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9" r:id="rId3"/>
    <p:sldId id="257" r:id="rId4"/>
    <p:sldId id="280" r:id="rId5"/>
    <p:sldId id="285" r:id="rId6"/>
    <p:sldId id="258" r:id="rId7"/>
    <p:sldId id="259" r:id="rId8"/>
    <p:sldId id="261" r:id="rId9"/>
    <p:sldId id="262" r:id="rId10"/>
    <p:sldId id="263" r:id="rId11"/>
    <p:sldId id="265" r:id="rId12"/>
    <p:sldId id="288" r:id="rId13"/>
    <p:sldId id="266" r:id="rId14"/>
    <p:sldId id="267" r:id="rId15"/>
    <p:sldId id="268" r:id="rId16"/>
    <p:sldId id="269" r:id="rId17"/>
    <p:sldId id="271" r:id="rId18"/>
    <p:sldId id="272" r:id="rId19"/>
    <p:sldId id="273" r:id="rId20"/>
    <p:sldId id="281" r:id="rId21"/>
    <p:sldId id="282" r:id="rId22"/>
    <p:sldId id="275" r:id="rId23"/>
    <p:sldId id="276" r:id="rId24"/>
    <p:sldId id="277" r:id="rId25"/>
    <p:sldId id="283" r:id="rId26"/>
    <p:sldId id="287" r:id="rId27"/>
    <p:sldId id="286"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6667" autoAdjust="0"/>
  </p:normalViewPr>
  <p:slideViewPr>
    <p:cSldViewPr snapToGrid="0">
      <p:cViewPr varScale="1">
        <p:scale>
          <a:sx n="71" d="100"/>
          <a:sy n="71" d="100"/>
        </p:scale>
        <p:origin x="1123"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03.05.2023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292953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271269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088931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26</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27</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115456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03.05.2023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03.05.2023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03.05.2023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03.05.2023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03.05.2023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03.05.2023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03.05.2023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832092"/>
          </a:xfrm>
          <a:prstGeom prst="rect">
            <a:avLst/>
          </a:prstGeom>
          <a:noFill/>
        </p:spPr>
        <p:txBody>
          <a:bodyPr wrap="square" rtlCol="0">
            <a:spAutoFit/>
          </a:bodyPr>
          <a:lstStyle/>
          <a:p>
            <a:r>
              <a:rPr lang="de-DE" sz="2800" dirty="0"/>
              <a:t>In dieser Studie bitten wir Sie, in einer Art Mind-Map Ihre Gedanken, Gefühle und Einschätzungen bezüglich dessen, was Sie unter </a:t>
            </a:r>
            <a:r>
              <a:rPr lang="de-DE" sz="2800" dirty="0">
                <a:highlight>
                  <a:srgbClr val="00FF00"/>
                </a:highlight>
              </a:rPr>
              <a:t>Thema</a:t>
            </a:r>
            <a:r>
              <a:rPr lang="de-DE" sz="2800" dirty="0"/>
              <a:t> verstehen,</a:t>
            </a:r>
            <a:r>
              <a:rPr lang="de-DE" sz="2800" dirty="0">
                <a:solidFill>
                  <a:schemeClr val="bg1"/>
                </a:solidFill>
              </a:rPr>
              <a:t> </a:t>
            </a:r>
            <a:r>
              <a:rPr lang="de-DE" sz="2800" dirty="0"/>
              <a:t>darzustellen. </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zu </a:t>
            </a:r>
            <a:r>
              <a:rPr lang="de-DE" sz="2800" dirty="0">
                <a:highlight>
                  <a:srgbClr val="00FF00"/>
                </a:highlight>
              </a:rPr>
              <a:t>Thema</a:t>
            </a:r>
            <a:r>
              <a:rPr lang="de-DE" sz="2800" dirty="0"/>
              <a:t> zeichnen.</a:t>
            </a:r>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dicker der Rand des Ovals, desto positiver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dicker der Rand des Sechsecks, desto negativer 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a:t> </a:t>
            </a:r>
            <a:r>
              <a:rPr lang="en-US" sz="2000" err="1"/>
              <a:t>negativ</a:t>
            </a:r>
            <a:endParaRPr lang="en-US" sz="2000"/>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a:t> </a:t>
            </a:r>
            <a:r>
              <a:rPr lang="en-US" sz="2000" err="1"/>
              <a:t>positiv</a:t>
            </a:r>
            <a:endParaRPr lang="en-US" sz="2000"/>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80254" y="2709352"/>
            <a:ext cx="529602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374461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2924496"/>
          </a:xfrm>
          <a:prstGeom prst="rect">
            <a:avLst/>
          </a:prstGeom>
          <a:noFill/>
        </p:spPr>
        <p:txBody>
          <a:bodyPr wrap="square" rtlCol="0">
            <a:spAutoFit/>
          </a:bodyPr>
          <a:lstStyle/>
          <a:p>
            <a:r>
              <a:rPr lang="de-DE" sz="2800" dirty="0"/>
              <a:t>Ein einfacher Mausklick auf das zweite Konzept führt dazu, dass ein Doppelpfeil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176175" y="2047975"/>
            <a:ext cx="6951326" cy="4493538"/>
          </a:xfrm>
          <a:prstGeom prst="rect">
            <a:avLst/>
          </a:prstGeom>
          <a:noFill/>
        </p:spPr>
        <p:txBody>
          <a:bodyPr wrap="square" rtlCol="0">
            <a:spAutoFit/>
          </a:bodyPr>
          <a:lstStyle/>
          <a:p>
            <a:r>
              <a:rPr lang="de-DE" sz="2200" dirty="0"/>
              <a:t>Die Standardeinstellung einer Verbindung ist ein durchgehender Pfeil in beide Richtungen.</a:t>
            </a:r>
          </a:p>
          <a:p>
            <a:endParaRPr lang="de-DE" sz="2200" dirty="0"/>
          </a:p>
          <a:p>
            <a:r>
              <a:rPr lang="de-DE" sz="2200" dirty="0"/>
              <a:t>Ein </a:t>
            </a:r>
            <a:r>
              <a:rPr lang="de-DE" sz="2200" b="1" dirty="0"/>
              <a:t>durchgehender Pfeil </a:t>
            </a:r>
            <a:r>
              <a:rPr lang="de-DE" sz="2200" dirty="0"/>
              <a:t>zeigt, dass </a:t>
            </a:r>
            <a:r>
              <a:rPr lang="de-DE" sz="2200" b="1" dirty="0"/>
              <a:t>zwei Konzepte miteinander vereinbar sind oder sich gegenseitig unterstützen. </a:t>
            </a:r>
          </a:p>
          <a:p>
            <a:endParaRPr lang="de-DE" sz="2200" dirty="0"/>
          </a:p>
          <a:p>
            <a:r>
              <a:rPr lang="de-DE" sz="2200" dirty="0"/>
              <a:t>Ein </a:t>
            </a:r>
            <a:r>
              <a:rPr lang="de-DE" sz="2200" b="1" dirty="0"/>
              <a:t>gestrichelter Pfeil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539343"/>
            <a:ext cx="3665415" cy="1111425"/>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213698" y="4176730"/>
            <a:ext cx="2565886" cy="190564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970318"/>
          </a:xfrm>
          <a:prstGeom prst="rect">
            <a:avLst/>
          </a:prstGeom>
          <a:noFill/>
        </p:spPr>
        <p:txBody>
          <a:bodyPr wrap="square" rtlCol="0">
            <a:spAutoFit/>
          </a:bodyPr>
          <a:lstStyle/>
          <a:p>
            <a:r>
              <a:rPr lang="de-DE" sz="2800" dirty="0"/>
              <a:t>Julia kann den Pfeil auch verändern, um anzuzeigen, dass der Einfluss einseitig ist.</a:t>
            </a:r>
          </a:p>
          <a:p>
            <a:endParaRPr lang="de-DE" sz="2800" dirty="0"/>
          </a:p>
          <a:p>
            <a:r>
              <a:rPr lang="de-DE" sz="2800" dirty="0"/>
              <a:t>Um die Richtung des Pfeils zu ändern, muss sie ein beziehungsweise zwei Mal auf die Schaltfläche mit dem einzelnen Pfeil klicken.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7554653" y="455382"/>
            <a:ext cx="4096555" cy="3236711"/>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633362"/>
            <a:ext cx="3190236" cy="532545"/>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314574" y="5218685"/>
            <a:ext cx="8218045" cy="1384995"/>
          </a:xfrm>
          <a:prstGeom prst="rect">
            <a:avLst/>
          </a:prstGeom>
        </p:spPr>
        <p:txBody>
          <a:bodyPr wrap="square">
            <a:spAutoFit/>
          </a:bodyPr>
          <a:lstStyle/>
          <a:p>
            <a:r>
              <a:rPr lang="de-DE" sz="2800" dirty="0"/>
              <a:t>Für Julia hat das „im Freien“-Sein einen einseitig unterstützenden Einfluss auf das Einkaufen auf dem „Wochenmarkt“.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C7B1EB6-5607-2974-DE07-9BC0CFBFED1B}"/>
              </a:ext>
            </a:extLst>
          </p:cNvPr>
          <p:cNvPicPr>
            <a:picLocks noChangeAspect="1"/>
          </p:cNvPicPr>
          <p:nvPr/>
        </p:nvPicPr>
        <p:blipFill rotWithShape="1">
          <a:blip r:embed="rId3">
            <a:extLst>
              <a:ext uri="{28A0092B-C50C-407E-A947-70E740481C1C}">
                <a14:useLocalDpi xmlns:a14="http://schemas.microsoft.com/office/drawing/2010/main" val="0"/>
              </a:ext>
            </a:extLst>
          </a:blip>
          <a:srcRect b="8999"/>
          <a:stretch/>
        </p:blipFill>
        <p:spPr>
          <a:xfrm>
            <a:off x="5030994" y="2439563"/>
            <a:ext cx="6578873" cy="3845603"/>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haben auf die Entscheidung, auf den Wochenmarkt zu gehen, als die Tatsache, dabei „im Freien“ zu sein.</a:t>
            </a:r>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312694" y="3098315"/>
            <a:ext cx="3743340" cy="296444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Sie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3539430"/>
          </a:xfrm>
          <a:prstGeom prst="rect">
            <a:avLst/>
          </a:prstGeom>
          <a:noFill/>
        </p:spPr>
        <p:txBody>
          <a:bodyPr wrap="square" rtlCol="0">
            <a:spAutoFit/>
          </a:bodyPr>
          <a:lstStyle/>
          <a:p>
            <a:r>
              <a:rPr lang="de-DE" sz="2800" dirty="0"/>
              <a:t>Während der Erklärung unsers Programms auf den folgenden Seiten können Sie mit einem Klick auf </a:t>
            </a:r>
            <a:r>
              <a:rPr lang="de-DE" sz="2800" i="1" dirty="0"/>
              <a:t>Zurück</a:t>
            </a:r>
            <a:r>
              <a:rPr lang="de-DE" sz="2800" dirty="0"/>
              <a:t> zu einer vorigen Seite zurückkehren, wenn Sie eine zurückliegende Information noch einmal lesen möchten. Denken Sie auch daran, dass Sie die Anzeigegröße von Bildern und Text, wie eingangs beschrieben, verändern können.</a:t>
            </a:r>
          </a:p>
          <a:p>
            <a:endParaRPr lang="en-US" sz="2800" dirty="0"/>
          </a:p>
          <a:p>
            <a:endParaRPr lang="en-US" sz="2800" dirty="0"/>
          </a:p>
        </p:txBody>
      </p:sp>
    </p:spTree>
    <p:extLst>
      <p:ext uri="{BB962C8B-B14F-4D97-AF65-F5344CB8AC3E}">
        <p14:creationId xmlns:p14="http://schemas.microsoft.com/office/powerpoint/2010/main" val="139564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519262" y="2425653"/>
            <a:ext cx="5862022" cy="3828884"/>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einen gestrichelten Pfeil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349968"/>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906511" y="4178862"/>
            <a:ext cx="3554123" cy="165615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1948070" y="2361244"/>
            <a:ext cx="7129984" cy="4384849"/>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2445" y="2364552"/>
            <a:ext cx="2775005"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2246769"/>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einen </a:t>
            </a:r>
            <a:r>
              <a:rPr lang="de-DE" sz="2800" b="1" dirty="0"/>
              <a:t>durchgezogenen Pfeil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992659" y="4436485"/>
            <a:ext cx="620961" cy="58078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27" name="Rectangle 2">
            <a:extLst>
              <a:ext uri="{FF2B5EF4-FFF2-40B4-BE49-F238E27FC236}">
                <a16:creationId xmlns:a16="http://schemas.microsoft.com/office/drawing/2014/main" id="{A4D8FB4B-1E14-6C45-9B46-8259C1755824}"/>
              </a:ext>
            </a:extLst>
          </p:cNvPr>
          <p:cNvSpPr/>
          <p:nvPr/>
        </p:nvSpPr>
        <p:spPr>
          <a:xfrm>
            <a:off x="8019326" y="5524637"/>
            <a:ext cx="4108984" cy="1200329"/>
          </a:xfrm>
          <a:prstGeom prst="rect">
            <a:avLst/>
          </a:prstGeom>
        </p:spPr>
        <p:txBody>
          <a:bodyPr wrap="square">
            <a:spAutoFit/>
          </a:bodyPr>
          <a:lstStyle/>
          <a:p>
            <a:pPr lvl="0" eaLnBrk="0" fontAlgn="base" hangingPunct="0">
              <a:spcBef>
                <a:spcPct val="0"/>
              </a:spcBef>
              <a:spcAft>
                <a:spcPct val="0"/>
              </a:spcAft>
            </a:pPr>
            <a:r>
              <a:rPr lang="de-DE" altLang="aa-ET" sz="2400" dirty="0"/>
              <a:t>Erzeugt einen einseitigen Pfeil oder ändert die Richtung des Pfeils.</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476478" y="5610157"/>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350494" y="5524637"/>
            <a:ext cx="4325968" cy="1200329"/>
          </a:xfrm>
          <a:prstGeom prst="rect">
            <a:avLst/>
          </a:prstGeom>
          <a:noFill/>
        </p:spPr>
        <p:txBody>
          <a:bodyPr wrap="square" rtlCol="0">
            <a:spAutoFit/>
          </a:bodyPr>
          <a:lstStyle/>
          <a:p>
            <a:r>
              <a:rPr lang="de-DE" sz="2400" dirty="0"/>
              <a:t>Erzeugt einen zweiseitigen Pfeil für Konzepte, die sich gegenseitig beeinflussen.</a:t>
            </a:r>
          </a:p>
        </p:txBody>
      </p:sp>
      <p:cxnSp>
        <p:nvCxnSpPr>
          <p:cNvPr id="4" name="Gerader Verbinder 3">
            <a:extLst>
              <a:ext uri="{FF2B5EF4-FFF2-40B4-BE49-F238E27FC236}">
                <a16:creationId xmlns:a16="http://schemas.microsoft.com/office/drawing/2014/main" id="{AF9D34CE-360C-4122-8D6D-43D5544D2B3E}"/>
              </a:ext>
            </a:extLst>
          </p:cNvPr>
          <p:cNvCxnSpPr/>
          <p:nvPr/>
        </p:nvCxnSpPr>
        <p:spPr>
          <a:xfrm>
            <a:off x="336000" y="5357004"/>
            <a:ext cx="11520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4599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1986210" y="2321053"/>
            <a:ext cx="4780350" cy="4302766"/>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815882"/>
          </a:xfrm>
          <a:prstGeom prst="rect">
            <a:avLst/>
          </a:prstGeom>
          <a:noFill/>
        </p:spPr>
        <p:txBody>
          <a:bodyPr wrap="square" rtlCol="0">
            <a:spAutoFit/>
          </a:bodyPr>
          <a:lstStyle/>
          <a:p>
            <a:r>
              <a:rPr lang="de-DE" sz="2800" dirty="0"/>
              <a:t>Da Julia nur bis zu </a:t>
            </a:r>
            <a:r>
              <a:rPr lang="de-DE" sz="2800" b="1" dirty="0">
                <a:highlight>
                  <a:srgbClr val="00FF00"/>
                </a:highlight>
              </a:rPr>
              <a:t>x (z.B. 3)</a:t>
            </a:r>
            <a:r>
              <a:rPr lang="de-DE" sz="2800" b="1" dirty="0"/>
              <a:t> Wörter </a:t>
            </a:r>
            <a:r>
              <a:rPr lang="de-DE" sz="2800" dirty="0"/>
              <a:t>in das Textfeld „Inhalt“ eingeben kann, kann sie jedes Konzept in ihrer </a:t>
            </a:r>
            <a:r>
              <a:rPr lang="de-DE" sz="2800" dirty="0" err="1"/>
              <a:t>Map</a:t>
            </a:r>
            <a:r>
              <a:rPr lang="de-DE" sz="2800" dirty="0"/>
              <a:t>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a:ext>
            </a:extLst>
          </a:blip>
          <a:srcRect/>
          <a:stretch/>
        </p:blipFill>
        <p:spPr>
          <a:xfrm>
            <a:off x="506808" y="2194838"/>
            <a:ext cx="3625137" cy="3951048"/>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a:t>
            </a:r>
            <a:r>
              <a:rPr lang="de-DE" sz="2800" dirty="0" err="1"/>
              <a:t>Map</a:t>
            </a:r>
            <a:r>
              <a:rPr lang="de-DE" sz="2800" dirty="0"/>
              <a:t>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D855316-81E1-4080-AD57-F39E8F2FC3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0706" y="692445"/>
            <a:ext cx="9766168" cy="5964381"/>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3046988"/>
          </a:xfrm>
          <a:prstGeom prst="rect">
            <a:avLst/>
          </a:prstGeom>
          <a:noFill/>
        </p:spPr>
        <p:txBody>
          <a:bodyPr wrap="square" rtlCol="0">
            <a:spAutoFit/>
          </a:bodyPr>
          <a:lstStyle/>
          <a:p>
            <a:r>
              <a:rPr lang="de-DE" sz="2400" b="1" dirty="0"/>
              <a:t>Hinweis</a:t>
            </a:r>
            <a:r>
              <a:rPr lang="de-DE" sz="2400" dirty="0"/>
              <a:t>: Sie kann ihre </a:t>
            </a:r>
            <a:r>
              <a:rPr lang="de-DE" sz="2400" dirty="0" err="1"/>
              <a:t>Map</a:t>
            </a:r>
            <a:r>
              <a:rPr lang="de-DE" sz="2400" dirty="0"/>
              <a:t> erst speichern, wenn sie </a:t>
            </a:r>
            <a:r>
              <a:rPr lang="de-DE" sz="2400" b="1" dirty="0"/>
              <a:t>alle Konzepte verbunden </a:t>
            </a:r>
            <a:r>
              <a:rPr lang="de-DE" sz="2400" dirty="0"/>
              <a:t>hat. </a:t>
            </a:r>
          </a:p>
          <a:p>
            <a:endParaRPr lang="de-DE" sz="2400" dirty="0"/>
          </a:p>
          <a:p>
            <a:r>
              <a:rPr lang="de-DE" sz="2400" dirty="0"/>
              <a:t>Außerdem muss sie </a:t>
            </a:r>
            <a:r>
              <a:rPr lang="de-DE" sz="2400" b="1" dirty="0"/>
              <a:t>mindestens </a:t>
            </a:r>
            <a:r>
              <a:rPr lang="de-DE" sz="2400" b="1" dirty="0">
                <a:highlight>
                  <a:srgbClr val="00FF00"/>
                </a:highlight>
              </a:rPr>
              <a:t>Mindestanzahl (z.B. 8)</a:t>
            </a:r>
            <a:r>
              <a:rPr lang="de-DE" sz="2400" dirty="0"/>
              <a:t> Konzepte zeichnen, um ihre </a:t>
            </a:r>
            <a:r>
              <a:rPr lang="de-DE" sz="2400" dirty="0" err="1"/>
              <a:t>Map</a:t>
            </a:r>
            <a:r>
              <a:rPr lang="de-DE" sz="2400" dirty="0"/>
              <a:t> speichern zu können. </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6" name="Grafik 5" descr="Ein Bild, das Diagramm enthält.&#10;&#10;Automatisch generierte Beschreibung">
            <a:extLst>
              <a:ext uri="{FF2B5EF4-FFF2-40B4-BE49-F238E27FC236}">
                <a16:creationId xmlns:a16="http://schemas.microsoft.com/office/drawing/2014/main" id="{154F053D-544E-6A05-1269-4F2E9356332A}"/>
              </a:ext>
            </a:extLst>
          </p:cNvPr>
          <p:cNvPicPr>
            <a:picLocks noChangeAspect="1"/>
          </p:cNvPicPr>
          <p:nvPr/>
        </p:nvPicPr>
        <p:blipFill rotWithShape="1">
          <a:blip r:embed="rId4">
            <a:extLst>
              <a:ext uri="{28A0092B-C50C-407E-A947-70E740481C1C}">
                <a14:useLocalDpi xmlns:a14="http://schemas.microsoft.com/office/drawing/2010/main" val="0"/>
              </a:ext>
            </a:extLst>
          </a:blip>
          <a:srcRect l="2804" r="1141"/>
          <a:stretch/>
        </p:blipFill>
        <p:spPr>
          <a:xfrm>
            <a:off x="141402" y="1277822"/>
            <a:ext cx="7277493" cy="4627113"/>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Wochenmarkt: </a:t>
            </a:r>
          </a:p>
          <a:p>
            <a:endParaRPr lang="de-DE" sz="2800" dirty="0"/>
          </a:p>
          <a:p>
            <a:r>
              <a:rPr lang="de-DE" sz="2800" dirty="0"/>
              <a:t>Julia kauft regelmäßig auf dem Wochenmarkt ein und hat viele verschiedene Gedanken und Eindrücke, wenn sie Wochenmärkte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Wochenmarkt“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sie einfach auf den hellen Hintergrund in unserem Programm.</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„Einkauf auf dem Wochenmarkt“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Wochen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rcRect t="669" b="669"/>
          <a:stretch/>
        </p:blipFill>
        <p:spPr>
          <a:xfrm>
            <a:off x="3401115" y="1654857"/>
            <a:ext cx="5126291"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1413" y="1018793"/>
            <a:ext cx="7252328" cy="4217737"/>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64686" y="333095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sie fest, dass der Wochenmarkt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35191" y="2311020"/>
            <a:ext cx="6457342" cy="4133625"/>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6" r="55480" b="59766"/>
          <a:stretch/>
        </p:blipFill>
        <p:spPr>
          <a:xfrm>
            <a:off x="6107780" y="805091"/>
            <a:ext cx="1501618" cy="1015528"/>
          </a:xfrm>
          <a:prstGeom prst="rect">
            <a:avLst/>
          </a:prstGeom>
        </p:spPr>
      </p:pic>
    </p:spTree>
    <p:extLst>
      <p:ext uri="{BB962C8B-B14F-4D97-AF65-F5344CB8AC3E}">
        <p14:creationId xmlns:p14="http://schemas.microsoft.com/office/powerpoint/2010/main" val="402143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1348</Words>
  <Application>Microsoft Office PowerPoint</Application>
  <PresentationFormat>Breitbild</PresentationFormat>
  <Paragraphs>128</Paragraphs>
  <Slides>27</Slides>
  <Notes>27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Michael Gorki</cp:lastModifiedBy>
  <cp:revision>200</cp:revision>
  <dcterms:created xsi:type="dcterms:W3CDTF">2020-04-12T18:21:34Z</dcterms:created>
  <dcterms:modified xsi:type="dcterms:W3CDTF">2023-05-03T08:57:38Z</dcterms:modified>
</cp:coreProperties>
</file>