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263" r:id="rId3"/>
    <p:sldId id="288" r:id="rId4"/>
    <p:sldId id="266" r:id="rId5"/>
    <p:sldId id="269" r:id="rId6"/>
    <p:sldId id="281" r:id="rId7"/>
  </p:sldIdLst>
  <p:sldSz cx="12192000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926B44C-8DC0-4FD6-896C-B03F6E11A97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517716-9FAA-4D2F-8DB4-3BECFE90D1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7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0F0EB0E-A88A-431C-88AB-79E37D3C9D03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E9D0866-88D3-43EB-A57B-248ADF82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49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49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0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6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6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0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86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1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2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61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46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6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C64B-2A49-4120-8B7B-5E6F42237637}" type="datetimeFigureOut">
              <a:rPr lang="de-DE" smtClean="0"/>
              <a:t>30.05.2022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E06-13C4-4D29-A3A8-B9400853A99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54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752475"/>
            <a:ext cx="96583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59947" y="696707"/>
            <a:ext cx="10871118" cy="1590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Julia feels positive about “regional food”. </a:t>
            </a:r>
          </a:p>
          <a:p>
            <a:pPr algn="just">
              <a:spcAft>
                <a:spcPts val="800"/>
              </a:spcAft>
            </a:pPr>
            <a:r>
              <a:rPr lang="en-US" sz="2800" dirty="0">
                <a:solidFill>
                  <a:srgbClr val="00CC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Positive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concepts are represented by </a:t>
            </a:r>
            <a:r>
              <a:rPr lang="en-US" sz="2800" dirty="0">
                <a:solidFill>
                  <a:srgbClr val="00CC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green ovals. </a:t>
            </a:r>
          </a:p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concept turns green when the slide bar is moved further to the right.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433" y="2841908"/>
            <a:ext cx="1419225" cy="11144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56" y="2822859"/>
            <a:ext cx="1428750" cy="1038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565" y="2937159"/>
            <a:ext cx="1266825" cy="923925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766660" y="3861082"/>
            <a:ext cx="2046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positive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227779" y="3861083"/>
            <a:ext cx="21301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Intermediate positive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558592" y="3861084"/>
            <a:ext cx="2046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Slightly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positive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65437" y="5306013"/>
            <a:ext cx="11651691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slide bar offers </a:t>
            </a:r>
            <a:r>
              <a:rPr lang="en-US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three strengths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solidFill>
                  <a:srgbClr val="00CC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positive evaluation. </a:t>
            </a:r>
          </a:p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thicker the border, the more positive the concept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weighs!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813430" y="304800"/>
            <a:ext cx="3156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Konzepte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905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0437" y="696707"/>
            <a:ext cx="11750140" cy="1590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Julia feels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negative about “more expensive”. 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sz="2800" dirty="0">
                <a:solidFill>
                  <a:srgbClr val="FF0000"/>
                </a:solidFill>
              </a:rPr>
              <a:t>Negative</a:t>
            </a:r>
            <a:r>
              <a:rPr lang="en-US" sz="2800" dirty="0" smtClean="0">
                <a:solidFill>
                  <a:srgbClr val="00CC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concepts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are represented by </a:t>
            </a:r>
            <a:r>
              <a:rPr lang="en-US" sz="2800" dirty="0">
                <a:solidFill>
                  <a:srgbClr val="FF0000"/>
                </a:solidFill>
              </a:rPr>
              <a:t>red </a:t>
            </a:r>
            <a:r>
              <a:rPr lang="en-US" sz="2800" dirty="0" smtClean="0">
                <a:solidFill>
                  <a:srgbClr val="FF0000"/>
                </a:solidFill>
              </a:rPr>
              <a:t>hexagons. </a:t>
            </a:r>
            <a:endParaRPr lang="en-US" sz="2800" dirty="0">
              <a:solidFill>
                <a:srgbClr val="FF0000"/>
              </a:solidFill>
            </a:endParaRPr>
          </a:p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concept turns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more reddish when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slide bar is moved further to the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left.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766660" y="3861082"/>
            <a:ext cx="2046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227779" y="3861083"/>
            <a:ext cx="21301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Intermediate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558592" y="3861084"/>
            <a:ext cx="2046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Slightly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65437" y="5306013"/>
            <a:ext cx="11651691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slide bar offers </a:t>
            </a:r>
            <a:r>
              <a:rPr lang="en-US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three strengths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</a:rPr>
              <a:t>negative evaluation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thicker the border, the more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negative the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concept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weighs!</a:t>
            </a:r>
            <a:endParaRPr lang="aa-E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52" y="3077311"/>
            <a:ext cx="1162050" cy="7524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24" y="3101124"/>
            <a:ext cx="1133475" cy="6953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85" y="3067786"/>
            <a:ext cx="1219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4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3E8E53F-85E4-8449-9B80-D143B9FFB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7" t="2062" r="1065" b="1357"/>
          <a:stretch/>
        </p:blipFill>
        <p:spPr>
          <a:xfrm>
            <a:off x="6802840" y="2399771"/>
            <a:ext cx="4690024" cy="362330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04247" y="660091"/>
            <a:ext cx="116516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Julia is </a:t>
            </a:r>
            <a:r>
              <a:rPr lang="en-US" sz="2800" dirty="0">
                <a:solidFill>
                  <a:srgbClr val="7E296C"/>
                </a:solidFill>
              </a:rPr>
              <a:t>ambivalent</a:t>
            </a:r>
            <a:r>
              <a:rPr lang="en-US" sz="2800" dirty="0"/>
              <a:t> about the fact that the </a:t>
            </a:r>
            <a:r>
              <a:rPr lang="en-US" sz="2800" dirty="0" smtClean="0"/>
              <a:t>farmers’ </a:t>
            </a:r>
            <a:r>
              <a:rPr lang="en-US" sz="2800" dirty="0"/>
              <a:t>market is “outdoors”. </a:t>
            </a:r>
            <a:r>
              <a:rPr lang="en-US" sz="2800" dirty="0">
                <a:solidFill>
                  <a:srgbClr val="902E7C"/>
                </a:solidFill>
              </a:rPr>
              <a:t>Ambivalent</a:t>
            </a:r>
            <a:r>
              <a:rPr lang="en-US" sz="2800" dirty="0">
                <a:solidFill>
                  <a:srgbClr val="7E296C"/>
                </a:solidFill>
              </a:rPr>
              <a:t> </a:t>
            </a:r>
            <a:r>
              <a:rPr lang="en-US" sz="2800" dirty="0"/>
              <a:t>indicates </a:t>
            </a:r>
            <a:r>
              <a:rPr lang="en-US" sz="2800" dirty="0" smtClean="0"/>
              <a:t>that </a:t>
            </a:r>
            <a:r>
              <a:rPr lang="en-US" sz="2800" dirty="0"/>
              <a:t>Julia has mixed, </a:t>
            </a:r>
            <a:r>
              <a:rPr lang="en-US" sz="2800" dirty="0" smtClean="0"/>
              <a:t>meaning both </a:t>
            </a:r>
            <a:r>
              <a:rPr lang="en-US" sz="2800" dirty="0"/>
              <a:t>positive and negative, feelings about it. 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03" y="5334245"/>
            <a:ext cx="267370" cy="289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7C5FCD-F6DD-5049-B9D6-64FCAD0EB7E6}"/>
              </a:ext>
            </a:extLst>
          </p:cNvPr>
          <p:cNvSpPr txBox="1"/>
          <p:nvPr/>
        </p:nvSpPr>
        <p:spPr>
          <a:xfrm>
            <a:off x="699136" y="2955303"/>
            <a:ext cx="49491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indicate </a:t>
            </a:r>
            <a:r>
              <a:rPr lang="en-US" sz="2800" dirty="0">
                <a:solidFill>
                  <a:srgbClr val="902E7C"/>
                </a:solidFill>
              </a:rPr>
              <a:t>ambivalence</a:t>
            </a:r>
            <a:r>
              <a:rPr lang="en-US" sz="2800" dirty="0">
                <a:solidFill>
                  <a:srgbClr val="7E296C"/>
                </a:solidFill>
              </a:rPr>
              <a:t>, </a:t>
            </a:r>
            <a:r>
              <a:rPr lang="en-US" sz="2800" dirty="0"/>
              <a:t>Julia clicks the box under the slider. </a:t>
            </a:r>
            <a:br>
              <a:rPr lang="en-US" sz="2800" dirty="0"/>
            </a:br>
            <a:r>
              <a:rPr lang="en-US" sz="2800" dirty="0"/>
              <a:t>Ambivalences are shown as </a:t>
            </a:r>
            <a:r>
              <a:rPr lang="en-US" sz="2800" dirty="0">
                <a:solidFill>
                  <a:srgbClr val="7E296C"/>
                </a:solidFill>
              </a:rPr>
              <a:t>superimposed violet ovals and hexagons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534066D-9241-7B4F-B138-476BF85835D2}"/>
              </a:ext>
            </a:extLst>
          </p:cNvPr>
          <p:cNvCxnSpPr>
            <a:cxnSpLocks/>
          </p:cNvCxnSpPr>
          <p:nvPr/>
        </p:nvCxnSpPr>
        <p:spPr>
          <a:xfrm>
            <a:off x="5269230" y="3634740"/>
            <a:ext cx="3074670" cy="108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055" y="1326525"/>
            <a:ext cx="3265584" cy="237588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89" y="2874889"/>
            <a:ext cx="1582645" cy="1081664"/>
          </a:xfrm>
          <a:prstGeom prst="rect">
            <a:avLst/>
          </a:prstGeom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xmlns="" id="{66204EDE-CFEC-B042-9CC8-2B471B3900E8}"/>
              </a:ext>
            </a:extLst>
          </p:cNvPr>
          <p:cNvSpPr/>
          <p:nvPr/>
        </p:nvSpPr>
        <p:spPr>
          <a:xfrm>
            <a:off x="3502474" y="3882258"/>
            <a:ext cx="1478915" cy="928370"/>
          </a:xfrm>
          <a:prstGeom prst="hexagon">
            <a:avLst/>
          </a:prstGeom>
          <a:solidFill>
            <a:srgbClr val="FBA9F5"/>
          </a:solidFill>
          <a:ln w="25400">
            <a:solidFill>
              <a:srgbClr val="3F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outdoors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FFD492F-AF4A-1040-AB79-16D32609EF1F}"/>
              </a:ext>
            </a:extLst>
          </p:cNvPr>
          <p:cNvSpPr/>
          <p:nvPr/>
        </p:nvSpPr>
        <p:spPr>
          <a:xfrm>
            <a:off x="3551258" y="3956553"/>
            <a:ext cx="1375410" cy="779780"/>
          </a:xfrm>
          <a:prstGeom prst="ellipse">
            <a:avLst/>
          </a:prstGeom>
          <a:noFill/>
          <a:ln w="25400">
            <a:solidFill>
              <a:srgbClr val="3F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endParaRPr lang="aa-ET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F0C215C-3635-A14E-8B16-D571C8D51D47}"/>
              </a:ext>
            </a:extLst>
          </p:cNvPr>
          <p:cNvSpPr/>
          <p:nvPr/>
        </p:nvSpPr>
        <p:spPr>
          <a:xfrm>
            <a:off x="348176" y="5093414"/>
            <a:ext cx="5024316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dirty="0"/>
              <a:t>Single-clicking a concept will highlight the border in blue.</a:t>
            </a:r>
          </a:p>
          <a:p>
            <a:pPr algn="just"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33FA68E-1F56-D84D-9971-8CBFCD53D8CA}"/>
              </a:ext>
            </a:extLst>
          </p:cNvPr>
          <p:cNvSpPr/>
          <p:nvPr/>
        </p:nvSpPr>
        <p:spPr>
          <a:xfrm>
            <a:off x="557498" y="1711370"/>
            <a:ext cx="53119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dirty="0"/>
              <a:t>To connect two concepts, Julia must single-click on both.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36" y="4577562"/>
            <a:ext cx="267370" cy="289651"/>
          </a:xfrm>
          <a:prstGeom prst="rect">
            <a:avLst/>
          </a:prstGeom>
        </p:spPr>
      </p:pic>
      <p:pic>
        <p:nvPicPr>
          <p:cNvPr id="17" name="Grafik 21">
            <a:extLst>
              <a:ext uri="{FF2B5EF4-FFF2-40B4-BE49-F238E27FC236}">
                <a16:creationId xmlns:a16="http://schemas.microsoft.com/office/drawing/2014/main" xmlns="" id="{35EC7249-FC35-0943-85CE-32AA0C0020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97" y="3647906"/>
            <a:ext cx="267370" cy="2896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9297F67-CDC4-1C46-83FA-F651917EFD81}"/>
              </a:ext>
            </a:extLst>
          </p:cNvPr>
          <p:cNvCxnSpPr>
            <a:cxnSpLocks/>
          </p:cNvCxnSpPr>
          <p:nvPr/>
        </p:nvCxnSpPr>
        <p:spPr>
          <a:xfrm flipV="1">
            <a:off x="5126892" y="2665477"/>
            <a:ext cx="3926021" cy="1272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0B1F5B-42CD-E44A-8983-A49EF3D001B7}"/>
              </a:ext>
            </a:extLst>
          </p:cNvPr>
          <p:cNvSpPr txBox="1"/>
          <p:nvPr/>
        </p:nvSpPr>
        <p:spPr>
          <a:xfrm>
            <a:off x="6931858" y="3792732"/>
            <a:ext cx="491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Single-clicking on the second concept will lead to a double arrow appearing between the two concepts. 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416799" y="167402"/>
            <a:ext cx="4678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Verbindungen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376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79" y="2385075"/>
            <a:ext cx="5734050" cy="4267200"/>
          </a:xfrm>
          <a:prstGeom prst="rect">
            <a:avLst/>
          </a:prstGeom>
        </p:spPr>
      </p:pic>
      <p:sp>
        <p:nvSpPr>
          <p:cNvPr id="17" name="TextBox 12">
            <a:extLst>
              <a:ext uri="{FF2B5EF4-FFF2-40B4-BE49-F238E27FC236}">
                <a16:creationId xmlns:a16="http://schemas.microsoft.com/office/drawing/2014/main" xmlns="" id="{F63D21CF-8B2D-1A42-BC39-448A54EBD69C}"/>
              </a:ext>
            </a:extLst>
          </p:cNvPr>
          <p:cNvSpPr txBox="1"/>
          <p:nvPr/>
        </p:nvSpPr>
        <p:spPr>
          <a:xfrm>
            <a:off x="236515" y="1080215"/>
            <a:ext cx="9527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comparison to the "regional" factor, “more expensive" food conflicts with “shopping at the </a:t>
            </a:r>
            <a:r>
              <a:rPr lang="en-US" sz="2800" dirty="0" smtClean="0"/>
              <a:t>farmers’ </a:t>
            </a:r>
            <a:r>
              <a:rPr lang="en-US" sz="2800" dirty="0"/>
              <a:t>market“ and is represented by a </a:t>
            </a:r>
            <a:r>
              <a:rPr lang="en-US" sz="2800" b="1" dirty="0"/>
              <a:t>dashed arrow</a:t>
            </a:r>
            <a:r>
              <a:rPr lang="en-US" sz="2800" dirty="0"/>
              <a:t>. 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9FE4B4AC-822E-714E-9258-75D323D75757}"/>
              </a:ext>
            </a:extLst>
          </p:cNvPr>
          <p:cNvSpPr/>
          <p:nvPr/>
        </p:nvSpPr>
        <p:spPr>
          <a:xfrm>
            <a:off x="9763932" y="2968668"/>
            <a:ext cx="2286106" cy="478741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B11CF7-2E08-374B-A385-959A0139B00E}"/>
              </a:ext>
            </a:extLst>
          </p:cNvPr>
          <p:cNvSpPr txBox="1"/>
          <p:nvPr/>
        </p:nvSpPr>
        <p:spPr>
          <a:xfrm>
            <a:off x="236515" y="3889526"/>
            <a:ext cx="46838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means: The more expensive the food, the less likely Julia is to go shopping at the </a:t>
            </a:r>
            <a:r>
              <a:rPr lang="en-US" sz="2800" dirty="0" smtClean="0"/>
              <a:t>farmers’ </a:t>
            </a:r>
            <a:r>
              <a:rPr lang="en-US" sz="2800" dirty="0"/>
              <a:t>market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0FCA0D0A-BF8E-3745-89B9-F66E53CE38B2}"/>
              </a:ext>
            </a:extLst>
          </p:cNvPr>
          <p:cNvSpPr/>
          <p:nvPr/>
        </p:nvSpPr>
        <p:spPr>
          <a:xfrm>
            <a:off x="5392615" y="2385075"/>
            <a:ext cx="2443814" cy="1584586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0FCA0D0A-BF8E-3745-89B9-F66E53CE38B2}"/>
              </a:ext>
            </a:extLst>
          </p:cNvPr>
          <p:cNvSpPr/>
          <p:nvPr/>
        </p:nvSpPr>
        <p:spPr>
          <a:xfrm>
            <a:off x="8967955" y="4639813"/>
            <a:ext cx="2443814" cy="1584586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0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 Reuter</dc:creator>
  <cp:lastModifiedBy>Microsoft-Konto</cp:lastModifiedBy>
  <cp:revision>116</cp:revision>
  <cp:lastPrinted>2022-05-30T09:57:14Z</cp:lastPrinted>
  <dcterms:created xsi:type="dcterms:W3CDTF">2020-04-12T18:21:34Z</dcterms:created>
  <dcterms:modified xsi:type="dcterms:W3CDTF">2022-05-30T09:57:36Z</dcterms:modified>
</cp:coreProperties>
</file>