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4"/>
    <p:restoredTop sz="94648"/>
  </p:normalViewPr>
  <p:slideViewPr>
    <p:cSldViewPr snapToGrid="0">
      <p:cViewPr varScale="1">
        <p:scale>
          <a:sx n="74" d="100"/>
          <a:sy n="74" d="100"/>
        </p:scale>
        <p:origin x="18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24.11.2022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24.11.2022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24.11.2022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24.11.2022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24.11.2022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24.11.2022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24.11.2022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24.11.2022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24.11.2022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24.11.2022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24.11.2022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24.11.2022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24.11.2022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ein Instrument namens </a:t>
            </a:r>
            <a:r>
              <a:rPr lang="de-DE" sz="2800" i="1" dirty="0" err="1"/>
              <a:t>Cognitive-Affective</a:t>
            </a:r>
            <a:r>
              <a:rPr lang="de-DE" sz="2800" i="1" dirty="0"/>
              <a:t> Mapping </a:t>
            </a:r>
            <a:r>
              <a:rPr lang="de-DE" sz="2800" dirty="0"/>
              <a:t>zu verwenden, um Ihre Gedanken, Gefühle und Einschätzungen </a:t>
            </a:r>
            <a:r>
              <a:rPr lang="de-DE" sz="2800" dirty="0">
                <a:highlight>
                  <a:srgbClr val="0000FF"/>
                </a:highlight>
              </a:rPr>
              <a:t>bezüglich Ihrer Einstellung zum Bedingungslosen Grundeinkommen</a:t>
            </a:r>
            <a:r>
              <a:rPr lang="de-DE" sz="2800" dirty="0">
                <a:solidFill>
                  <a:schemeClr val="bg1"/>
                </a:solidFill>
                <a:highlight>
                  <a:srgbClr val="0000FF"/>
                </a:highlight>
              </a:rPr>
              <a:t> </a:t>
            </a:r>
            <a:r>
              <a:rPr lang="de-DE" sz="2800" dirty="0">
                <a:highlight>
                  <a:srgbClr val="0000FF"/>
                </a:highlight>
              </a:rPr>
              <a:t>darzustellen. Über dieses werden Sie in Kürze informiert. </a:t>
            </a:r>
            <a:r>
              <a:rPr lang="de-DE" sz="2800" dirty="0"/>
              <a:t>Die folgenden Instruktionen werden Ihnen helfen zu verstehen, wie man dieses Instrument verwendet.</a:t>
            </a:r>
            <a:endParaRPr lang="de-DE" sz="2800" i="1" dirty="0"/>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rotWithShape="1">
          <a:blip r:embed="rId3">
            <a:extLst>
              <a:ext uri="{28A0092B-C50C-407E-A947-70E740481C1C}">
                <a14:useLocalDpi xmlns:a14="http://schemas.microsoft.com/office/drawing/2010/main" val="0"/>
              </a:ext>
            </a:extLst>
          </a:blip>
          <a:srcRect l="6781"/>
          <a:stretch/>
        </p:blipFill>
        <p:spPr>
          <a:xfrm>
            <a:off x="5468634" y="2747424"/>
            <a:ext cx="5398170" cy="3629597"/>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„teurer“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19" name="Rechteck 18"/>
          <p:cNvSpPr/>
          <p:nvPr/>
        </p:nvSpPr>
        <p:spPr>
          <a:xfrm>
            <a:off x="673308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458086" y="3862731"/>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871" y="3037016"/>
            <a:ext cx="1625600" cy="850900"/>
          </a:xfrm>
          <a:prstGeom prst="rect">
            <a:avLst/>
          </a:prstGeom>
        </p:spPr>
      </p:pic>
      <p:pic>
        <p:nvPicPr>
          <p:cNvPr id="9" name="Grafik 8">
            <a:extLst>
              <a:ext uri="{FF2B5EF4-FFF2-40B4-BE49-F238E27FC236}">
                <a16:creationId xmlns:a16="http://schemas.microsoft.com/office/drawing/2014/main" id="{2F7A461B-CA50-632D-B2A3-9D557CDA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419" y="2965450"/>
            <a:ext cx="1562100" cy="927100"/>
          </a:xfrm>
          <a:prstGeom prst="rect">
            <a:avLst/>
          </a:prstGeom>
        </p:spPr>
      </p:pic>
      <p:pic>
        <p:nvPicPr>
          <p:cNvPr id="11" name="Grafik 10" descr="Ein Bild, das Text, Visitenkarte, Umschlag enthält.&#10;&#10;Automatisch generierte Beschreibung">
            <a:extLst>
              <a:ext uri="{FF2B5EF4-FFF2-40B4-BE49-F238E27FC236}">
                <a16:creationId xmlns:a16="http://schemas.microsoft.com/office/drawing/2014/main" id="{4BDD7A33-38A6-37E7-4ED5-A19B63B71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921" y="3024316"/>
            <a:ext cx="1435100" cy="8636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a:extLst>
              <a:ext uri="{28A0092B-C50C-407E-A947-70E740481C1C}">
                <a14:useLocalDpi xmlns:a14="http://schemas.microsoft.com/office/drawing/2010/main" val="0"/>
              </a:ext>
            </a:extLst>
          </a:blip>
          <a:srcRect t="1160" b="1160"/>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Bauernmarkt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564" y="2709352"/>
            <a:ext cx="561340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39FA8B2-2836-1D7C-288C-857CEF454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094" y="3860034"/>
            <a:ext cx="1698675" cy="1007179"/>
          </a:xfrm>
          <a:prstGeom prst="rect">
            <a:avLst/>
          </a:prstGeom>
        </p:spPr>
      </p:pic>
      <p:pic>
        <p:nvPicPr>
          <p:cNvPr id="4" name="Grafik 3" descr="Ein Bild, das Text enthält.&#10;&#10;Automatisch generierte Beschreibung">
            <a:extLst>
              <a:ext uri="{FF2B5EF4-FFF2-40B4-BE49-F238E27FC236}">
                <a16:creationId xmlns:a16="http://schemas.microsoft.com/office/drawing/2014/main" id="{D18D0798-E2D8-B905-0504-B9B967EA8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732" y="2930377"/>
            <a:ext cx="1576456" cy="1007180"/>
          </a:xfrm>
          <a:prstGeom prst="rect">
            <a:avLst/>
          </a:prstGeom>
        </p:spPr>
      </p:pic>
      <p:sp>
        <p:nvSpPr>
          <p:cNvPr id="12" name="Rectangle 11">
            <a:extLst>
              <a:ext uri="{FF2B5EF4-FFF2-40B4-BE49-F238E27FC236}">
                <a16:creationId xmlns:a16="http://schemas.microsoft.com/office/drawing/2014/main" id="{BF0C215C-3635-A14E-8B16-D571C8D51D47}"/>
              </a:ext>
            </a:extLst>
          </p:cNvPr>
          <p:cNvSpPr/>
          <p:nvPr/>
        </p:nvSpPr>
        <p:spPr>
          <a:xfrm>
            <a:off x="348175" y="5093414"/>
            <a:ext cx="5311971" cy="1384995"/>
          </a:xfrm>
          <a:prstGeom prst="rect">
            <a:avLst/>
          </a:prstGeom>
        </p:spPr>
        <p:txBody>
          <a:bodyPr wrap="square">
            <a:spAutoFit/>
          </a:bodyPr>
          <a:lstStyle/>
          <a:p>
            <a:pPr>
              <a:spcAft>
                <a:spcPts val="800"/>
              </a:spcAft>
            </a:pPr>
            <a:r>
              <a:rPr lang="de-DE" sz="2800" dirty="0"/>
              <a:t>Durch einen einfachen Mausklick auf eines der Konzepte wird dieses blau hervorgehoben.</a:t>
            </a:r>
            <a:endParaRPr lang="de-DE"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36233" y="1348501"/>
            <a:ext cx="5311972" cy="13849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jedes Konzept ein Mal klicken.</a:t>
            </a:r>
          </a:p>
        </p:txBody>
      </p:sp>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022" y="444604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815882"/>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10" name="Grafik 9" descr="Ein Bild, das Axt, Werkzeug enthält.&#10;&#10;Automatisch generierte Beschreibung">
            <a:extLst>
              <a:ext uri="{FF2B5EF4-FFF2-40B4-BE49-F238E27FC236}">
                <a16:creationId xmlns:a16="http://schemas.microsoft.com/office/drawing/2014/main" id="{06E04AE3-05ED-A1FB-E696-3ABFB127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7930" y="1826323"/>
            <a:ext cx="875679" cy="71850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913B3753-21CA-1FF1-71C1-EC4A42665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759" y="829616"/>
            <a:ext cx="1548564" cy="989360"/>
          </a:xfrm>
          <a:prstGeom prst="rect">
            <a:avLst/>
          </a:prstGeom>
        </p:spPr>
      </p:pic>
      <p:pic>
        <p:nvPicPr>
          <p:cNvPr id="16" name="Grafik 15" descr="Ein Bild, das Text, ClipArt enthält.&#10;&#10;Automatisch generierte Beschreibung">
            <a:extLst>
              <a:ext uri="{FF2B5EF4-FFF2-40B4-BE49-F238E27FC236}">
                <a16:creationId xmlns:a16="http://schemas.microsoft.com/office/drawing/2014/main" id="{15762D24-80AD-9743-B5BE-7340FA36F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7841" y="2467088"/>
            <a:ext cx="1397000" cy="838200"/>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370" y="393538"/>
            <a:ext cx="2405582" cy="231145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a:extLst>
              <a:ext uri="{28A0092B-C50C-407E-A947-70E740481C1C}">
                <a14:useLocalDpi xmlns:a14="http://schemas.microsoft.com/office/drawing/2010/main" val="0"/>
              </a:ext>
            </a:extLst>
          </a:blip>
          <a:srcRect l="1020" r="1020"/>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a:t>
            </a:r>
            <a:r>
              <a:rPr lang="de-DE" sz="2200" dirty="0">
                <a:highlight>
                  <a:srgbClr val="0000FF"/>
                </a:highlight>
              </a:rPr>
              <a:t>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ihrer Übereinstimmung beziehungsweise ihrer Nichtübereinstimmung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rcRect/>
          <a:stretch/>
        </p:blipFill>
        <p:spPr>
          <a:xfrm>
            <a:off x="8698945" y="4095164"/>
            <a:ext cx="2072687" cy="22402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a:t>Julia kann den Pfeil auch verändern, um anzuzeigen, dass der Einfluss </a:t>
            </a:r>
            <a:r>
              <a:rPr lang="de-DE" sz="2800">
                <a:highlight>
                  <a:srgbClr val="0000FF"/>
                </a:highlight>
              </a:rPr>
              <a:t>einseitig</a:t>
            </a:r>
            <a:r>
              <a:rPr lang="de-DE" sz="2800"/>
              <a:t> ist.</a:t>
            </a:r>
          </a:p>
          <a:p>
            <a:endParaRPr lang="de-DE" sz="2800"/>
          </a:p>
          <a:p>
            <a:r>
              <a:rPr lang="de-DE" sz="280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a:extLst>
              <a:ext uri="{28A0092B-C50C-407E-A947-70E740481C1C}">
                <a14:useLocalDpi xmlns:a14="http://schemas.microsoft.com/office/drawing/2010/main" val="0"/>
              </a:ext>
            </a:extLst>
          </a:blip>
          <a:srcRect l="759" r="759"/>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Bauernmarkt“.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775766"/>
            <a:ext cx="5413016" cy="342242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„regionale Lebensmittel“ einen stärkeren Einfluss haben auf die Entscheidung, auf den Bauernmarkt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
        <p:nvSpPr>
          <p:cNvPr id="5" name="Textfeld 4">
            <a:extLst>
              <a:ext uri="{FF2B5EF4-FFF2-40B4-BE49-F238E27FC236}">
                <a16:creationId xmlns:a16="http://schemas.microsoft.com/office/drawing/2014/main" id="{E51BE8C7-C4A7-F14C-5B25-C2E2375A05A9}"/>
              </a:ext>
            </a:extLst>
          </p:cNvPr>
          <p:cNvSpPr txBox="1"/>
          <p:nvPr/>
        </p:nvSpPr>
        <p:spPr>
          <a:xfrm>
            <a:off x="9678498" y="4249283"/>
            <a:ext cx="1803544" cy="1748590"/>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D718BE73-8D8B-E7C6-4B72-AD8752ABB494}"/>
              </a:ext>
            </a:extLst>
          </p:cNvPr>
          <p:cNvSpPr txBox="1"/>
          <p:nvPr/>
        </p:nvSpPr>
        <p:spPr>
          <a:xfrm>
            <a:off x="7220535" y="4246457"/>
            <a:ext cx="2235200" cy="188401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5137179" y="2762992"/>
            <a:ext cx="5734050" cy="35113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815882"/>
          </a:xfrm>
          <a:prstGeom prst="rect">
            <a:avLst/>
          </a:prstGeom>
          <a:noFill/>
        </p:spPr>
        <p:txBody>
          <a:bodyPr wrap="square" rtlCol="0">
            <a:spAutoFit/>
          </a:bodyPr>
          <a:lstStyle/>
          <a:p>
            <a:r>
              <a:rPr lang="de-DE" sz="2800" dirty="0"/>
              <a:t>Verglichen mit dem Faktor „regionale Lebensmittel“ stehen „teurere“ Lebensmittel im Widerspruch zum „Einkauf auf dem Bauernmarkt“ und sind daher durch einen gestrichelten Pfeil dargestellt.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2246769"/>
          </a:xfrm>
          <a:prstGeom prst="rect">
            <a:avLst/>
          </a:prstGeom>
          <a:noFill/>
        </p:spPr>
        <p:txBody>
          <a:bodyPr wrap="square" rtlCol="0">
            <a:spAutoFit/>
          </a:bodyPr>
          <a:lstStyle/>
          <a:p>
            <a:r>
              <a:rPr lang="de-DE" sz="2800" dirty="0"/>
              <a:t>Das bedeutet: Je teurer die Lebensmittel sind, desto weniger ist Julia gewillt, auf dem Bauernmarkt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5137179" y="2620311"/>
            <a:ext cx="3103287"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9016820" y="433789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Bauernmarkt: </a:t>
            </a:r>
          </a:p>
          <a:p>
            <a:endParaRPr lang="de-DE" sz="2800" dirty="0"/>
          </a:p>
          <a:p>
            <a:r>
              <a:rPr lang="de-DE" sz="2800" dirty="0"/>
              <a:t>Julia kauft regelmäßig auf dem Bauernmarkt ein und hat viele verschiedene Gedanken und Eindrücke, wenn sie Bauernmärkte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Bauernmarkt“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493105" y="3082063"/>
            <a:ext cx="6723307" cy="32857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742CB609-750D-3CB9-556A-F09915D59559}"/>
              </a:ext>
            </a:extLst>
          </p:cNvPr>
          <p:cNvSpPr txBox="1"/>
          <p:nvPr/>
        </p:nvSpPr>
        <p:spPr>
          <a:xfrm>
            <a:off x="2566219" y="3234813"/>
            <a:ext cx="3795252" cy="1297858"/>
          </a:xfrm>
          <a:prstGeom prst="rect">
            <a:avLst/>
          </a:prstGeom>
          <a:solidFill>
            <a:srgbClr val="FFFFFF">
              <a:alpha val="64000"/>
            </a:srgbClr>
          </a:solidFill>
        </p:spPr>
        <p:txBody>
          <a:bodyPr wrap="square" rtlCol="0">
            <a:spAutoFit/>
          </a:bodyPr>
          <a:lstStyle/>
          <a:p>
            <a:endParaRPr lang="de-DE"/>
          </a:p>
        </p:txBody>
      </p:sp>
      <p:sp>
        <p:nvSpPr>
          <p:cNvPr id="4" name="Textfeld 3">
            <a:extLst>
              <a:ext uri="{FF2B5EF4-FFF2-40B4-BE49-F238E27FC236}">
                <a16:creationId xmlns:a16="http://schemas.microsoft.com/office/drawing/2014/main" id="{7CE7E006-8215-28CD-EF5D-006A87FD4CDD}"/>
              </a:ext>
            </a:extLst>
          </p:cNvPr>
          <p:cNvSpPr txBox="1"/>
          <p:nvPr/>
        </p:nvSpPr>
        <p:spPr>
          <a:xfrm>
            <a:off x="6002867" y="4532671"/>
            <a:ext cx="719666"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3141133" y="4540266"/>
            <a:ext cx="2380473" cy="1764000"/>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24" y="3038207"/>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0610" y="3038207"/>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425491"/>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448733"/>
            <a:ext cx="3762874" cy="1631216"/>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den Bauernmarkt.</a:t>
            </a:r>
          </a:p>
          <a:p>
            <a:pPr marL="342900" indent="-342900">
              <a:buFont typeface="Symbol" pitchFamily="2" charset="2"/>
              <a:buChar char="-"/>
            </a:pPr>
            <a:r>
              <a:rPr lang="de-DE" sz="2000" dirty="0">
                <a:solidFill>
                  <a:srgbClr val="0070C0"/>
                </a:solidFill>
              </a:rPr>
              <a:t>Wenn „gutes Wetter“, dann „Bauernmarkt“</a:t>
            </a:r>
          </a:p>
        </p:txBody>
      </p:sp>
      <p:sp>
        <p:nvSpPr>
          <p:cNvPr id="19" name="Textfeld 18"/>
          <p:cNvSpPr txBox="1"/>
          <p:nvPr/>
        </p:nvSpPr>
        <p:spPr>
          <a:xfrm>
            <a:off x="286218" y="3448733"/>
            <a:ext cx="3476071" cy="1938992"/>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den Bauernmarkt.</a:t>
            </a:r>
          </a:p>
          <a:p>
            <a:pPr marL="342900" indent="-342900">
              <a:buFont typeface="Symbol" pitchFamily="2" charset="2"/>
              <a:buChar char="-"/>
            </a:pPr>
            <a:r>
              <a:rPr lang="de-DE" sz="2000" dirty="0">
                <a:solidFill>
                  <a:srgbClr val="0070C0"/>
                </a:solidFill>
              </a:rPr>
              <a:t>Wenn „schlechtes Wetter“, dann kein „Bauernmarkt“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2289" y="1289667"/>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a:srcRect l="32232" t="22104" r="4383"/>
          <a:stretch/>
        </p:blipFill>
        <p:spPr>
          <a:xfrm>
            <a:off x="5476478" y="5538431"/>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425491"/>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97206" y="2625968"/>
            <a:ext cx="6856621"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4023360" y="5808706"/>
            <a:ext cx="3130467" cy="37263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val="0"/>
              </a:ext>
            </a:extLst>
          </a:blip>
          <a:srcRect l="1324" r="1324"/>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747688" y="1363852"/>
            <a:ext cx="10559738" cy="4184542"/>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a:t>
            </a:r>
            <a:r>
              <a:rPr lang="de-DE" sz="2400" dirty="0" err="1"/>
              <a:t>Cognitive-Affective-Map</a:t>
            </a:r>
            <a:r>
              <a:rPr lang="de-DE" sz="2400" dirty="0"/>
              <a:t>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a:t>
            </a:r>
            <a:r>
              <a:rPr lang="de-DE" sz="2400" dirty="0" err="1"/>
              <a:t>Cognitive-Affective-Map</a:t>
            </a:r>
            <a:r>
              <a:rPr lang="de-DE" sz="2400" dirty="0"/>
              <a:t> fertiggestellt hat, muss sie auf das kleine </a:t>
            </a:r>
            <a:r>
              <a:rPr lang="de-DE" sz="2400" b="1" dirty="0"/>
              <a:t>Disketten-Symbol</a:t>
            </a:r>
            <a:r>
              <a:rPr lang="de-DE" sz="2400" dirty="0"/>
              <a:t> klicken, um diese zu speichern: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227280"/>
            <a:ext cx="4328158" cy="2677656"/>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highlight>
                  <a:srgbClr val="0000FF"/>
                </a:highlight>
              </a:rPr>
              <a:t>mindestens 24</a:t>
            </a:r>
            <a:r>
              <a:rPr lang="de-DE" sz="2400" dirty="0">
                <a:highlight>
                  <a:srgbClr val="0000FF"/>
                </a:highlight>
              </a:rPr>
              <a:t> </a:t>
            </a:r>
            <a:r>
              <a:rPr lang="de-DE" sz="2400" dirty="0"/>
              <a:t>Konzepte zeichnen, um ihre </a:t>
            </a:r>
            <a:r>
              <a:rPr lang="de-DE" sz="2400" dirty="0" err="1"/>
              <a:t>Map</a:t>
            </a:r>
            <a:r>
              <a:rPr lang="de-DE" sz="2400" dirty="0"/>
              <a:t> speichern zu können. </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342049" y="1937728"/>
            <a:ext cx="7118184" cy="3021730"/>
          </a:xfrm>
          <a:prstGeom prst="rect">
            <a:avLst/>
          </a:prstGeom>
        </p:spPr>
      </p:pic>
      <p:pic>
        <p:nvPicPr>
          <p:cNvPr id="9" name="Grafik 8"/>
          <p:cNvPicPr>
            <a:picLocks noChangeAspect="1"/>
          </p:cNvPicPr>
          <p:nvPr/>
        </p:nvPicPr>
        <p:blipFill>
          <a:blip r:embed="rId4"/>
          <a:stretch>
            <a:fillRect/>
          </a:stretch>
        </p:blipFill>
        <p:spPr>
          <a:xfrm>
            <a:off x="10100603" y="2478107"/>
            <a:ext cx="495300" cy="409575"/>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weißen Hintergrund der C.A.M.E.L.-Software.</a:t>
            </a:r>
          </a:p>
          <a:p>
            <a:endParaRPr lang="en-US" sz="2800" dirty="0"/>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einfach „Bauernmarkt“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Bauernmarkt einzukaufen, wichtig sind. </a:t>
            </a:r>
          </a:p>
          <a:p>
            <a:pPr algn="just">
              <a:spcAft>
                <a:spcPts val="800"/>
              </a:spcAft>
            </a:pPr>
            <a:endParaRPr lang="aa-ET" sz="280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543" y="1654857"/>
            <a:ext cx="5020913"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018794"/>
            <a:ext cx="7772400" cy="4020206"/>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4829" y="323290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Bauernmarkt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55" y="2186903"/>
            <a:ext cx="6210300" cy="4241800"/>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765" y="1924643"/>
            <a:ext cx="5664200" cy="4356100"/>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970318"/>
          </a:xfrm>
          <a:prstGeom prst="rect">
            <a:avLst/>
          </a:prstGeom>
        </p:spPr>
        <p:txBody>
          <a:bodyPr wrap="square">
            <a:spAutoFit/>
          </a:bodyPr>
          <a:lstStyle/>
          <a:p>
            <a:r>
              <a:rPr lang="de-DE" sz="2800" dirty="0"/>
              <a:t>Konzepte können positiv, negativ, neutral oder ambivalent sein. </a:t>
            </a:r>
          </a:p>
          <a:p>
            <a:r>
              <a:rPr lang="de-DE" sz="2800" dirty="0"/>
              <a:t>Um die Emotion gegenüber dem Konzept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027" y="824548"/>
            <a:ext cx="1257300" cy="939800"/>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„regionale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32" y="2916520"/>
            <a:ext cx="1384300"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422" y="2916520"/>
            <a:ext cx="1358900" cy="1066800"/>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845" y="2868674"/>
            <a:ext cx="1676400"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Breitbild</PresentationFormat>
  <Paragraphs>118</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gros</cp:lastModifiedBy>
  <cp:revision>150</cp:revision>
  <dcterms:created xsi:type="dcterms:W3CDTF">2020-04-12T18:21:34Z</dcterms:created>
  <dcterms:modified xsi:type="dcterms:W3CDTF">2022-11-24T14:19:20Z</dcterms:modified>
</cp:coreProperties>
</file>