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80" r:id="rId4"/>
    <p:sldId id="285" r:id="rId5"/>
    <p:sldId id="258" r:id="rId6"/>
    <p:sldId id="259" r:id="rId7"/>
    <p:sldId id="261" r:id="rId8"/>
    <p:sldId id="262" r:id="rId9"/>
    <p:sldId id="263" r:id="rId10"/>
    <p:sldId id="265" r:id="rId11"/>
    <p:sldId id="288" r:id="rId12"/>
    <p:sldId id="266" r:id="rId13"/>
    <p:sldId id="267" r:id="rId14"/>
    <p:sldId id="268" r:id="rId15"/>
    <p:sldId id="269" r:id="rId16"/>
    <p:sldId id="271" r:id="rId17"/>
    <p:sldId id="272" r:id="rId18"/>
    <p:sldId id="273" r:id="rId19"/>
    <p:sldId id="281" r:id="rId20"/>
    <p:sldId id="282" r:id="rId21"/>
    <p:sldId id="275" r:id="rId22"/>
    <p:sldId id="276" r:id="rId23"/>
    <p:sldId id="277" r:id="rId24"/>
    <p:sldId id="283" r:id="rId25"/>
    <p:sldId id="287" r:id="rId26"/>
    <p:sldId id="286"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94"/>
    <p:restoredTop sz="94648"/>
  </p:normalViewPr>
  <p:slideViewPr>
    <p:cSldViewPr snapToGrid="0">
      <p:cViewPr varScale="1">
        <p:scale>
          <a:sx n="116" d="100"/>
          <a:sy n="116" d="100"/>
        </p:scale>
        <p:origin x="108" y="27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04.09.2023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a:t>
            </a:fld>
            <a:endParaRPr lang="de-DE"/>
          </a:p>
        </p:txBody>
      </p:sp>
    </p:spTree>
    <p:extLst>
      <p:ext uri="{BB962C8B-B14F-4D97-AF65-F5344CB8AC3E}">
        <p14:creationId xmlns:p14="http://schemas.microsoft.com/office/powerpoint/2010/main" val="2015063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10</a:t>
            </a:fld>
            <a:endParaRPr lang="de-DE"/>
          </a:p>
        </p:txBody>
      </p:sp>
    </p:spTree>
    <p:extLst>
      <p:ext uri="{BB962C8B-B14F-4D97-AF65-F5344CB8AC3E}">
        <p14:creationId xmlns:p14="http://schemas.microsoft.com/office/powerpoint/2010/main" val="4222148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11</a:t>
            </a:fld>
            <a:endParaRPr lang="de-DE"/>
          </a:p>
        </p:txBody>
      </p:sp>
    </p:spTree>
    <p:extLst>
      <p:ext uri="{BB962C8B-B14F-4D97-AF65-F5344CB8AC3E}">
        <p14:creationId xmlns:p14="http://schemas.microsoft.com/office/powerpoint/2010/main" val="4224882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12</a:t>
            </a:fld>
            <a:endParaRPr lang="de-DE"/>
          </a:p>
        </p:txBody>
      </p:sp>
    </p:spTree>
    <p:extLst>
      <p:ext uri="{BB962C8B-B14F-4D97-AF65-F5344CB8AC3E}">
        <p14:creationId xmlns:p14="http://schemas.microsoft.com/office/powerpoint/2010/main" val="248879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13</a:t>
            </a:fld>
            <a:endParaRPr lang="de-DE"/>
          </a:p>
        </p:txBody>
      </p:sp>
    </p:spTree>
    <p:extLst>
      <p:ext uri="{BB962C8B-B14F-4D97-AF65-F5344CB8AC3E}">
        <p14:creationId xmlns:p14="http://schemas.microsoft.com/office/powerpoint/2010/main" val="252576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14</a:t>
            </a:fld>
            <a:endParaRPr lang="de-DE"/>
          </a:p>
        </p:txBody>
      </p:sp>
    </p:spTree>
    <p:extLst>
      <p:ext uri="{BB962C8B-B14F-4D97-AF65-F5344CB8AC3E}">
        <p14:creationId xmlns:p14="http://schemas.microsoft.com/office/powerpoint/2010/main" val="1439106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15</a:t>
            </a:fld>
            <a:endParaRPr lang="de-DE"/>
          </a:p>
        </p:txBody>
      </p:sp>
    </p:spTree>
    <p:extLst>
      <p:ext uri="{BB962C8B-B14F-4D97-AF65-F5344CB8AC3E}">
        <p14:creationId xmlns:p14="http://schemas.microsoft.com/office/powerpoint/2010/main" val="2466205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16</a:t>
            </a:fld>
            <a:endParaRPr lang="de-DE"/>
          </a:p>
        </p:txBody>
      </p:sp>
    </p:spTree>
    <p:extLst>
      <p:ext uri="{BB962C8B-B14F-4D97-AF65-F5344CB8AC3E}">
        <p14:creationId xmlns:p14="http://schemas.microsoft.com/office/powerpoint/2010/main" val="2163688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4E9D0866-88D3-43EB-A57B-248ADF82D8CA}" type="slidenum">
              <a:rPr lang="de-DE" smtClean="0"/>
              <a:t>17</a:t>
            </a:fld>
            <a:endParaRPr lang="de-DE"/>
          </a:p>
        </p:txBody>
      </p:sp>
    </p:spTree>
    <p:extLst>
      <p:ext uri="{BB962C8B-B14F-4D97-AF65-F5344CB8AC3E}">
        <p14:creationId xmlns:p14="http://schemas.microsoft.com/office/powerpoint/2010/main" val="2271269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18</a:t>
            </a:fld>
            <a:endParaRPr lang="de-DE"/>
          </a:p>
        </p:txBody>
      </p:sp>
    </p:spTree>
    <p:extLst>
      <p:ext uri="{BB962C8B-B14F-4D97-AF65-F5344CB8AC3E}">
        <p14:creationId xmlns:p14="http://schemas.microsoft.com/office/powerpoint/2010/main" val="2952788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19</a:t>
            </a:fld>
            <a:endParaRPr lang="de-DE"/>
          </a:p>
        </p:txBody>
      </p:sp>
    </p:spTree>
    <p:extLst>
      <p:ext uri="{BB962C8B-B14F-4D97-AF65-F5344CB8AC3E}">
        <p14:creationId xmlns:p14="http://schemas.microsoft.com/office/powerpoint/2010/main" val="2315581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a:t>
            </a:fld>
            <a:endParaRPr lang="de-DE"/>
          </a:p>
        </p:txBody>
      </p:sp>
    </p:spTree>
    <p:extLst>
      <p:ext uri="{BB962C8B-B14F-4D97-AF65-F5344CB8AC3E}">
        <p14:creationId xmlns:p14="http://schemas.microsoft.com/office/powerpoint/2010/main" val="1546836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20</a:t>
            </a:fld>
            <a:endParaRPr lang="de-DE"/>
          </a:p>
        </p:txBody>
      </p:sp>
    </p:spTree>
    <p:extLst>
      <p:ext uri="{BB962C8B-B14F-4D97-AF65-F5344CB8AC3E}">
        <p14:creationId xmlns:p14="http://schemas.microsoft.com/office/powerpoint/2010/main" val="3424888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21</a:t>
            </a:fld>
            <a:endParaRPr lang="de-DE"/>
          </a:p>
        </p:txBody>
      </p:sp>
    </p:spTree>
    <p:extLst>
      <p:ext uri="{BB962C8B-B14F-4D97-AF65-F5344CB8AC3E}">
        <p14:creationId xmlns:p14="http://schemas.microsoft.com/office/powerpoint/2010/main" val="3164487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22</a:t>
            </a:fld>
            <a:endParaRPr lang="de-DE"/>
          </a:p>
        </p:txBody>
      </p:sp>
    </p:spTree>
    <p:extLst>
      <p:ext uri="{BB962C8B-B14F-4D97-AF65-F5344CB8AC3E}">
        <p14:creationId xmlns:p14="http://schemas.microsoft.com/office/powerpoint/2010/main" val="2197897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23</a:t>
            </a:fld>
            <a:endParaRPr lang="de-DE"/>
          </a:p>
        </p:txBody>
      </p:sp>
    </p:spTree>
    <p:extLst>
      <p:ext uri="{BB962C8B-B14F-4D97-AF65-F5344CB8AC3E}">
        <p14:creationId xmlns:p14="http://schemas.microsoft.com/office/powerpoint/2010/main" val="1345401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24</a:t>
            </a:fld>
            <a:endParaRPr lang="de-DE"/>
          </a:p>
        </p:txBody>
      </p:sp>
    </p:spTree>
    <p:extLst>
      <p:ext uri="{BB962C8B-B14F-4D97-AF65-F5344CB8AC3E}">
        <p14:creationId xmlns:p14="http://schemas.microsoft.com/office/powerpoint/2010/main" val="383917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25</a:t>
            </a:fld>
            <a:endParaRPr lang="de-DE" dirty="0"/>
          </a:p>
        </p:txBody>
      </p:sp>
    </p:spTree>
    <p:extLst>
      <p:ext uri="{BB962C8B-B14F-4D97-AF65-F5344CB8AC3E}">
        <p14:creationId xmlns:p14="http://schemas.microsoft.com/office/powerpoint/2010/main" val="3401177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26</a:t>
            </a:fld>
            <a:endParaRPr lang="de-DE"/>
          </a:p>
        </p:txBody>
      </p:sp>
    </p:spTree>
    <p:extLst>
      <p:ext uri="{BB962C8B-B14F-4D97-AF65-F5344CB8AC3E}">
        <p14:creationId xmlns:p14="http://schemas.microsoft.com/office/powerpoint/2010/main" val="383608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3</a:t>
            </a:fld>
            <a:endParaRPr lang="de-DE"/>
          </a:p>
        </p:txBody>
      </p:sp>
    </p:spTree>
    <p:extLst>
      <p:ext uri="{BB962C8B-B14F-4D97-AF65-F5344CB8AC3E}">
        <p14:creationId xmlns:p14="http://schemas.microsoft.com/office/powerpoint/2010/main" val="4230605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4</a:t>
            </a:fld>
            <a:endParaRPr lang="de-DE"/>
          </a:p>
        </p:txBody>
      </p:sp>
    </p:spTree>
    <p:extLst>
      <p:ext uri="{BB962C8B-B14F-4D97-AF65-F5344CB8AC3E}">
        <p14:creationId xmlns:p14="http://schemas.microsoft.com/office/powerpoint/2010/main" val="1480897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5</a:t>
            </a:fld>
            <a:endParaRPr lang="de-DE"/>
          </a:p>
        </p:txBody>
      </p:sp>
    </p:spTree>
    <p:extLst>
      <p:ext uri="{BB962C8B-B14F-4D97-AF65-F5344CB8AC3E}">
        <p14:creationId xmlns:p14="http://schemas.microsoft.com/office/powerpoint/2010/main" val="1833073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6</a:t>
            </a:fld>
            <a:endParaRPr lang="de-DE"/>
          </a:p>
        </p:txBody>
      </p:sp>
    </p:spTree>
    <p:extLst>
      <p:ext uri="{BB962C8B-B14F-4D97-AF65-F5344CB8AC3E}">
        <p14:creationId xmlns:p14="http://schemas.microsoft.com/office/powerpoint/2010/main" val="1586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7</a:t>
            </a:fld>
            <a:endParaRPr lang="de-DE"/>
          </a:p>
        </p:txBody>
      </p:sp>
    </p:spTree>
    <p:extLst>
      <p:ext uri="{BB962C8B-B14F-4D97-AF65-F5344CB8AC3E}">
        <p14:creationId xmlns:p14="http://schemas.microsoft.com/office/powerpoint/2010/main" val="2636411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8</a:t>
            </a:fld>
            <a:endParaRPr lang="de-DE"/>
          </a:p>
        </p:txBody>
      </p:sp>
    </p:spTree>
    <p:extLst>
      <p:ext uri="{BB962C8B-B14F-4D97-AF65-F5344CB8AC3E}">
        <p14:creationId xmlns:p14="http://schemas.microsoft.com/office/powerpoint/2010/main" val="1154562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9</a:t>
            </a:fld>
            <a:endParaRPr lang="de-DE"/>
          </a:p>
        </p:txBody>
      </p:sp>
    </p:spTree>
    <p:extLst>
      <p:ext uri="{BB962C8B-B14F-4D97-AF65-F5344CB8AC3E}">
        <p14:creationId xmlns:p14="http://schemas.microsoft.com/office/powerpoint/2010/main" val="292953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04.09.2023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04.09.2023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04.09.2023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04.09.2023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04.09.2023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04.09.2023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04.09.2023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04.09.2023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04.09.2023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04.09.2023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04.09.2023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04.09.2023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3539430"/>
          </a:xfrm>
          <a:prstGeom prst="rect">
            <a:avLst/>
          </a:prstGeom>
          <a:noFill/>
        </p:spPr>
        <p:txBody>
          <a:bodyPr wrap="square" rtlCol="0">
            <a:spAutoFit/>
          </a:bodyPr>
          <a:lstStyle/>
          <a:p>
            <a:r>
              <a:rPr lang="de-DE" sz="2800" dirty="0"/>
              <a:t>In dieser Studie bitten wir Sie, in einer Mind-Map Ihre Gedanken, Gefühle und Einschätzungen </a:t>
            </a:r>
            <a:r>
              <a:rPr lang="de-DE" sz="2800" dirty="0">
                <a:highlight>
                  <a:srgbClr val="0000FF"/>
                </a:highlight>
              </a:rPr>
              <a:t>bezüglich Ihrer Einstellung zum Bedingungslosen Grundeinkommen</a:t>
            </a:r>
            <a:r>
              <a:rPr lang="de-DE" sz="2800" dirty="0">
                <a:solidFill>
                  <a:schemeClr val="bg1"/>
                </a:solidFill>
              </a:rPr>
              <a:t> </a:t>
            </a:r>
            <a:r>
              <a:rPr lang="de-DE" sz="2800" dirty="0"/>
              <a:t>darzustellen. </a:t>
            </a:r>
          </a:p>
          <a:p>
            <a:endParaRPr lang="de-DE" sz="2800" dirty="0"/>
          </a:p>
          <a:p>
            <a:r>
              <a:rPr lang="de-DE" sz="2800" dirty="0"/>
              <a:t>Im Folgenden wird Ihnen anhand eines Beispiels gezeigt, wie man unser Programm verwendet, um eine Mind-Map zu zeichnen.</a:t>
            </a:r>
            <a:endParaRPr lang="de-DE" sz="2800" i="1" dirty="0"/>
          </a:p>
          <a:p>
            <a:endParaRPr lang="en-US" sz="2800" dirty="0"/>
          </a:p>
          <a:p>
            <a:endParaRPr lang="en-US" sz="2800" dirty="0"/>
          </a:p>
        </p:txBody>
      </p:sp>
    </p:spTree>
    <p:extLst>
      <p:ext uri="{BB962C8B-B14F-4D97-AF65-F5344CB8AC3E}">
        <p14:creationId xmlns:p14="http://schemas.microsoft.com/office/powerpoint/2010/main" val="157748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F4AA9A3A-C013-135F-517A-8365FBD8AF0E}"/>
              </a:ext>
            </a:extLst>
          </p:cNvPr>
          <p:cNvPicPr>
            <a:picLocks noChangeAspect="1"/>
          </p:cNvPicPr>
          <p:nvPr/>
        </p:nvPicPr>
        <p:blipFill rotWithShape="1">
          <a:blip r:embed="rId3">
            <a:extLst>
              <a:ext uri="{28A0092B-C50C-407E-A947-70E740481C1C}">
                <a14:useLocalDpi xmlns:a14="http://schemas.microsoft.com/office/drawing/2010/main" val="0"/>
              </a:ext>
            </a:extLst>
          </a:blip>
          <a:srcRect l="6781"/>
          <a:stretch/>
        </p:blipFill>
        <p:spPr>
          <a:xfrm>
            <a:off x="5468634" y="2747424"/>
            <a:ext cx="5398170" cy="3629597"/>
          </a:xfrm>
          <a:prstGeom prst="rect">
            <a:avLst/>
          </a:prstGeom>
        </p:spPr>
      </p:pic>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de-DE" sz="2800" dirty="0"/>
              <a:t>Julia findet es nicht gut, dass das Essen teurer ist als im Supermarkt. </a:t>
            </a:r>
          </a:p>
          <a:p>
            <a:r>
              <a:rPr lang="de-DE" sz="2800" dirty="0">
                <a:solidFill>
                  <a:srgbClr val="FF0000"/>
                </a:solidFill>
              </a:rPr>
              <a:t>Negative</a:t>
            </a:r>
            <a:r>
              <a:rPr lang="de-DE" sz="2800" dirty="0"/>
              <a:t> Konzepte werden in Form eines </a:t>
            </a:r>
            <a:r>
              <a:rPr lang="de-DE" sz="2800" dirty="0">
                <a:solidFill>
                  <a:srgbClr val="FF0000"/>
                </a:solidFill>
              </a:rPr>
              <a:t>roten Sechsecks</a:t>
            </a:r>
            <a:r>
              <a:rPr lang="de-DE" sz="2800" dirty="0"/>
              <a:t> dargestellt. Für negative Konzepte gilt die gleiche Logik wie für die positiven Konzepte. </a:t>
            </a:r>
          </a:p>
        </p:txBody>
      </p:sp>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2092881"/>
          </a:xfrm>
          <a:prstGeom prst="rect">
            <a:avLst/>
          </a:prstGeom>
          <a:noFill/>
        </p:spPr>
        <p:txBody>
          <a:bodyPr wrap="square" rtlCol="0">
            <a:spAutoFit/>
          </a:bodyPr>
          <a:lstStyle/>
          <a:p>
            <a:r>
              <a:rPr lang="de-DE" sz="2800" dirty="0"/>
              <a:t>Julia wählt „-3“, um zu zeigen, dass sie dieses Konzept als sehr negativ empfindet.</a:t>
            </a:r>
            <a:endParaRPr lang="de-DE" sz="3600" dirty="0"/>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a:cxnSpLocks/>
            <a:stCxn id="5" idx="3"/>
          </p:cNvCxnSpPr>
          <p:nvPr/>
        </p:nvCxnSpPr>
        <p:spPr>
          <a:xfrm flipV="1">
            <a:off x="4590659" y="4345354"/>
            <a:ext cx="2763618" cy="1118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293914" y="696707"/>
            <a:ext cx="11651691" cy="1590179"/>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„teurer“ als negativ. </a:t>
            </a:r>
          </a:p>
          <a:p>
            <a:pPr algn="just">
              <a:spcAft>
                <a:spcPts val="800"/>
              </a:spcAft>
            </a:pPr>
            <a:r>
              <a:rPr lang="de-DE" sz="2800" dirty="0">
                <a:solidFill>
                  <a:srgbClr val="FF0000"/>
                </a:solidFill>
                <a:ea typeface="Calibri" panose="020F0502020204030204" pitchFamily="34" charset="0"/>
                <a:cs typeface="Times New Roman" panose="02020603050405020304" pitchFamily="18" charset="0"/>
              </a:rPr>
              <a:t>Negative</a:t>
            </a:r>
            <a:r>
              <a:rPr lang="de-DE" sz="2800" dirty="0">
                <a:ea typeface="Calibri" panose="020F0502020204030204" pitchFamily="34" charset="0"/>
                <a:cs typeface="Times New Roman" panose="02020603050405020304" pitchFamily="18" charset="0"/>
              </a:rPr>
              <a:t> Konzepte werden durch </a:t>
            </a:r>
            <a:r>
              <a:rPr lang="de-DE" sz="2800" dirty="0">
                <a:solidFill>
                  <a:srgbClr val="FF0000"/>
                </a:solidFill>
                <a:ea typeface="Calibri" panose="020F0502020204030204" pitchFamily="34" charset="0"/>
                <a:cs typeface="Times New Roman" panose="02020603050405020304" pitchFamily="18" charset="0"/>
              </a:rPr>
              <a:t>rote Sechsecke</a:t>
            </a:r>
            <a:r>
              <a:rPr lang="de-DE" sz="2800" dirty="0">
                <a:ea typeface="Calibri" panose="020F0502020204030204" pitchFamily="34" charset="0"/>
                <a:cs typeface="Times New Roman" panose="02020603050405020304" pitchFamily="18" charset="0"/>
              </a:rPr>
              <a:t> dargestellt. </a:t>
            </a:r>
          </a:p>
          <a:p>
            <a:pPr algn="just">
              <a:spcAft>
                <a:spcPts val="800"/>
              </a:spcAft>
            </a:pPr>
            <a:r>
              <a:rPr lang="de-DE" sz="2800" dirty="0">
                <a:ea typeface="Calibri" panose="020F0502020204030204" pitchFamily="34" charset="0"/>
                <a:cs typeface="Times New Roman" panose="02020603050405020304" pitchFamily="18" charset="0"/>
              </a:rPr>
              <a:t>Das Konzept wird rot, wenn der Schieberegler nach links bewegt wird.</a:t>
            </a:r>
          </a:p>
        </p:txBody>
      </p:sp>
      <p:sp>
        <p:nvSpPr>
          <p:cNvPr id="19" name="Rechteck 18"/>
          <p:cNvSpPr/>
          <p:nvPr/>
        </p:nvSpPr>
        <p:spPr>
          <a:xfrm>
            <a:off x="6733084" y="3861082"/>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125577" y="3861082"/>
            <a:ext cx="2130187" cy="523220"/>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458086" y="3862731"/>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leicht</a:t>
            </a:r>
            <a:r>
              <a:rPr lang="en-US" sz="2800" dirty="0">
                <a:ea typeface="Calibri" panose="020F0502020204030204" pitchFamily="34" charset="0"/>
                <a:cs typeface="Times New Roman" panose="02020603050405020304" pitchFamily="18" charset="0"/>
              </a:rPr>
              <a:t> </a:t>
            </a: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293914" y="5181537"/>
            <a:ext cx="11651691" cy="1959511"/>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a:t>
            </a:r>
            <a:r>
              <a:rPr lang="de-DE" sz="2800" dirty="0">
                <a:ea typeface="Calibri" panose="020F0502020204030204" pitchFamily="34" charset="0"/>
                <a:cs typeface="Times New Roman" panose="02020603050405020304" pitchFamily="18" charset="0"/>
              </a:rPr>
              <a:t> verschiedene </a:t>
            </a:r>
            <a:r>
              <a:rPr lang="de-DE" sz="2800" b="1" dirty="0">
                <a:ea typeface="Calibri" panose="020F0502020204030204" pitchFamily="34" charset="0"/>
                <a:cs typeface="Times New Roman" panose="02020603050405020304" pitchFamily="18" charset="0"/>
              </a:rPr>
              <a:t>Stärken</a:t>
            </a:r>
            <a:r>
              <a:rPr lang="de-DE" sz="2800" dirty="0">
                <a:ea typeface="Calibri" panose="020F0502020204030204" pitchFamily="34" charset="0"/>
                <a:cs typeface="Times New Roman" panose="02020603050405020304" pitchFamily="18" charset="0"/>
              </a:rPr>
              <a:t> für die </a:t>
            </a:r>
            <a:r>
              <a:rPr lang="de-DE" sz="2800" dirty="0">
                <a:solidFill>
                  <a:srgbClr val="FF0000"/>
                </a:solidFill>
                <a:ea typeface="Calibri" panose="020F0502020204030204" pitchFamily="34" charset="0"/>
                <a:cs typeface="Times New Roman" panose="02020603050405020304" pitchFamily="18" charset="0"/>
              </a:rPr>
              <a:t>Negativbewertung</a:t>
            </a:r>
            <a:r>
              <a:rPr lang="de-DE" sz="2800" dirty="0">
                <a:ea typeface="Calibri" panose="020F0502020204030204" pitchFamily="34" charset="0"/>
                <a:cs typeface="Times New Roman" panose="02020603050405020304" pitchFamily="18" charset="0"/>
              </a:rPr>
              <a:t> einstellen. </a:t>
            </a:r>
          </a:p>
          <a:p>
            <a:pPr>
              <a:spcAft>
                <a:spcPts val="800"/>
              </a:spcAft>
            </a:pPr>
            <a:r>
              <a:rPr lang="de-DE" sz="2800" dirty="0">
                <a:ea typeface="Calibri" panose="020F0502020204030204" pitchFamily="34" charset="0"/>
                <a:cs typeface="Times New Roman" panose="02020603050405020304" pitchFamily="18" charset="0"/>
              </a:rPr>
              <a:t>Je dicker der Rand des Sechsecks, desto negativer wird das Konzept gewichtet!</a:t>
            </a: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773877C1-934F-3268-D0DF-31B11669E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7871" y="3037016"/>
            <a:ext cx="1625600" cy="850900"/>
          </a:xfrm>
          <a:prstGeom prst="rect">
            <a:avLst/>
          </a:prstGeom>
        </p:spPr>
      </p:pic>
      <p:pic>
        <p:nvPicPr>
          <p:cNvPr id="9" name="Grafik 8">
            <a:extLst>
              <a:ext uri="{FF2B5EF4-FFF2-40B4-BE49-F238E27FC236}">
                <a16:creationId xmlns:a16="http://schemas.microsoft.com/office/drawing/2014/main" id="{2F7A461B-CA50-632D-B2A3-9D557CDA21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5419" y="2965450"/>
            <a:ext cx="1562100" cy="927100"/>
          </a:xfrm>
          <a:prstGeom prst="rect">
            <a:avLst/>
          </a:prstGeom>
        </p:spPr>
      </p:pic>
      <p:pic>
        <p:nvPicPr>
          <p:cNvPr id="11" name="Grafik 10" descr="Ein Bild, das Text, Visitenkarte, Umschlag enthält.&#10;&#10;Automatisch generierte Beschreibung">
            <a:extLst>
              <a:ext uri="{FF2B5EF4-FFF2-40B4-BE49-F238E27FC236}">
                <a16:creationId xmlns:a16="http://schemas.microsoft.com/office/drawing/2014/main" id="{4BDD7A33-38A6-37E7-4ED5-A19B63B710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3921" y="3024316"/>
            <a:ext cx="1435100" cy="863600"/>
          </a:xfrm>
          <a:prstGeom prst="rect">
            <a:avLst/>
          </a:prstGeom>
        </p:spPr>
      </p:pic>
    </p:spTree>
    <p:extLst>
      <p:ext uri="{BB962C8B-B14F-4D97-AF65-F5344CB8AC3E}">
        <p14:creationId xmlns:p14="http://schemas.microsoft.com/office/powerpoint/2010/main" val="212384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a:blip r:embed="rId3">
            <a:extLst>
              <a:ext uri="{28A0092B-C50C-407E-A947-70E740481C1C}">
                <a14:useLocalDpi xmlns:a14="http://schemas.microsoft.com/office/drawing/2010/main" val="0"/>
              </a:ext>
            </a:extLst>
          </a:blip>
          <a:srcRect t="1160" b="1160"/>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de-DE" sz="2800" dirty="0"/>
              <a:t>Julia steht der Tatsache, dass der Bauernmarkt „im Freien“ stattfindet, ambivalent gegenüber. </a:t>
            </a:r>
            <a:r>
              <a:rPr lang="de-DE" sz="2800" dirty="0">
                <a:solidFill>
                  <a:srgbClr val="902E7C"/>
                </a:solidFill>
              </a:rPr>
              <a:t>Ambivalent</a:t>
            </a:r>
            <a:r>
              <a:rPr lang="de-DE" sz="2800" dirty="0"/>
              <a:t> bedeutet, dass Julia diesbezüglich gemischte (das heißt sowohl positive als auch negative) Gefühle hat.</a:t>
            </a:r>
          </a:p>
        </p:txBody>
      </p:sp>
      <p:pic>
        <p:nvPicPr>
          <p:cNvPr id="12" name="Grafik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0631" y="5514327"/>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3385542"/>
          </a:xfrm>
          <a:prstGeom prst="rect">
            <a:avLst/>
          </a:prstGeom>
          <a:noFill/>
        </p:spPr>
        <p:txBody>
          <a:bodyPr wrap="square" rtlCol="0">
            <a:spAutoFit/>
          </a:bodyPr>
          <a:lstStyle/>
          <a:p>
            <a:r>
              <a:rPr lang="de-DE" sz="2800" dirty="0"/>
              <a:t>Um eine </a:t>
            </a:r>
            <a:r>
              <a:rPr lang="de-DE" sz="2800" dirty="0">
                <a:solidFill>
                  <a:srgbClr val="902E7C"/>
                </a:solidFill>
              </a:rPr>
              <a:t>Ambivalenz</a:t>
            </a:r>
            <a:r>
              <a:rPr lang="de-DE" sz="2800" dirty="0"/>
              <a:t> abzubilden, klickt Julia auf das Kästchen unter dem Schieberegler. Ambivalenzen werden als </a:t>
            </a:r>
            <a:r>
              <a:rPr lang="de-DE" sz="2800" dirty="0">
                <a:solidFill>
                  <a:srgbClr val="902E7C"/>
                </a:solidFill>
              </a:rPr>
              <a:t>sich überlagernde</a:t>
            </a:r>
            <a:r>
              <a:rPr lang="de-DE" sz="2800" dirty="0">
                <a:solidFill>
                  <a:srgbClr val="FF0000"/>
                </a:solidFill>
              </a:rPr>
              <a:t> </a:t>
            </a:r>
            <a:r>
              <a:rPr lang="de-DE" sz="2800" dirty="0">
                <a:solidFill>
                  <a:srgbClr val="902E7C"/>
                </a:solidFill>
              </a:rPr>
              <a:t>violette Ovale und Sechsecke</a:t>
            </a:r>
            <a:r>
              <a:rPr lang="de-DE" sz="2800" dirty="0"/>
              <a:t> dargestellt.</a:t>
            </a:r>
          </a:p>
          <a:p>
            <a:endParaRPr lang="en-US" sz="2800" dirty="0"/>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815882"/>
          </a:xfrm>
          <a:prstGeom prst="rect">
            <a:avLst/>
          </a:prstGeom>
        </p:spPr>
        <p:txBody>
          <a:bodyPr wrap="square">
            <a:spAutoFit/>
          </a:bodyPr>
          <a:lstStyle/>
          <a:p>
            <a:r>
              <a:rPr lang="de-DE" sz="2800" dirty="0"/>
              <a:t>Unten sehen Sie alle Farben und Formen mit ihren jeweiligen Bedeutungen.</a:t>
            </a:r>
          </a:p>
          <a:p>
            <a:r>
              <a:rPr lang="de-DE" sz="2800" dirty="0"/>
              <a:t>Je dicker der Rand (bei Grün und Rot), desto intensiver die emotionale Bewertung.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03095" cy="400110"/>
          </a:xfrm>
          <a:prstGeom prst="rect">
            <a:avLst/>
          </a:prstGeom>
          <a:noFill/>
        </p:spPr>
        <p:txBody>
          <a:bodyPr wrap="none" rtlCol="0">
            <a:spAutoFit/>
          </a:bodyPr>
          <a:lstStyle/>
          <a:p>
            <a:r>
              <a:rPr lang="en-US" sz="2000"/>
              <a:t> </a:t>
            </a:r>
            <a:r>
              <a:rPr lang="en-US" sz="2000" err="1"/>
              <a:t>negativ</a:t>
            </a:r>
            <a:endParaRPr lang="en-US" sz="2000"/>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933269" cy="400110"/>
          </a:xfrm>
          <a:prstGeom prst="rect">
            <a:avLst/>
          </a:prstGeom>
          <a:noFill/>
        </p:spPr>
        <p:txBody>
          <a:bodyPr wrap="none" rtlCol="0">
            <a:spAutoFit/>
          </a:bodyPr>
          <a:lstStyle/>
          <a:p>
            <a:r>
              <a:rPr lang="en-US" sz="2000"/>
              <a:t> </a:t>
            </a:r>
            <a:r>
              <a:rPr lang="en-US" sz="2000" err="1"/>
              <a:t>positiv</a:t>
            </a:r>
            <a:endParaRPr lang="en-US" sz="2000"/>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3"/>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4"/>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02654" y="1375654"/>
            <a:ext cx="6237820" cy="133369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Als Nächstes möchte Julia die Konzepte miteinander in Beziehung setzen.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ED3E108D-8A7F-7894-E46C-4F0D828BB4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564" y="2709352"/>
            <a:ext cx="5613400" cy="345440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139FA8B2-2836-1D7C-288C-857CEF454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1094" y="3860034"/>
            <a:ext cx="1698675" cy="1007179"/>
          </a:xfrm>
          <a:prstGeom prst="rect">
            <a:avLst/>
          </a:prstGeom>
        </p:spPr>
      </p:pic>
      <p:pic>
        <p:nvPicPr>
          <p:cNvPr id="4" name="Grafik 3" descr="Ein Bild, das Text enthält.&#10;&#10;Automatisch generierte Beschreibung">
            <a:extLst>
              <a:ext uri="{FF2B5EF4-FFF2-40B4-BE49-F238E27FC236}">
                <a16:creationId xmlns:a16="http://schemas.microsoft.com/office/drawing/2014/main" id="{D18D0798-E2D8-B905-0504-B9B967EA84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1732" y="2930377"/>
            <a:ext cx="1576456" cy="1007180"/>
          </a:xfrm>
          <a:prstGeom prst="rect">
            <a:avLst/>
          </a:prstGeom>
        </p:spPr>
      </p:pic>
      <p:sp>
        <p:nvSpPr>
          <p:cNvPr id="12" name="Rectangle 11">
            <a:extLst>
              <a:ext uri="{FF2B5EF4-FFF2-40B4-BE49-F238E27FC236}">
                <a16:creationId xmlns:a16="http://schemas.microsoft.com/office/drawing/2014/main" id="{BF0C215C-3635-A14E-8B16-D571C8D51D47}"/>
              </a:ext>
            </a:extLst>
          </p:cNvPr>
          <p:cNvSpPr/>
          <p:nvPr/>
        </p:nvSpPr>
        <p:spPr>
          <a:xfrm>
            <a:off x="348174" y="5093414"/>
            <a:ext cx="6285539" cy="1384995"/>
          </a:xfrm>
          <a:prstGeom prst="rect">
            <a:avLst/>
          </a:prstGeom>
        </p:spPr>
        <p:txBody>
          <a:bodyPr wrap="square">
            <a:spAutoFit/>
          </a:bodyPr>
          <a:lstStyle/>
          <a:p>
            <a:pPr>
              <a:spcAft>
                <a:spcPts val="800"/>
              </a:spcAft>
            </a:pPr>
            <a:r>
              <a:rPr lang="de-DE" sz="2800" dirty="0"/>
              <a:t>Durch einen einfachen Mausklick auf eines der Konzepte wird dieses angewählt und ist dann blau hervorgehoben.</a:t>
            </a:r>
            <a:endParaRPr lang="de-DE" dirty="0">
              <a:ea typeface="Calibri" panose="020F0502020204030204" pitchFamily="34" charset="0"/>
              <a:cs typeface="Times New Roman" panose="02020603050405020304" pitchFamily="18" charset="0"/>
            </a:endParaRPr>
          </a:p>
        </p:txBody>
      </p:sp>
      <p:sp>
        <p:nvSpPr>
          <p:cNvPr id="15" name="Rectangle 1">
            <a:extLst>
              <a:ext uri="{FF2B5EF4-FFF2-40B4-BE49-F238E27FC236}">
                <a16:creationId xmlns:a16="http://schemas.microsoft.com/office/drawing/2014/main" id="{433FA68E-1F56-D84D-9971-8CBFCD53D8CA}"/>
              </a:ext>
            </a:extLst>
          </p:cNvPr>
          <p:cNvSpPr/>
          <p:nvPr/>
        </p:nvSpPr>
        <p:spPr>
          <a:xfrm>
            <a:off x="536233" y="1348501"/>
            <a:ext cx="5311972" cy="1384995"/>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Um zwei Konzepte miteinander zu verbinden, muss Julia auf beide Konzepte ein Mal klicken.</a:t>
            </a:r>
          </a:p>
        </p:txBody>
      </p:sp>
      <p:pic>
        <p:nvPicPr>
          <p:cNvPr id="22" name="Grafik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022" y="4446042"/>
            <a:ext cx="267370" cy="289651"/>
          </a:xfrm>
          <a:prstGeom prst="rect">
            <a:avLst/>
          </a:prstGeom>
        </p:spPr>
      </p:pic>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52397" y="3647906"/>
            <a:ext cx="267370" cy="289651"/>
          </a:xfrm>
          <a:prstGeom prst="rect">
            <a:avLst/>
          </a:prstGeom>
        </p:spPr>
      </p:pic>
      <p:cxnSp>
        <p:nvCxnSpPr>
          <p:cNvPr id="5" name="Straight Arrow Connector 4">
            <a:extLst>
              <a:ext uri="{FF2B5EF4-FFF2-40B4-BE49-F238E27FC236}">
                <a16:creationId xmlns:a16="http://schemas.microsoft.com/office/drawing/2014/main" id="{59297F67-CDC4-1C46-83FA-F651917EFD81}"/>
              </a:ext>
            </a:extLst>
          </p:cNvPr>
          <p:cNvCxnSpPr>
            <a:cxnSpLocks/>
          </p:cNvCxnSpPr>
          <p:nvPr/>
        </p:nvCxnSpPr>
        <p:spPr>
          <a:xfrm flipV="1">
            <a:off x="5260142" y="2391508"/>
            <a:ext cx="3282073" cy="98936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10B1F5B-42CD-E44A-8983-A49EF3D001B7}"/>
              </a:ext>
            </a:extLst>
          </p:cNvPr>
          <p:cNvSpPr txBox="1"/>
          <p:nvPr/>
        </p:nvSpPr>
        <p:spPr>
          <a:xfrm>
            <a:off x="6931858" y="3792732"/>
            <a:ext cx="4911966" cy="1815882"/>
          </a:xfrm>
          <a:prstGeom prst="rect">
            <a:avLst/>
          </a:prstGeom>
          <a:noFill/>
        </p:spPr>
        <p:txBody>
          <a:bodyPr wrap="square" rtlCol="0">
            <a:spAutoFit/>
          </a:bodyPr>
          <a:lstStyle/>
          <a:p>
            <a:r>
              <a:rPr lang="de-DE" sz="2800" dirty="0"/>
              <a:t>Ein einfacher Mausklick auf das zweite Konzept führt dazu, dass ein Doppelpfeil zwischen den beiden Konzepten erscheint. </a:t>
            </a:r>
          </a:p>
        </p:txBody>
      </p:sp>
      <p:pic>
        <p:nvPicPr>
          <p:cNvPr id="10" name="Grafik 9" descr="Ein Bild, das Axt, Werkzeug enthält.&#10;&#10;Automatisch generierte Beschreibung">
            <a:extLst>
              <a:ext uri="{FF2B5EF4-FFF2-40B4-BE49-F238E27FC236}">
                <a16:creationId xmlns:a16="http://schemas.microsoft.com/office/drawing/2014/main" id="{06E04AE3-05ED-A1FB-E696-3ABFB127E9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57930" y="1826323"/>
            <a:ext cx="875679" cy="718506"/>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913B3753-21CA-1FF1-71C1-EC4A42665C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6759" y="829616"/>
            <a:ext cx="1548564" cy="989360"/>
          </a:xfrm>
          <a:prstGeom prst="rect">
            <a:avLst/>
          </a:prstGeom>
        </p:spPr>
      </p:pic>
      <p:pic>
        <p:nvPicPr>
          <p:cNvPr id="16" name="Grafik 15" descr="Ein Bild, das Text, ClipArt enthält.&#10;&#10;Automatisch generierte Beschreibung">
            <a:extLst>
              <a:ext uri="{FF2B5EF4-FFF2-40B4-BE49-F238E27FC236}">
                <a16:creationId xmlns:a16="http://schemas.microsoft.com/office/drawing/2014/main" id="{15762D24-80AD-9743-B5BE-7340FA36F3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87841" y="2467088"/>
            <a:ext cx="1397000" cy="838200"/>
          </a:xfrm>
          <a:prstGeom prst="rect">
            <a:avLst/>
          </a:prstGeom>
        </p:spPr>
      </p:pic>
    </p:spTree>
    <p:extLst>
      <p:ext uri="{BB962C8B-B14F-4D97-AF65-F5344CB8AC3E}">
        <p14:creationId xmlns:p14="http://schemas.microsoft.com/office/powerpoint/2010/main" val="403761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97F99903-0FEC-5ED7-6D06-3A10486D5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7370" y="393538"/>
            <a:ext cx="2405582" cy="2311451"/>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176175" y="663003"/>
            <a:ext cx="8194275" cy="1538883"/>
          </a:xfrm>
          <a:prstGeom prst="rect">
            <a:avLst/>
          </a:prstGeom>
          <a:noFill/>
        </p:spPr>
        <p:txBody>
          <a:bodyPr wrap="square" rtlCol="0">
            <a:spAutoFit/>
          </a:bodyPr>
          <a:lstStyle/>
          <a:p>
            <a:r>
              <a:rPr lang="de-DE" sz="2200" dirty="0"/>
              <a:t>Schauen wir uns die verschiedenen Verbindungsoptionen an. </a:t>
            </a:r>
          </a:p>
          <a:p>
            <a:r>
              <a:rPr lang="de-DE" sz="2200" dirty="0"/>
              <a:t>Wenn Julia doppelt auf die Verbindung klickt, wird das Menü angezeigt.</a:t>
            </a:r>
            <a:br>
              <a:rPr lang="en-US" sz="2800" dirty="0">
                <a:highlight>
                  <a:srgbClr val="00FFFF"/>
                </a:highlight>
              </a:rPr>
            </a:br>
            <a:endParaRPr lang="de-DE" sz="2800" dirty="0">
              <a:highlight>
                <a:srgbClr val="00FFFF"/>
              </a:highlight>
            </a:endParaRPr>
          </a:p>
        </p:txBody>
      </p:sp>
      <p:pic>
        <p:nvPicPr>
          <p:cNvPr id="2" name="Picture 1">
            <a:extLst>
              <a:ext uri="{FF2B5EF4-FFF2-40B4-BE49-F238E27FC236}">
                <a16:creationId xmlns:a16="http://schemas.microsoft.com/office/drawing/2014/main" id="{33BFA18E-3434-A44C-B212-9F5952F341F3}"/>
              </a:ext>
            </a:extLst>
          </p:cNvPr>
          <p:cNvPicPr>
            <a:picLocks noChangeAspect="1"/>
          </p:cNvPicPr>
          <p:nvPr/>
        </p:nvPicPr>
        <p:blipFill>
          <a:blip r:embed="rId4">
            <a:extLst>
              <a:ext uri="{28A0092B-C50C-407E-A947-70E740481C1C}">
                <a14:useLocalDpi xmlns:a14="http://schemas.microsoft.com/office/drawing/2010/main" val="0"/>
              </a:ext>
            </a:extLst>
          </a:blip>
          <a:srcRect l="1020" r="1020"/>
          <a:stretch/>
        </p:blipFill>
        <p:spPr>
          <a:xfrm>
            <a:off x="7513477" y="2843398"/>
            <a:ext cx="4270165" cy="3391892"/>
          </a:xfrm>
          <a:prstGeom prst="rect">
            <a:avLst/>
          </a:prstGeom>
        </p:spPr>
      </p:pic>
      <p:sp>
        <p:nvSpPr>
          <p:cNvPr id="12" name="TextBox 11">
            <a:extLst>
              <a:ext uri="{FF2B5EF4-FFF2-40B4-BE49-F238E27FC236}">
                <a16:creationId xmlns:a16="http://schemas.microsoft.com/office/drawing/2014/main" id="{915D366D-2E48-8F41-AA41-55DB51722110}"/>
              </a:ext>
            </a:extLst>
          </p:cNvPr>
          <p:cNvSpPr txBox="1"/>
          <p:nvPr/>
        </p:nvSpPr>
        <p:spPr>
          <a:xfrm>
            <a:off x="176175" y="2047975"/>
            <a:ext cx="6951326" cy="4493538"/>
          </a:xfrm>
          <a:prstGeom prst="rect">
            <a:avLst/>
          </a:prstGeom>
          <a:noFill/>
        </p:spPr>
        <p:txBody>
          <a:bodyPr wrap="square" rtlCol="0">
            <a:spAutoFit/>
          </a:bodyPr>
          <a:lstStyle/>
          <a:p>
            <a:r>
              <a:rPr lang="de-DE" sz="2200" dirty="0"/>
              <a:t>Die Standardeinstellung einer Verbindung ist ein durchgehender Pfeil in beide Richtungen.</a:t>
            </a:r>
          </a:p>
          <a:p>
            <a:endParaRPr lang="de-DE" sz="2200" dirty="0"/>
          </a:p>
          <a:p>
            <a:r>
              <a:rPr lang="de-DE" sz="2200" dirty="0"/>
              <a:t>Ein </a:t>
            </a:r>
            <a:r>
              <a:rPr lang="de-DE" sz="2200" b="1" dirty="0"/>
              <a:t>durchgehender Pfeil </a:t>
            </a:r>
            <a:r>
              <a:rPr lang="de-DE" sz="2200" dirty="0"/>
              <a:t>zeigt, dass </a:t>
            </a:r>
            <a:r>
              <a:rPr lang="de-DE" sz="2200" b="1" dirty="0"/>
              <a:t>zwei Konzepte miteinander vereinbar sind oder sich gegenseitig unterstützen. </a:t>
            </a:r>
          </a:p>
          <a:p>
            <a:endParaRPr lang="de-DE" sz="2200" dirty="0"/>
          </a:p>
          <a:p>
            <a:r>
              <a:rPr lang="de-DE" sz="2200" dirty="0"/>
              <a:t>Ein </a:t>
            </a:r>
            <a:r>
              <a:rPr lang="de-DE" sz="2200" b="1" dirty="0"/>
              <a:t>gestrichelter Pfeil </a:t>
            </a:r>
            <a:r>
              <a:rPr lang="de-DE" sz="2200" dirty="0"/>
              <a:t>zeigt, dass </a:t>
            </a:r>
            <a:r>
              <a:rPr lang="de-DE" sz="2200" b="1" dirty="0"/>
              <a:t>zwei Konzepte im Widerspruch zueinander stehen. </a:t>
            </a:r>
          </a:p>
          <a:p>
            <a:endParaRPr lang="de-DE" sz="2200" dirty="0"/>
          </a:p>
          <a:p>
            <a:r>
              <a:rPr lang="de-DE" sz="2200" dirty="0"/>
              <a:t>Julia kann mit dem Schieberegler den Grad ihrer Übereinstimmung beziehungsweise ihrer Nichtübereinstimmung abbilden. </a:t>
            </a:r>
          </a:p>
        </p:txBody>
      </p:sp>
      <p:cxnSp>
        <p:nvCxnSpPr>
          <p:cNvPr id="24" name="Gerade Verbindung mit Pfeil 23"/>
          <p:cNvCxnSpPr>
            <a:cxnSpLocks/>
          </p:cNvCxnSpPr>
          <p:nvPr/>
        </p:nvCxnSpPr>
        <p:spPr>
          <a:xfrm flipV="1">
            <a:off x="6096000" y="4539343"/>
            <a:ext cx="3665415" cy="1111425"/>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7358332" y="1354347"/>
            <a:ext cx="2780243" cy="232490"/>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32791" y="4394518"/>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extLst>
              <a:ext uri="{28A0092B-C50C-407E-A947-70E740481C1C}">
                <a14:useLocalDpi xmlns:a14="http://schemas.microsoft.com/office/drawing/2010/main" val="0"/>
              </a:ext>
            </a:extLst>
          </a:blip>
          <a:srcRect/>
          <a:stretch/>
        </p:blipFill>
        <p:spPr>
          <a:xfrm>
            <a:off x="8698945" y="4095164"/>
            <a:ext cx="2072687" cy="2240266"/>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4574" y="648203"/>
            <a:ext cx="4968626" cy="3970318"/>
          </a:xfrm>
          <a:prstGeom prst="rect">
            <a:avLst/>
          </a:prstGeom>
          <a:noFill/>
        </p:spPr>
        <p:txBody>
          <a:bodyPr wrap="square" rtlCol="0">
            <a:spAutoFit/>
          </a:bodyPr>
          <a:lstStyle/>
          <a:p>
            <a:r>
              <a:rPr lang="de-DE" sz="2800" dirty="0"/>
              <a:t>Julia kann den Pfeil auch verändern, um anzuzeigen, dass der Einfluss einseitig ist.</a:t>
            </a:r>
          </a:p>
          <a:p>
            <a:endParaRPr lang="de-DE" sz="2800" dirty="0"/>
          </a:p>
          <a:p>
            <a:r>
              <a:rPr lang="de-DE" sz="2800" dirty="0"/>
              <a:t>Um die Richtung des Pfeils zu ändern, muss sie ein beziehungsweise zwei Mal auf die Schaltfläche mit dem einzelnen Pfeil klicken. </a:t>
            </a:r>
          </a:p>
        </p:txBody>
      </p:sp>
      <p:pic>
        <p:nvPicPr>
          <p:cNvPr id="21" name="Picture 20">
            <a:extLst>
              <a:ext uri="{FF2B5EF4-FFF2-40B4-BE49-F238E27FC236}">
                <a16:creationId xmlns:a16="http://schemas.microsoft.com/office/drawing/2014/main" id="{E20C4D26-7C71-5D41-AF78-0ADDFDD34E49}"/>
              </a:ext>
            </a:extLst>
          </p:cNvPr>
          <p:cNvPicPr>
            <a:picLocks noChangeAspect="1"/>
          </p:cNvPicPr>
          <p:nvPr/>
        </p:nvPicPr>
        <p:blipFill>
          <a:blip r:embed="rId4">
            <a:extLst>
              <a:ext uri="{28A0092B-C50C-407E-A947-70E740481C1C}">
                <a14:useLocalDpi xmlns:a14="http://schemas.microsoft.com/office/drawing/2010/main" val="0"/>
              </a:ext>
            </a:extLst>
          </a:blip>
          <a:srcRect l="759" r="759"/>
          <a:stretch/>
        </p:blipFill>
        <p:spPr>
          <a:xfrm>
            <a:off x="7554653" y="455382"/>
            <a:ext cx="4096555" cy="3236711"/>
          </a:xfrm>
          <a:prstGeom prst="rect">
            <a:avLst/>
          </a:prstGeom>
        </p:spPr>
      </p:pic>
      <p:cxnSp>
        <p:nvCxnSpPr>
          <p:cNvPr id="6" name="Straight Arrow Connector 5">
            <a:extLst>
              <a:ext uri="{FF2B5EF4-FFF2-40B4-BE49-F238E27FC236}">
                <a16:creationId xmlns:a16="http://schemas.microsoft.com/office/drawing/2014/main" id="{5639AC63-1234-AE48-8508-22337D0CACBE}"/>
              </a:ext>
            </a:extLst>
          </p:cNvPr>
          <p:cNvCxnSpPr>
            <a:cxnSpLocks/>
            <a:stCxn id="17" idx="3"/>
          </p:cNvCxnSpPr>
          <p:nvPr/>
        </p:nvCxnSpPr>
        <p:spPr>
          <a:xfrm>
            <a:off x="5283200" y="2633362"/>
            <a:ext cx="3190236" cy="532545"/>
          </a:xfrm>
          <a:prstGeom prst="straightConnector1">
            <a:avLst/>
          </a:prstGeom>
          <a:ln w="28575">
            <a:headEnd w="lg" len="med"/>
            <a:tailEnd type="triangle" w="lg" len="med"/>
          </a:ln>
        </p:spPr>
        <p:style>
          <a:lnRef idx="1">
            <a:schemeClr val="dk1"/>
          </a:lnRef>
          <a:fillRef idx="0">
            <a:schemeClr val="dk1"/>
          </a:fillRef>
          <a:effectRef idx="0">
            <a:schemeClr val="dk1"/>
          </a:effectRef>
          <a:fontRef idx="minor">
            <a:schemeClr val="tx1"/>
          </a:fontRef>
        </p:style>
      </p:cxnSp>
      <p:sp>
        <p:nvSpPr>
          <p:cNvPr id="3" name="Rechteck 2"/>
          <p:cNvSpPr/>
          <p:nvPr/>
        </p:nvSpPr>
        <p:spPr>
          <a:xfrm>
            <a:off x="314574" y="5218685"/>
            <a:ext cx="8218045" cy="1384995"/>
          </a:xfrm>
          <a:prstGeom prst="rect">
            <a:avLst/>
          </a:prstGeom>
        </p:spPr>
        <p:txBody>
          <a:bodyPr wrap="square">
            <a:spAutoFit/>
          </a:bodyPr>
          <a:lstStyle/>
          <a:p>
            <a:r>
              <a:rPr lang="de-DE" sz="2800" dirty="0"/>
              <a:t>Für Julia hat das „im Freien“-Sein einen einseitig unterstützenden Einfluss auf das „Einkaufen auf dem Bauernmarkt“. </a:t>
            </a:r>
          </a:p>
        </p:txBody>
      </p: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50427" y="3317203"/>
            <a:ext cx="267370" cy="289651"/>
          </a:xfrm>
          <a:prstGeom prst="rect">
            <a:avLst/>
          </a:prstGeom>
        </p:spPr>
      </p:pic>
    </p:spTree>
    <p:extLst>
      <p:ext uri="{BB962C8B-B14F-4D97-AF65-F5344CB8AC3E}">
        <p14:creationId xmlns:p14="http://schemas.microsoft.com/office/powerpoint/2010/main" val="243002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3C7B1EB6-5607-2974-DE07-9BC0CFBFED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775766"/>
            <a:ext cx="5413016" cy="3422423"/>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815882"/>
          </a:xfrm>
          <a:prstGeom prst="rect">
            <a:avLst/>
          </a:prstGeom>
          <a:noFill/>
        </p:spPr>
        <p:txBody>
          <a:bodyPr wrap="square" rtlCol="0">
            <a:spAutoFit/>
          </a:bodyPr>
          <a:lstStyle/>
          <a:p>
            <a:r>
              <a:rPr lang="de-DE" sz="2800" dirty="0"/>
              <a:t>Anhand der Stärke der Linien können wir erkennen, dass für Julia „regionale Lebensmittel“ einen stärkeren Einfluss haben auf die Entscheidung, auf den Bauernmarkt zu gehen, als die Tatsache, dabei „im Freien“ zu sein.</a:t>
            </a:r>
          </a:p>
        </p:txBody>
      </p:sp>
      <p:pic>
        <p:nvPicPr>
          <p:cNvPr id="4" name="Picture 3">
            <a:extLst>
              <a:ext uri="{FF2B5EF4-FFF2-40B4-BE49-F238E27FC236}">
                <a16:creationId xmlns:a16="http://schemas.microsoft.com/office/drawing/2014/main" id="{2CBB6FBB-400B-5346-BBED-E6D517D6989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12694" y="3098315"/>
            <a:ext cx="3743340" cy="2964446"/>
          </a:xfrm>
          <a:prstGeom prst="rect">
            <a:avLst/>
          </a:prstGeom>
        </p:spPr>
      </p:pic>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3997" y="4486978"/>
            <a:ext cx="267370" cy="289651"/>
          </a:xfrm>
          <a:prstGeom prst="rect">
            <a:avLst/>
          </a:prstGeom>
        </p:spPr>
      </p:pic>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1384995"/>
          </a:xfrm>
          <a:prstGeom prst="rect">
            <a:avLst/>
          </a:prstGeom>
          <a:noFill/>
        </p:spPr>
        <p:txBody>
          <a:bodyPr wrap="square" rtlCol="0">
            <a:spAutoFit/>
          </a:bodyPr>
          <a:lstStyle/>
          <a:p>
            <a:r>
              <a:rPr lang="de-DE" sz="2800" dirty="0"/>
              <a:t>Sie bewegt den Schieberegler nach rechts. </a:t>
            </a:r>
          </a:p>
        </p:txBody>
      </p:sp>
      <p:sp>
        <p:nvSpPr>
          <p:cNvPr id="5" name="Textfeld 4">
            <a:extLst>
              <a:ext uri="{FF2B5EF4-FFF2-40B4-BE49-F238E27FC236}">
                <a16:creationId xmlns:a16="http://schemas.microsoft.com/office/drawing/2014/main" id="{E51BE8C7-C4A7-F14C-5B25-C2E2375A05A9}"/>
              </a:ext>
            </a:extLst>
          </p:cNvPr>
          <p:cNvSpPr txBox="1"/>
          <p:nvPr/>
        </p:nvSpPr>
        <p:spPr>
          <a:xfrm>
            <a:off x="9678498" y="4249283"/>
            <a:ext cx="1803544" cy="1748590"/>
          </a:xfrm>
          <a:prstGeom prst="rect">
            <a:avLst/>
          </a:prstGeom>
          <a:solidFill>
            <a:srgbClr val="FFFFFF">
              <a:alpha val="64000"/>
            </a:srgbClr>
          </a:solidFill>
        </p:spPr>
        <p:txBody>
          <a:bodyPr wrap="square" rtlCol="0">
            <a:spAutoFit/>
          </a:bodyPr>
          <a:lstStyle/>
          <a:p>
            <a:endParaRPr lang="de-DE"/>
          </a:p>
        </p:txBody>
      </p:sp>
      <p:sp>
        <p:nvSpPr>
          <p:cNvPr id="6" name="Textfeld 5">
            <a:extLst>
              <a:ext uri="{FF2B5EF4-FFF2-40B4-BE49-F238E27FC236}">
                <a16:creationId xmlns:a16="http://schemas.microsoft.com/office/drawing/2014/main" id="{D718BE73-8D8B-E7C6-4B72-AD8752ABB494}"/>
              </a:ext>
            </a:extLst>
          </p:cNvPr>
          <p:cNvSpPr txBox="1"/>
          <p:nvPr/>
        </p:nvSpPr>
        <p:spPr>
          <a:xfrm>
            <a:off x="7220535" y="4246457"/>
            <a:ext cx="2235200" cy="1884018"/>
          </a:xfrm>
          <a:prstGeom prst="rect">
            <a:avLst/>
          </a:prstGeom>
          <a:solidFill>
            <a:srgbClr val="FFFFFF">
              <a:alpha val="64000"/>
            </a:srgbClr>
          </a:solidFill>
        </p:spPr>
        <p:txBody>
          <a:bodyPr wrap="square" rtlCol="0">
            <a:spAutoFit/>
          </a:bodyPr>
          <a:lstStyle/>
          <a:p>
            <a:endParaRPr lang="de-DE"/>
          </a:p>
        </p:txBody>
      </p:sp>
    </p:spTree>
    <p:extLst>
      <p:ext uri="{BB962C8B-B14F-4D97-AF65-F5344CB8AC3E}">
        <p14:creationId xmlns:p14="http://schemas.microsoft.com/office/powerpoint/2010/main" val="1938901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rcRect/>
          <a:stretch/>
        </p:blipFill>
        <p:spPr>
          <a:xfrm>
            <a:off x="5137179" y="2762992"/>
            <a:ext cx="5734050" cy="3511366"/>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1080215"/>
            <a:ext cx="9527417" cy="1815882"/>
          </a:xfrm>
          <a:prstGeom prst="rect">
            <a:avLst/>
          </a:prstGeom>
          <a:noFill/>
        </p:spPr>
        <p:txBody>
          <a:bodyPr wrap="square" rtlCol="0">
            <a:spAutoFit/>
          </a:bodyPr>
          <a:lstStyle/>
          <a:p>
            <a:r>
              <a:rPr lang="de-DE" sz="2800" dirty="0"/>
              <a:t>Verglichen mit dem Faktor „regionale Lebensmittel“ stehen „teurere“ Lebensmittel im Widerspruch zum „Einkauf auf dem Bauernmarkt“ und sind daher durch einen gestrichelten Pfeil dargestellt. </a:t>
            </a:r>
          </a:p>
        </p:txBody>
      </p:sp>
      <p:sp>
        <p:nvSpPr>
          <p:cNvPr id="26" name="Rectangle 13">
            <a:extLst>
              <a:ext uri="{FF2B5EF4-FFF2-40B4-BE49-F238E27FC236}">
                <a16:creationId xmlns:a16="http://schemas.microsoft.com/office/drawing/2014/main" id="{9FE4B4AC-822E-714E-9258-75D323D75757}"/>
              </a:ext>
            </a:extLst>
          </p:cNvPr>
          <p:cNvSpPr/>
          <p:nvPr/>
        </p:nvSpPr>
        <p:spPr>
          <a:xfrm>
            <a:off x="9763932" y="2968668"/>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2B11CF7-2E08-374B-A385-959A0139B00E}"/>
              </a:ext>
            </a:extLst>
          </p:cNvPr>
          <p:cNvSpPr txBox="1"/>
          <p:nvPr/>
        </p:nvSpPr>
        <p:spPr>
          <a:xfrm>
            <a:off x="236515" y="3889526"/>
            <a:ext cx="4683828" cy="2246769"/>
          </a:xfrm>
          <a:prstGeom prst="rect">
            <a:avLst/>
          </a:prstGeom>
          <a:noFill/>
        </p:spPr>
        <p:txBody>
          <a:bodyPr wrap="square" rtlCol="0">
            <a:spAutoFit/>
          </a:bodyPr>
          <a:lstStyle/>
          <a:p>
            <a:r>
              <a:rPr lang="de-DE" sz="2800" dirty="0"/>
              <a:t>Das bedeutet: Je teurer die Lebensmittel sind, desto weniger ist Julia gewillt, auf dem Bauernmarkt einkaufen zu gehen.</a:t>
            </a:r>
          </a:p>
        </p:txBody>
      </p:sp>
      <p:sp>
        <p:nvSpPr>
          <p:cNvPr id="21" name="Rectangle 13">
            <a:extLst>
              <a:ext uri="{FF2B5EF4-FFF2-40B4-BE49-F238E27FC236}">
                <a16:creationId xmlns:a16="http://schemas.microsoft.com/office/drawing/2014/main" id="{0FCA0D0A-BF8E-3745-89B9-F66E53CE38B2}"/>
              </a:ext>
            </a:extLst>
          </p:cNvPr>
          <p:cNvSpPr/>
          <p:nvPr/>
        </p:nvSpPr>
        <p:spPr>
          <a:xfrm>
            <a:off x="5137179" y="2620311"/>
            <a:ext cx="3103287"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0FCA0D0A-BF8E-3745-89B9-F66E53CE38B2}"/>
              </a:ext>
            </a:extLst>
          </p:cNvPr>
          <p:cNvSpPr/>
          <p:nvPr/>
        </p:nvSpPr>
        <p:spPr>
          <a:xfrm>
            <a:off x="9016820" y="4337893"/>
            <a:ext cx="2443814"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040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531313" y="874454"/>
            <a:ext cx="11129373" cy="5109091"/>
          </a:xfrm>
          <a:prstGeom prst="rect">
            <a:avLst/>
          </a:prstGeom>
        </p:spPr>
        <p:txBody>
          <a:bodyPr wrap="square">
            <a:spAutoFit/>
          </a:bodyPr>
          <a:lstStyle/>
          <a:p>
            <a:r>
              <a:rPr lang="de-DE" sz="2800" u="sng" dirty="0"/>
              <a:t>Beispiel Bauernmarkt: </a:t>
            </a:r>
          </a:p>
          <a:p>
            <a:endParaRPr lang="de-DE" sz="2800" dirty="0"/>
          </a:p>
          <a:p>
            <a:r>
              <a:rPr lang="de-DE" sz="2800" dirty="0"/>
              <a:t>Julia kauft regelmäßig auf dem Bauernmarkt ein und hat viele verschiedene Gedanken und Eindrücke, wenn sie Bauernmärkte mit anderen Lebensmittelläden vergleicht. </a:t>
            </a:r>
          </a:p>
          <a:p>
            <a:endParaRPr lang="de-DE" sz="2800" dirty="0"/>
          </a:p>
          <a:p>
            <a:r>
              <a:rPr lang="de-DE" sz="2800" dirty="0"/>
              <a:t>Mit Hilfe des </a:t>
            </a:r>
            <a:r>
              <a:rPr lang="de-DE" sz="2800" dirty="0" err="1"/>
              <a:t>Mind</a:t>
            </a:r>
            <a:r>
              <a:rPr lang="de-DE" sz="2800" dirty="0"/>
              <a:t>-Mapping-Tools kann Julia ihre Eindrücke und Gedanken zum Thema „Einkaufen auf dem Bauernmarkt“ zeichnen. Zudem ist sie in der Lage, ihre verschriftlichten Eindrücke emotional zu bewerten und miteinander zu verknüpfen. </a:t>
            </a:r>
          </a:p>
          <a:p>
            <a:endParaRPr lang="en-US" sz="2800" dirty="0"/>
          </a:p>
          <a:p>
            <a:endParaRPr lang="aa-ET" dirty="0"/>
          </a:p>
        </p:txBody>
      </p:sp>
    </p:spTree>
    <p:extLst>
      <p:ext uri="{BB962C8B-B14F-4D97-AF65-F5344CB8AC3E}">
        <p14:creationId xmlns:p14="http://schemas.microsoft.com/office/powerpoint/2010/main" val="179143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rcRect/>
          <a:stretch/>
        </p:blipFill>
        <p:spPr>
          <a:xfrm>
            <a:off x="2493105" y="3082063"/>
            <a:ext cx="6723307" cy="328574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97792" y="538434"/>
            <a:ext cx="10913935" cy="2246769"/>
          </a:xfrm>
          <a:prstGeom prst="rect">
            <a:avLst/>
          </a:prstGeom>
          <a:noFill/>
        </p:spPr>
        <p:txBody>
          <a:bodyPr wrap="square" rtlCol="0">
            <a:spAutoFit/>
          </a:bodyPr>
          <a:lstStyle/>
          <a:p>
            <a:r>
              <a:rPr lang="de-DE" sz="2800" dirty="0"/>
              <a:t>Beachten Sie, dass die Art der Verbindung unabhängig von der Art des Konzepts ist. Ein </a:t>
            </a:r>
            <a:r>
              <a:rPr lang="de-DE" sz="2800" dirty="0">
                <a:solidFill>
                  <a:srgbClr val="FF0000"/>
                </a:solidFill>
              </a:rPr>
              <a:t>negatives Konzept </a:t>
            </a:r>
            <a:r>
              <a:rPr lang="de-DE" sz="2800" dirty="0"/>
              <a:t>kann auch durch einen </a:t>
            </a:r>
            <a:r>
              <a:rPr lang="de-DE" sz="2800" b="1" dirty="0"/>
              <a:t>durchgezogenen Pfeil </a:t>
            </a:r>
            <a:r>
              <a:rPr lang="de-DE" sz="2800" dirty="0"/>
              <a:t>verbunden werden: Das bedeutet, dass das Risiko besteht, schlechtem Wetter ausgesetzt zu sein, da der Markt im Freien stattfindet.</a:t>
            </a:r>
          </a:p>
        </p:txBody>
      </p:sp>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feld 1">
            <a:extLst>
              <a:ext uri="{FF2B5EF4-FFF2-40B4-BE49-F238E27FC236}">
                <a16:creationId xmlns:a16="http://schemas.microsoft.com/office/drawing/2014/main" id="{742CB609-750D-3CB9-556A-F09915D59559}"/>
              </a:ext>
            </a:extLst>
          </p:cNvPr>
          <p:cNvSpPr txBox="1"/>
          <p:nvPr/>
        </p:nvSpPr>
        <p:spPr>
          <a:xfrm>
            <a:off x="2566219" y="3234813"/>
            <a:ext cx="3795252" cy="1297858"/>
          </a:xfrm>
          <a:prstGeom prst="rect">
            <a:avLst/>
          </a:prstGeom>
          <a:solidFill>
            <a:srgbClr val="FFFFFF">
              <a:alpha val="64000"/>
            </a:srgbClr>
          </a:solidFill>
        </p:spPr>
        <p:txBody>
          <a:bodyPr wrap="square" rtlCol="0">
            <a:spAutoFit/>
          </a:bodyPr>
          <a:lstStyle/>
          <a:p>
            <a:endParaRPr lang="de-DE"/>
          </a:p>
        </p:txBody>
      </p:sp>
      <p:sp>
        <p:nvSpPr>
          <p:cNvPr id="4" name="Textfeld 3">
            <a:extLst>
              <a:ext uri="{FF2B5EF4-FFF2-40B4-BE49-F238E27FC236}">
                <a16:creationId xmlns:a16="http://schemas.microsoft.com/office/drawing/2014/main" id="{7CE7E006-8215-28CD-EF5D-006A87FD4CDD}"/>
              </a:ext>
            </a:extLst>
          </p:cNvPr>
          <p:cNvSpPr txBox="1"/>
          <p:nvPr/>
        </p:nvSpPr>
        <p:spPr>
          <a:xfrm>
            <a:off x="6002867" y="4532671"/>
            <a:ext cx="719666" cy="720000"/>
          </a:xfrm>
          <a:prstGeom prst="rect">
            <a:avLst/>
          </a:prstGeom>
          <a:solidFill>
            <a:srgbClr val="FFFFFF">
              <a:alpha val="64000"/>
            </a:srgbClr>
          </a:solidFill>
        </p:spPr>
        <p:txBody>
          <a:bodyPr wrap="square" rtlCol="0">
            <a:spAutoFit/>
          </a:bodyPr>
          <a:lstStyle/>
          <a:p>
            <a:endParaRPr lang="de-DE"/>
          </a:p>
        </p:txBody>
      </p:sp>
      <p:sp>
        <p:nvSpPr>
          <p:cNvPr id="5" name="Textfeld 4">
            <a:extLst>
              <a:ext uri="{FF2B5EF4-FFF2-40B4-BE49-F238E27FC236}">
                <a16:creationId xmlns:a16="http://schemas.microsoft.com/office/drawing/2014/main" id="{8E9DD6BB-880C-F534-8903-A701C710C09D}"/>
              </a:ext>
            </a:extLst>
          </p:cNvPr>
          <p:cNvSpPr txBox="1"/>
          <p:nvPr/>
        </p:nvSpPr>
        <p:spPr>
          <a:xfrm>
            <a:off x="3141133" y="4540266"/>
            <a:ext cx="2380473" cy="1764000"/>
          </a:xfrm>
          <a:prstGeom prst="rect">
            <a:avLst/>
          </a:prstGeom>
          <a:solidFill>
            <a:srgbClr val="FFFFFF">
              <a:alpha val="64000"/>
            </a:srgbClr>
          </a:solidFill>
        </p:spPr>
        <p:txBody>
          <a:bodyPr wrap="square" rtlCol="0">
            <a:spAutoFit/>
          </a:bodyPr>
          <a:lstStyle/>
          <a:p>
            <a:endParaRPr lang="de-DE"/>
          </a:p>
        </p:txBody>
      </p:sp>
    </p:spTree>
    <p:extLst>
      <p:ext uri="{BB962C8B-B14F-4D97-AF65-F5344CB8AC3E}">
        <p14:creationId xmlns:p14="http://schemas.microsoft.com/office/powerpoint/2010/main" val="2581595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5972782" y="2968591"/>
            <a:ext cx="2567920" cy="1200329"/>
          </a:xfrm>
          <a:prstGeom prst="rect">
            <a:avLst/>
          </a:prstGeom>
        </p:spPr>
        <p:txBody>
          <a:bodyPr wrap="square">
            <a:spAutoFit/>
          </a:bodyPr>
          <a:lstStyle/>
          <a:p>
            <a:pPr lvl="0" algn="ctr" eaLnBrk="0" fontAlgn="base" hangingPunct="0">
              <a:spcBef>
                <a:spcPct val="0"/>
              </a:spcBef>
              <a:spcAft>
                <a:spcPct val="0"/>
              </a:spcAft>
            </a:pPr>
            <a:r>
              <a:rPr lang="de-DE" sz="2400" dirty="0"/>
              <a:t>Konzepte sind miteinander vereinbar.</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34421" y="282264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59276" y="281611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488571"/>
            <a:ext cx="11215548" cy="523220"/>
          </a:xfrm>
          <a:prstGeom prst="rect">
            <a:avLst/>
          </a:prstGeom>
        </p:spPr>
        <p:txBody>
          <a:bodyPr wrap="square">
            <a:spAutoFit/>
          </a:bodyPr>
          <a:lstStyle/>
          <a:p>
            <a:pPr algn="ctr"/>
            <a:r>
              <a:rPr lang="de-DE" sz="2800" dirty="0"/>
              <a:t>Hier sehen Sie noch einmal die Verbindungstypen</a:t>
            </a:r>
            <a:r>
              <a:rPr lang="en-US" sz="2800" dirty="0"/>
              <a:t>:</a:t>
            </a:r>
          </a:p>
        </p:txBody>
      </p:sp>
      <p:sp>
        <p:nvSpPr>
          <p:cNvPr id="13" name="Rectangle 2">
            <a:extLst>
              <a:ext uri="{FF2B5EF4-FFF2-40B4-BE49-F238E27FC236}">
                <a16:creationId xmlns:a16="http://schemas.microsoft.com/office/drawing/2014/main" id="{A4D8FB4B-1E14-6C45-9B46-8259C1755824}"/>
              </a:ext>
            </a:extLst>
          </p:cNvPr>
          <p:cNvSpPr/>
          <p:nvPr/>
        </p:nvSpPr>
        <p:spPr>
          <a:xfrm>
            <a:off x="3222882" y="2968132"/>
            <a:ext cx="2785692" cy="1200329"/>
          </a:xfrm>
          <a:prstGeom prst="rect">
            <a:avLst/>
          </a:prstGeom>
        </p:spPr>
        <p:txBody>
          <a:bodyPr wrap="square">
            <a:spAutoFit/>
          </a:bodyPr>
          <a:lstStyle/>
          <a:p>
            <a:pPr lvl="0" algn="ctr" eaLnBrk="0" fontAlgn="base" hangingPunct="0">
              <a:spcBef>
                <a:spcPct val="0"/>
              </a:spcBef>
              <a:spcAft>
                <a:spcPct val="0"/>
              </a:spcAft>
            </a:pPr>
            <a:r>
              <a:rPr lang="de-DE" sz="2400" dirty="0"/>
              <a:t>Konzepte stehen im Widerspruch zueinander.</a:t>
            </a:r>
          </a:p>
        </p:txBody>
      </p:sp>
      <p:sp>
        <p:nvSpPr>
          <p:cNvPr id="27" name="Rectangle 2">
            <a:extLst>
              <a:ext uri="{FF2B5EF4-FFF2-40B4-BE49-F238E27FC236}">
                <a16:creationId xmlns:a16="http://schemas.microsoft.com/office/drawing/2014/main" id="{A4D8FB4B-1E14-6C45-9B46-8259C1755824}"/>
              </a:ext>
            </a:extLst>
          </p:cNvPr>
          <p:cNvSpPr/>
          <p:nvPr/>
        </p:nvSpPr>
        <p:spPr>
          <a:xfrm>
            <a:off x="8019326" y="5524637"/>
            <a:ext cx="4108984" cy="1200329"/>
          </a:xfrm>
          <a:prstGeom prst="rect">
            <a:avLst/>
          </a:prstGeom>
        </p:spPr>
        <p:txBody>
          <a:bodyPr wrap="square">
            <a:spAutoFit/>
          </a:bodyPr>
          <a:lstStyle/>
          <a:p>
            <a:pPr lvl="0" eaLnBrk="0" fontAlgn="base" hangingPunct="0">
              <a:spcBef>
                <a:spcPct val="0"/>
              </a:spcBef>
              <a:spcAft>
                <a:spcPct val="0"/>
              </a:spcAft>
            </a:pPr>
            <a:r>
              <a:rPr lang="de-DE" altLang="aa-ET" sz="2400" dirty="0"/>
              <a:t>Erzeugt einen einseitigen Pfeil oder ändert die Richtung des Pfeils.</a:t>
            </a:r>
          </a:p>
        </p:txBody>
      </p:sp>
      <p:sp>
        <p:nvSpPr>
          <p:cNvPr id="5" name="Textfeld 4"/>
          <p:cNvSpPr txBox="1"/>
          <p:nvPr/>
        </p:nvSpPr>
        <p:spPr>
          <a:xfrm>
            <a:off x="8365436" y="3294845"/>
            <a:ext cx="3762874" cy="1631216"/>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gut ist, geht Julia auf den Bauernmarkt.</a:t>
            </a:r>
          </a:p>
          <a:p>
            <a:pPr marL="342900" indent="-342900">
              <a:buFont typeface="Symbol" pitchFamily="2" charset="2"/>
              <a:buChar char="-"/>
            </a:pPr>
            <a:r>
              <a:rPr lang="de-DE" sz="2000" dirty="0">
                <a:solidFill>
                  <a:srgbClr val="0070C0"/>
                </a:solidFill>
              </a:rPr>
              <a:t>Wenn „gutes Wetter“, dann „Bauernmarkt“</a:t>
            </a:r>
          </a:p>
        </p:txBody>
      </p:sp>
      <p:sp>
        <p:nvSpPr>
          <p:cNvPr id="19" name="Textfeld 18"/>
          <p:cNvSpPr txBox="1"/>
          <p:nvPr/>
        </p:nvSpPr>
        <p:spPr>
          <a:xfrm>
            <a:off x="286218" y="3294845"/>
            <a:ext cx="3476071" cy="1938992"/>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schlecht ist, geht Julia nicht auf den Bauernmarkt.</a:t>
            </a:r>
          </a:p>
          <a:p>
            <a:pPr marL="342900" indent="-342900">
              <a:buFont typeface="Symbol" pitchFamily="2" charset="2"/>
              <a:buChar char="-"/>
            </a:pPr>
            <a:r>
              <a:rPr lang="de-DE" sz="2000" dirty="0">
                <a:solidFill>
                  <a:srgbClr val="0070C0"/>
                </a:solidFill>
              </a:rPr>
              <a:t>Wenn „schlechtes Wetter“, dann kein „Bauernmarkt“</a:t>
            </a:r>
          </a:p>
        </p:txBody>
      </p:sp>
      <p:pic>
        <p:nvPicPr>
          <p:cNvPr id="7" name="Picture 6">
            <a:extLst>
              <a:ext uri="{FF2B5EF4-FFF2-40B4-BE49-F238E27FC236}">
                <a16:creationId xmlns:a16="http://schemas.microsoft.com/office/drawing/2014/main" id="{F93CF51B-E22D-014C-BFFB-7DE4D73A6A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2289" y="1101952"/>
            <a:ext cx="4603147" cy="1498600"/>
          </a:xfrm>
          <a:prstGeom prst="rect">
            <a:avLst/>
          </a:prstGeom>
        </p:spPr>
      </p:pic>
      <p:pic>
        <p:nvPicPr>
          <p:cNvPr id="9" name="Picture 8">
            <a:extLst>
              <a:ext uri="{FF2B5EF4-FFF2-40B4-BE49-F238E27FC236}">
                <a16:creationId xmlns:a16="http://schemas.microsoft.com/office/drawing/2014/main" id="{103FAAA7-CD3D-BE4F-85E9-B1AF03B9E57F}"/>
              </a:ext>
            </a:extLst>
          </p:cNvPr>
          <p:cNvPicPr>
            <a:picLocks noChangeAspect="1"/>
          </p:cNvPicPr>
          <p:nvPr/>
        </p:nvPicPr>
        <p:blipFill rotWithShape="1">
          <a:blip r:embed="rId4"/>
          <a:srcRect l="32232" t="22104" r="4383"/>
          <a:stretch/>
        </p:blipFill>
        <p:spPr>
          <a:xfrm>
            <a:off x="5476478" y="5610157"/>
            <a:ext cx="1915886" cy="830998"/>
          </a:xfrm>
          <a:prstGeom prst="rect">
            <a:avLst/>
          </a:prstGeom>
        </p:spPr>
      </p:pic>
      <p:sp>
        <p:nvSpPr>
          <p:cNvPr id="12" name="TextBox 11">
            <a:extLst>
              <a:ext uri="{FF2B5EF4-FFF2-40B4-BE49-F238E27FC236}">
                <a16:creationId xmlns:a16="http://schemas.microsoft.com/office/drawing/2014/main" id="{0A29FF84-0ED2-4445-BAD8-CD08F8D7BDF1}"/>
              </a:ext>
            </a:extLst>
          </p:cNvPr>
          <p:cNvSpPr txBox="1"/>
          <p:nvPr/>
        </p:nvSpPr>
        <p:spPr>
          <a:xfrm>
            <a:off x="350494" y="5524637"/>
            <a:ext cx="4325968" cy="1200329"/>
          </a:xfrm>
          <a:prstGeom prst="rect">
            <a:avLst/>
          </a:prstGeom>
          <a:noFill/>
        </p:spPr>
        <p:txBody>
          <a:bodyPr wrap="square" rtlCol="0">
            <a:spAutoFit/>
          </a:bodyPr>
          <a:lstStyle/>
          <a:p>
            <a:r>
              <a:rPr lang="de-DE" sz="2400" dirty="0"/>
              <a:t>Erzeugt einen zweiseitigen Pfeil für Konzepte, die sich gegenseitig beeinflussen.</a:t>
            </a:r>
          </a:p>
        </p:txBody>
      </p:sp>
      <p:cxnSp>
        <p:nvCxnSpPr>
          <p:cNvPr id="4" name="Gerader Verbinder 3">
            <a:extLst>
              <a:ext uri="{FF2B5EF4-FFF2-40B4-BE49-F238E27FC236}">
                <a16:creationId xmlns:a16="http://schemas.microsoft.com/office/drawing/2014/main" id="{AF9D34CE-360C-4122-8D6D-43D5544D2B3E}"/>
              </a:ext>
            </a:extLst>
          </p:cNvPr>
          <p:cNvCxnSpPr/>
          <p:nvPr/>
        </p:nvCxnSpPr>
        <p:spPr>
          <a:xfrm>
            <a:off x="336000" y="5357004"/>
            <a:ext cx="115200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4599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rcRect/>
          <a:stretch/>
        </p:blipFill>
        <p:spPr>
          <a:xfrm>
            <a:off x="297206" y="2625968"/>
            <a:ext cx="6856621" cy="3887421"/>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45703"/>
            <a:ext cx="10283258" cy="1815882"/>
          </a:xfrm>
          <a:prstGeom prst="rect">
            <a:avLst/>
          </a:prstGeom>
          <a:noFill/>
        </p:spPr>
        <p:txBody>
          <a:bodyPr wrap="square" rtlCol="0">
            <a:spAutoFit/>
          </a:bodyPr>
          <a:lstStyle/>
          <a:p>
            <a:r>
              <a:rPr lang="de-DE" sz="2800" dirty="0"/>
              <a:t>Da Julia nur bis zu </a:t>
            </a:r>
            <a:r>
              <a:rPr lang="de-DE" sz="2800" b="1" dirty="0"/>
              <a:t>drei Wörter </a:t>
            </a:r>
            <a:r>
              <a:rPr lang="de-DE" sz="2800" dirty="0"/>
              <a:t>in das Textfeld „Inhalt“ eingeben kann, kann sie jedes Konzept in ihrer </a:t>
            </a:r>
            <a:r>
              <a:rPr lang="de-DE" sz="2800" dirty="0" err="1"/>
              <a:t>Map</a:t>
            </a:r>
            <a:r>
              <a:rPr lang="de-DE" sz="2800" dirty="0"/>
              <a:t> zusätzlich </a:t>
            </a:r>
            <a:r>
              <a:rPr lang="de-DE" sz="2800" b="1" dirty="0"/>
              <a:t>kommentieren</a:t>
            </a:r>
            <a:r>
              <a:rPr lang="de-DE" sz="2800" dirty="0"/>
              <a:t>, indem sie doppelt darauf klickt und den Kommentar anschließend in das Textfeld „Kommentar“ eingibt.</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4927302"/>
            <a:ext cx="4421689" cy="1384995"/>
          </a:xfrm>
          <a:prstGeom prst="rect">
            <a:avLst/>
          </a:prstGeom>
          <a:noFill/>
        </p:spPr>
        <p:txBody>
          <a:bodyPr wrap="square" rtlCol="0">
            <a:spAutoFit/>
          </a:bodyPr>
          <a:lstStyle/>
          <a:p>
            <a:r>
              <a:rPr lang="de-DE" sz="2800" dirty="0"/>
              <a:t>Julia gibt folgenden Kommentar in das Textfeld ein.</a:t>
            </a:r>
          </a:p>
        </p:txBody>
      </p:sp>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18385" y="5036457"/>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a:cxnSpLocks/>
          </p:cNvCxnSpPr>
          <p:nvPr/>
        </p:nvCxnSpPr>
        <p:spPr>
          <a:xfrm flipH="1">
            <a:off x="4023360" y="5808706"/>
            <a:ext cx="3130467" cy="37263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3">
            <a:extLst>
              <a:ext uri="{28A0092B-C50C-407E-A947-70E740481C1C}">
                <a14:useLocalDpi xmlns:a14="http://schemas.microsoft.com/office/drawing/2010/main" val="0"/>
              </a:ext>
            </a:extLst>
          </a:blip>
          <a:srcRect l="1324" r="1324"/>
          <a:stretch/>
        </p:blipFill>
        <p:spPr>
          <a:xfrm>
            <a:off x="506808" y="2190017"/>
            <a:ext cx="3625137" cy="3960690"/>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3170099"/>
          </a:xfrm>
          <a:prstGeom prst="rect">
            <a:avLst/>
          </a:prstGeom>
          <a:noFill/>
        </p:spPr>
        <p:txBody>
          <a:bodyPr wrap="square" rtlCol="0">
            <a:spAutoFit/>
          </a:bodyPr>
          <a:lstStyle/>
          <a:p>
            <a:endParaRPr lang="de-DE" sz="2800" dirty="0"/>
          </a:p>
          <a:p>
            <a:r>
              <a:rPr lang="de-DE" sz="2800" dirty="0"/>
              <a:t>Julia kann Konzepte und Verbindungen löschen, indem sie doppelt darauf klickt und dann auf das rote Mülleimer-Symbol klickt. </a:t>
            </a:r>
          </a:p>
          <a:p>
            <a:endParaRPr lang="de-DE" sz="3200" dirty="0"/>
          </a:p>
          <a:p>
            <a:r>
              <a:rPr lang="de-DE" sz="2800" dirty="0"/>
              <a:t>Auf der nächsten Seite können Sie Julias endgültige </a:t>
            </a:r>
            <a:r>
              <a:rPr lang="de-DE" sz="2800" dirty="0" err="1"/>
              <a:t>Map</a:t>
            </a:r>
            <a:r>
              <a:rPr lang="de-DE" sz="2800" dirty="0"/>
              <a:t> sehen!</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3890075" y="1820985"/>
            <a:ext cx="1059115" cy="82922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FD855316-81E1-4080-AD57-F39E8F2FC398}"/>
              </a:ext>
            </a:extLst>
          </p:cNvPr>
          <p:cNvPicPr>
            <a:picLocks noChangeAspect="1"/>
          </p:cNvPicPr>
          <p:nvPr/>
        </p:nvPicPr>
        <p:blipFill>
          <a:blip r:embed="rId3"/>
          <a:stretch>
            <a:fillRect/>
          </a:stretch>
        </p:blipFill>
        <p:spPr>
          <a:xfrm>
            <a:off x="814387" y="1333500"/>
            <a:ext cx="10563225" cy="4191000"/>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rcRect/>
          <a:stretch/>
        </p:blipFill>
        <p:spPr>
          <a:xfrm>
            <a:off x="8064467" y="1260726"/>
            <a:ext cx="3893071" cy="281060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de-DE" sz="2400" dirty="0"/>
              <a:t>Wenn Julia Hilfe beim Zeichnen ihrer Mind-Map benötigt, kann sie auf das grüne Fragezeichen-Symbol klicken.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698512" y="188686"/>
            <a:ext cx="3795317" cy="9339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71830" y="2189331"/>
            <a:ext cx="3405680" cy="4164330"/>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846659"/>
          </a:xfrm>
          <a:prstGeom prst="rect">
            <a:avLst/>
          </a:prstGeom>
          <a:noFill/>
        </p:spPr>
        <p:txBody>
          <a:bodyPr wrap="square" rtlCol="0">
            <a:spAutoFit/>
          </a:bodyPr>
          <a:lstStyle/>
          <a:p>
            <a:r>
              <a:rPr lang="de-DE" sz="2400" dirty="0"/>
              <a:t>Daraufhin erscheint ein Menü mit Schnellverweisen. Durch dieses kann sie navigieren, indem sie die Themen anklickt, bei denen sie Hilfe benötigt.</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18638" y="20433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569660"/>
          </a:xfrm>
          <a:prstGeom prst="rect">
            <a:avLst/>
          </a:prstGeom>
          <a:noFill/>
        </p:spPr>
        <p:txBody>
          <a:bodyPr wrap="square" rtlCol="0">
            <a:spAutoFit/>
          </a:bodyPr>
          <a:lstStyle/>
          <a:p>
            <a:r>
              <a:rPr lang="de-DE" sz="2400" dirty="0"/>
              <a:t>Wenn Julia ihre Mind-Map fertiggestellt hat, muss sie auf das kleine </a:t>
            </a:r>
            <a:r>
              <a:rPr lang="de-DE" sz="2400" b="1" dirty="0"/>
              <a:t>Disketten-Symbol</a:t>
            </a:r>
            <a:r>
              <a:rPr lang="de-DE" sz="2400" dirty="0"/>
              <a:t> klicken, um diese zu speichern:</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2" y="3227280"/>
            <a:ext cx="4328158" cy="1200329"/>
          </a:xfrm>
          <a:prstGeom prst="rect">
            <a:avLst/>
          </a:prstGeom>
          <a:noFill/>
        </p:spPr>
        <p:txBody>
          <a:bodyPr wrap="square" rtlCol="0">
            <a:spAutoFit/>
          </a:bodyPr>
          <a:lstStyle/>
          <a:p>
            <a:r>
              <a:rPr lang="de-DE" sz="2400" b="1" dirty="0"/>
              <a:t>Hinweis</a:t>
            </a:r>
            <a:r>
              <a:rPr lang="de-DE" sz="2400" dirty="0"/>
              <a:t>: Sie kann ihre </a:t>
            </a:r>
            <a:r>
              <a:rPr lang="de-DE" sz="2400" dirty="0" err="1"/>
              <a:t>Map</a:t>
            </a:r>
            <a:r>
              <a:rPr lang="de-DE" sz="2400" dirty="0"/>
              <a:t> erst speichern, wenn sie </a:t>
            </a:r>
            <a:r>
              <a:rPr lang="de-DE" sz="2400" b="1" dirty="0"/>
              <a:t>alle Konzepte verbunden </a:t>
            </a:r>
            <a:r>
              <a:rPr lang="de-DE" sz="2400" dirty="0"/>
              <a:t>hat. </a:t>
            </a:r>
          </a:p>
        </p:txBody>
      </p:sp>
      <p:pic>
        <p:nvPicPr>
          <p:cNvPr id="9" name="Grafik 8"/>
          <p:cNvPicPr>
            <a:picLocks noChangeAspect="1"/>
          </p:cNvPicPr>
          <p:nvPr/>
        </p:nvPicPr>
        <p:blipFill>
          <a:blip r:embed="rId3"/>
          <a:stretch>
            <a:fillRect/>
          </a:stretch>
        </p:blipFill>
        <p:spPr>
          <a:xfrm>
            <a:off x="10100603" y="2478107"/>
            <a:ext cx="495300" cy="409575"/>
          </a:xfrm>
          <a:prstGeom prst="rect">
            <a:avLst/>
          </a:prstGeom>
        </p:spPr>
      </p:pic>
      <p:pic>
        <p:nvPicPr>
          <p:cNvPr id="4" name="Grafik 3">
            <a:extLst>
              <a:ext uri="{FF2B5EF4-FFF2-40B4-BE49-F238E27FC236}">
                <a16:creationId xmlns:a16="http://schemas.microsoft.com/office/drawing/2014/main" id="{2D57EA89-9D06-4857-A8F5-ACC6F3B0621F}"/>
              </a:ext>
            </a:extLst>
          </p:cNvPr>
          <p:cNvPicPr>
            <a:picLocks noChangeAspect="1"/>
          </p:cNvPicPr>
          <p:nvPr/>
        </p:nvPicPr>
        <p:blipFill>
          <a:blip r:embed="rId4"/>
          <a:stretch>
            <a:fillRect/>
          </a:stretch>
        </p:blipFill>
        <p:spPr>
          <a:xfrm>
            <a:off x="331470" y="1712805"/>
            <a:ext cx="7115175" cy="3028950"/>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314274" y="358506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1940187"/>
            <a:ext cx="7805157" cy="1815882"/>
          </a:xfrm>
          <a:prstGeom prst="rect">
            <a:avLst/>
          </a:prstGeom>
        </p:spPr>
        <p:txBody>
          <a:bodyPr wrap="square">
            <a:spAutoFit/>
          </a:bodyPr>
          <a:lstStyle/>
          <a:p>
            <a:r>
              <a:rPr lang="de-DE" sz="2800" b="1" dirty="0"/>
              <a:t>Um Ideen hinzuzufügen</a:t>
            </a:r>
            <a:r>
              <a:rPr lang="de-DE" sz="2800" dirty="0"/>
              <a:t>, klickt sie einfach auf den weißen Hintergrund der C.A.M.E.L.-Software.</a:t>
            </a:r>
          </a:p>
          <a:p>
            <a:endParaRPr lang="en-US" sz="2800" dirty="0"/>
          </a:p>
          <a:p>
            <a:endParaRPr lang="en-US" sz="2800" dirty="0"/>
          </a:p>
        </p:txBody>
      </p:sp>
      <p:pic>
        <p:nvPicPr>
          <p:cNvPr id="27" name="Grafik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1531" y="4241356"/>
            <a:ext cx="267370" cy="289651"/>
          </a:xfrm>
          <a:prstGeom prst="rect">
            <a:avLst/>
          </a:prstGeom>
        </p:spPr>
      </p:pic>
      <p:sp>
        <p:nvSpPr>
          <p:cNvPr id="7" name="Rechteck 6"/>
          <p:cNvSpPr/>
          <p:nvPr/>
        </p:nvSpPr>
        <p:spPr>
          <a:xfrm>
            <a:off x="2740216" y="3687287"/>
            <a:ext cx="8954813" cy="1815882"/>
          </a:xfrm>
          <a:prstGeom prst="rect">
            <a:avLst/>
          </a:prstGeom>
        </p:spPr>
        <p:txBody>
          <a:bodyPr wrap="square">
            <a:spAutoFit/>
          </a:bodyPr>
          <a:lstStyle/>
          <a:p>
            <a:r>
              <a:rPr lang="de-DE" sz="2800" dirty="0"/>
              <a:t>Daraufhin erscheint ein gelber Kasten.</a:t>
            </a:r>
            <a:endParaRPr lang="de-DE" sz="2800" dirty="0">
              <a:solidFill>
                <a:srgbClr val="FF0000"/>
              </a:solidFill>
            </a:endParaRPr>
          </a:p>
          <a:p>
            <a:r>
              <a:rPr lang="de-DE" sz="2800" dirty="0"/>
              <a:t>Durch erneutes Klicken auf eine freie Stelle des weißen Hintergrundes kann Julia weitere Konzepte hinzufügen.</a:t>
            </a:r>
          </a:p>
          <a:p>
            <a:endParaRPr lang="en-US" sz="2800" dirty="0"/>
          </a:p>
        </p:txBody>
      </p:sp>
      <p:sp>
        <p:nvSpPr>
          <p:cNvPr id="30" name="Rectangle 13">
            <a:extLst>
              <a:ext uri="{FF2B5EF4-FFF2-40B4-BE49-F238E27FC236}">
                <a16:creationId xmlns:a16="http://schemas.microsoft.com/office/drawing/2014/main" id="{9FE4B4AC-822E-714E-9258-75D323D75757}"/>
              </a:ext>
            </a:extLst>
          </p:cNvPr>
          <p:cNvSpPr/>
          <p:nvPr/>
        </p:nvSpPr>
        <p:spPr>
          <a:xfrm>
            <a:off x="6095999" y="781737"/>
            <a:ext cx="5916461"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77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39BBF76A-C4B3-2FD5-729E-923301039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99" y="2386256"/>
            <a:ext cx="4992014" cy="37230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1815882"/>
          </a:xfrm>
          <a:prstGeom prst="rect">
            <a:avLst/>
          </a:prstGeom>
        </p:spPr>
        <p:txBody>
          <a:bodyPr wrap="square">
            <a:spAutoFit/>
          </a:bodyPr>
          <a:lstStyle/>
          <a:p>
            <a:r>
              <a:rPr lang="de-DE" sz="2800" b="1" dirty="0"/>
              <a:t>Um Ideen zu bearbeiten</a:t>
            </a:r>
            <a:r>
              <a:rPr lang="de-DE" sz="2800" dirty="0"/>
              <a:t>,</a:t>
            </a:r>
            <a:r>
              <a:rPr lang="de-DE" sz="2800" dirty="0">
                <a:solidFill>
                  <a:srgbClr val="FF0000"/>
                </a:solidFill>
              </a:rPr>
              <a:t> </a:t>
            </a:r>
            <a:r>
              <a:rPr lang="de-DE" sz="2800" dirty="0"/>
              <a:t>klickt Julia doppelt auf das gezeichnete Konzept.</a:t>
            </a:r>
          </a:p>
          <a:p>
            <a:endParaRPr lang="en-US" sz="2800" dirty="0"/>
          </a:p>
          <a:p>
            <a:endParaRPr lang="en-US" sz="2800" dirty="0"/>
          </a:p>
        </p:txBody>
      </p:sp>
      <p:sp>
        <p:nvSpPr>
          <p:cNvPr id="7" name="Rechteck 6"/>
          <p:cNvSpPr/>
          <p:nvPr/>
        </p:nvSpPr>
        <p:spPr>
          <a:xfrm>
            <a:off x="6019073" y="2523131"/>
            <a:ext cx="5449028" cy="2677656"/>
          </a:xfrm>
          <a:prstGeom prst="rect">
            <a:avLst/>
          </a:prstGeom>
        </p:spPr>
        <p:txBody>
          <a:bodyPr wrap="square">
            <a:spAutoFit/>
          </a:bodyPr>
          <a:lstStyle/>
          <a:p>
            <a:r>
              <a:rPr lang="de-DE" sz="2800" dirty="0"/>
              <a:t>Es öffnet sich ein Dialogfenster.</a:t>
            </a:r>
          </a:p>
          <a:p>
            <a:r>
              <a:rPr lang="de-DE" sz="2800" dirty="0"/>
              <a:t>Hier kann Julia den Inhalt, die Art und die Stärke des Konzepts ändern sowie einen Kommentar hinzufügen. </a:t>
            </a:r>
          </a:p>
          <a:p>
            <a:endParaRPr lang="en-US" sz="2800" dirty="0"/>
          </a:p>
        </p:txBody>
      </p:sp>
      <p:pic>
        <p:nvPicPr>
          <p:cNvPr id="27" name="Grafik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0782" y="4247774"/>
            <a:ext cx="208136" cy="225481"/>
          </a:xfrm>
          <a:prstGeom prst="rect">
            <a:avLst/>
          </a:prstGeom>
        </p:spPr>
      </p:pic>
    </p:spTree>
    <p:extLst>
      <p:ext uri="{BB962C8B-B14F-4D97-AF65-F5344CB8AC3E}">
        <p14:creationId xmlns:p14="http://schemas.microsoft.com/office/powerpoint/2010/main" val="12043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303331" y="699171"/>
            <a:ext cx="11402714" cy="1815882"/>
          </a:xfrm>
          <a:prstGeom prst="rect">
            <a:avLst/>
          </a:prstGeom>
        </p:spPr>
        <p:txBody>
          <a:bodyPr wrap="square">
            <a:spAutoFit/>
          </a:bodyPr>
          <a:lstStyle/>
          <a:p>
            <a:r>
              <a:rPr lang="de-DE" sz="2800" dirty="0"/>
              <a:t>Julia hat den </a:t>
            </a:r>
            <a:r>
              <a:rPr lang="de-DE" sz="2800" b="1" dirty="0"/>
              <a:t>Inhalt</a:t>
            </a:r>
            <a:r>
              <a:rPr lang="de-DE" sz="2800" dirty="0"/>
              <a:t> des Konzepts geändert, indem sie „Bauernmarkt“ in das Inhaltsfeld geschrieben hat: </a:t>
            </a:r>
          </a:p>
          <a:p>
            <a:endParaRPr lang="en-US" sz="2800" dirty="0"/>
          </a:p>
          <a:p>
            <a:endParaRPr lang="en-US" sz="2800" dirty="0"/>
          </a:p>
        </p:txBody>
      </p:sp>
      <p:sp>
        <p:nvSpPr>
          <p:cNvPr id="5" name="Rectangle 7">
            <a:extLst>
              <a:ext uri="{FF2B5EF4-FFF2-40B4-BE49-F238E27FC236}">
                <a16:creationId xmlns:a16="http://schemas.microsoft.com/office/drawing/2014/main" id="{A887E5B7-902A-D048-8988-FBD283BD61BC}"/>
              </a:ext>
            </a:extLst>
          </p:cNvPr>
          <p:cNvSpPr/>
          <p:nvPr/>
        </p:nvSpPr>
        <p:spPr>
          <a:xfrm>
            <a:off x="303331" y="5434156"/>
            <a:ext cx="11269668" cy="1487587"/>
          </a:xfrm>
          <a:prstGeom prst="rect">
            <a:avLst/>
          </a:prstGeom>
        </p:spPr>
        <p:txBody>
          <a:bodyPr wrap="square">
            <a:spAutoFit/>
          </a:bodyPr>
          <a:lstStyle/>
          <a:p>
            <a:pPr algn="just">
              <a:spcAft>
                <a:spcPts val="800"/>
              </a:spcAft>
            </a:pPr>
            <a:r>
              <a:rPr lang="de-DE" sz="2800" dirty="0"/>
              <a:t>Nun kann Julia andere Konzepte miteinbeziehen, die für ihre Entscheidung, auf dem Bauernmarkt einzukaufen, wichtig sind. </a:t>
            </a:r>
          </a:p>
          <a:p>
            <a:pPr algn="just">
              <a:spcAft>
                <a:spcPts val="800"/>
              </a:spcAft>
            </a:pPr>
            <a:endParaRPr lang="aa-ET" sz="2800" dirty="0"/>
          </a:p>
        </p:txBody>
      </p:sp>
      <p:pic>
        <p:nvPicPr>
          <p:cNvPr id="6" name="Grafik 5">
            <a:extLst>
              <a:ext uri="{FF2B5EF4-FFF2-40B4-BE49-F238E27FC236}">
                <a16:creationId xmlns:a16="http://schemas.microsoft.com/office/drawing/2014/main" id="{D89BB2AF-554D-346B-D071-1EEBDEABC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5543" y="1654857"/>
            <a:ext cx="5020913" cy="3779299"/>
          </a:xfrm>
          <a:prstGeom prst="rect">
            <a:avLst/>
          </a:prstGeom>
        </p:spPr>
      </p:pic>
    </p:spTree>
    <p:extLst>
      <p:ext uri="{BB962C8B-B14F-4D97-AF65-F5344CB8AC3E}">
        <p14:creationId xmlns:p14="http://schemas.microsoft.com/office/powerpoint/2010/main" val="196927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895BDF4-C6FD-F652-B9FB-3A2258E28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018794"/>
            <a:ext cx="7772400" cy="4020206"/>
          </a:xfrm>
          <a:prstGeom prst="rect">
            <a:avLst/>
          </a:prstGeom>
        </p:spPr>
      </p:pic>
      <p:pic>
        <p:nvPicPr>
          <p:cNvPr id="27" name="Grafik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4829" y="3232900"/>
            <a:ext cx="181015" cy="196100"/>
          </a:xfrm>
          <a:prstGeom prst="rect">
            <a:avLst/>
          </a:prstGeom>
        </p:spPr>
      </p:pic>
      <p:sp>
        <p:nvSpPr>
          <p:cNvPr id="7" name="Rechteck 6"/>
          <p:cNvSpPr/>
          <p:nvPr/>
        </p:nvSpPr>
        <p:spPr>
          <a:xfrm>
            <a:off x="2209800" y="5473005"/>
            <a:ext cx="8954813" cy="1384995"/>
          </a:xfrm>
          <a:prstGeom prst="rect">
            <a:avLst/>
          </a:prstGeom>
        </p:spPr>
        <p:txBody>
          <a:bodyPr wrap="square">
            <a:spAutoFit/>
          </a:bodyPr>
          <a:lstStyle/>
          <a:p>
            <a:r>
              <a:rPr lang="de-DE" sz="2800" dirty="0"/>
              <a:t>Als Nächstes hält sie fest, dass der Bauernmarkt im Freien stattfindet.</a:t>
            </a:r>
          </a:p>
          <a:p>
            <a:endParaRPr lang="en-US" sz="2800" dirty="0"/>
          </a:p>
        </p:txBody>
      </p:sp>
    </p:spTree>
    <p:extLst>
      <p:ext uri="{BB962C8B-B14F-4D97-AF65-F5344CB8AC3E}">
        <p14:creationId xmlns:p14="http://schemas.microsoft.com/office/powerpoint/2010/main" val="41179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6029BA3-913F-AE55-A68D-3FA7BA9E0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4055" y="2186903"/>
            <a:ext cx="6210300" cy="4241800"/>
          </a:xfrm>
          <a:prstGeom prst="rect">
            <a:avLst/>
          </a:prstGeom>
        </p:spPr>
      </p:pic>
      <p:sp>
        <p:nvSpPr>
          <p:cNvPr id="7" name="Rechteck 6"/>
          <p:cNvSpPr/>
          <p:nvPr/>
        </p:nvSpPr>
        <p:spPr>
          <a:xfrm>
            <a:off x="404151" y="3784583"/>
            <a:ext cx="5691849" cy="1384995"/>
          </a:xfrm>
          <a:prstGeom prst="rect">
            <a:avLst/>
          </a:prstGeom>
        </p:spPr>
        <p:txBody>
          <a:bodyPr wrap="square">
            <a:spAutoFit/>
          </a:bodyPr>
          <a:lstStyle/>
          <a:p>
            <a:r>
              <a:rPr lang="de-DE" sz="2800" dirty="0"/>
              <a:t>Julia fügt zwei weitere Konzepte hinzu.</a:t>
            </a:r>
          </a:p>
          <a:p>
            <a:endParaRPr lang="en-US" sz="2800" dirty="0"/>
          </a:p>
        </p:txBody>
      </p:sp>
      <p:cxnSp>
        <p:nvCxnSpPr>
          <p:cNvPr id="14" name="Gerade Verbindung mit Pfeil 13"/>
          <p:cNvCxnSpPr>
            <a:cxnSpLocks/>
          </p:cNvCxnSpPr>
          <p:nvPr/>
        </p:nvCxnSpPr>
        <p:spPr>
          <a:xfrm flipV="1">
            <a:off x="5200771" y="2691955"/>
            <a:ext cx="4351443" cy="1259559"/>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4485373" y="4307803"/>
            <a:ext cx="715398" cy="109262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062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71E54D8F-11D8-4CA4-EF62-CFE8A4E45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0765" y="1924643"/>
            <a:ext cx="5664200" cy="4356100"/>
          </a:xfrm>
          <a:prstGeom prst="rect">
            <a:avLst/>
          </a:prstGeom>
        </p:spPr>
      </p:pic>
      <p:sp>
        <p:nvSpPr>
          <p:cNvPr id="7" name="Rechteck 6"/>
          <p:cNvSpPr/>
          <p:nvPr/>
        </p:nvSpPr>
        <p:spPr>
          <a:xfrm>
            <a:off x="595682" y="984843"/>
            <a:ext cx="5798345" cy="1384995"/>
          </a:xfrm>
          <a:prstGeom prst="rect">
            <a:avLst/>
          </a:prstGeom>
        </p:spPr>
        <p:txBody>
          <a:bodyPr wrap="square">
            <a:spAutoFit/>
          </a:bodyPr>
          <a:lstStyle/>
          <a:p>
            <a:r>
              <a:rPr lang="de-DE" sz="2800" b="0" i="0" u="none" strike="noStrike" dirty="0">
                <a:solidFill>
                  <a:srgbClr val="1B1E25"/>
                </a:solidFill>
                <a:effectLst/>
                <a:latin typeface="-apple-system"/>
              </a:rPr>
              <a:t>Gelbe </a:t>
            </a:r>
            <a:r>
              <a:rPr lang="de-DE" sz="2800" b="0" i="0" u="none" strike="noStrike" dirty="0">
                <a:effectLst/>
                <a:latin typeface="-apple-system"/>
              </a:rPr>
              <a:t>Rechtecke</a:t>
            </a:r>
            <a:r>
              <a:rPr lang="de-DE" sz="2800" b="0" i="0" u="none" strike="noStrike" dirty="0">
                <a:solidFill>
                  <a:srgbClr val="FF0000"/>
                </a:solidFill>
                <a:effectLst/>
                <a:latin typeface="-apple-system"/>
              </a:rPr>
              <a:t> </a:t>
            </a:r>
            <a:r>
              <a:rPr lang="de-DE" sz="2800" b="0" i="0" u="none" strike="noStrike" dirty="0">
                <a:solidFill>
                  <a:srgbClr val="1B1E25"/>
                </a:solidFill>
                <a:effectLst/>
                <a:latin typeface="-apple-system"/>
              </a:rPr>
              <a:t>stehen für neutrale Begriffe.</a:t>
            </a:r>
          </a:p>
          <a:p>
            <a:endParaRPr lang="en-US" sz="2800" dirty="0"/>
          </a:p>
        </p:txBody>
      </p:sp>
      <p:sp>
        <p:nvSpPr>
          <p:cNvPr id="2" name="Rechteck 1"/>
          <p:cNvSpPr/>
          <p:nvPr/>
        </p:nvSpPr>
        <p:spPr>
          <a:xfrm>
            <a:off x="476156" y="2520969"/>
            <a:ext cx="4461604" cy="3539430"/>
          </a:xfrm>
          <a:prstGeom prst="rect">
            <a:avLst/>
          </a:prstGeom>
        </p:spPr>
        <p:txBody>
          <a:bodyPr wrap="square">
            <a:spAutoFit/>
          </a:bodyPr>
          <a:lstStyle/>
          <a:p>
            <a:r>
              <a:rPr lang="de-DE" sz="2800" dirty="0"/>
              <a:t>Konzepte können positiv, negativ, neutral oder ambivalent sein. </a:t>
            </a:r>
          </a:p>
          <a:p>
            <a:r>
              <a:rPr lang="de-DE" sz="2800" dirty="0"/>
              <a:t>Um ihre Bewertung des Konzeptes anzupassen, klickt Julia doppelt auf ein Konzept und nutzt den Schieberegler.</a:t>
            </a:r>
            <a:endParaRPr lang="de-DE" sz="3200" dirty="0"/>
          </a:p>
          <a:p>
            <a:endParaRPr lang="en-CA" sz="2800" dirty="0"/>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3887758"/>
            <a:ext cx="170046" cy="184216"/>
          </a:xfrm>
          <a:prstGeom prst="rect">
            <a:avLst/>
          </a:prstGeom>
        </p:spPr>
      </p:pic>
      <p:pic>
        <p:nvPicPr>
          <p:cNvPr id="6" name="Grafik 5">
            <a:extLst>
              <a:ext uri="{FF2B5EF4-FFF2-40B4-BE49-F238E27FC236}">
                <a16:creationId xmlns:a16="http://schemas.microsoft.com/office/drawing/2014/main" id="{69922F55-3ECB-1D4D-2AA6-8251E6881C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4027" y="824548"/>
            <a:ext cx="1257300" cy="939800"/>
          </a:xfrm>
          <a:prstGeom prst="rect">
            <a:avLst/>
          </a:prstGeom>
        </p:spPr>
      </p:pic>
    </p:spTree>
    <p:extLst>
      <p:ext uri="{BB962C8B-B14F-4D97-AF65-F5344CB8AC3E}">
        <p14:creationId xmlns:p14="http://schemas.microsoft.com/office/powerpoint/2010/main" val="402143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86874" y="675598"/>
            <a:ext cx="11107463" cy="212365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„regionale Lebensmittel“ als positiv.</a:t>
            </a:r>
          </a:p>
          <a:p>
            <a:pPr algn="just">
              <a:spcAft>
                <a:spcPts val="800"/>
              </a:spcAft>
            </a:pPr>
            <a:r>
              <a:rPr lang="de-DE" sz="2800" dirty="0">
                <a:solidFill>
                  <a:srgbClr val="28CD41"/>
                </a:solidFill>
                <a:ea typeface="Calibri" panose="020F0502020204030204" pitchFamily="34" charset="0"/>
                <a:cs typeface="Times New Roman" panose="02020603050405020304" pitchFamily="18" charset="0"/>
              </a:rPr>
              <a:t>Positive</a:t>
            </a:r>
            <a:r>
              <a:rPr lang="de-DE" sz="2800" dirty="0">
                <a:ea typeface="Calibri" panose="020F0502020204030204" pitchFamily="34" charset="0"/>
                <a:cs typeface="Times New Roman" panose="02020603050405020304" pitchFamily="18" charset="0"/>
              </a:rPr>
              <a:t> Konzepte werden durch </a:t>
            </a:r>
            <a:r>
              <a:rPr lang="de-DE" sz="2800" dirty="0">
                <a:solidFill>
                  <a:srgbClr val="28CD41"/>
                </a:solidFill>
                <a:ea typeface="Calibri" panose="020F0502020204030204" pitchFamily="34" charset="0"/>
                <a:cs typeface="Times New Roman" panose="02020603050405020304" pitchFamily="18" charset="0"/>
              </a:rPr>
              <a:t>grüne Ovale </a:t>
            </a:r>
            <a:r>
              <a:rPr lang="de-DE" sz="2800" dirty="0">
                <a:ea typeface="Calibri" panose="020F0502020204030204" pitchFamily="34" charset="0"/>
                <a:cs typeface="Times New Roman" panose="02020603050405020304" pitchFamily="18" charset="0"/>
              </a:rPr>
              <a:t>dargestellt. </a:t>
            </a:r>
          </a:p>
          <a:p>
            <a:pPr algn="just">
              <a:spcAft>
                <a:spcPts val="800"/>
              </a:spcAft>
            </a:pPr>
            <a:r>
              <a:rPr lang="de-DE" sz="2800" dirty="0">
                <a:ea typeface="Calibri" panose="020F0502020204030204" pitchFamily="34" charset="0"/>
                <a:cs typeface="Times New Roman" panose="02020603050405020304" pitchFamily="18" charset="0"/>
              </a:rPr>
              <a:t>Das Konzept wird grün, wenn der Schieberegler nach rechts bewegt wird.</a:t>
            </a:r>
          </a:p>
          <a:p>
            <a:pPr algn="just">
              <a:spcAft>
                <a:spcPts val="800"/>
              </a:spcAft>
            </a:pPr>
            <a:endParaRPr lang="en-US" sz="2800" dirty="0">
              <a:ea typeface="Calibri" panose="020F0502020204030204" pitchFamily="34" charset="0"/>
              <a:cs typeface="Times New Roman" panose="02020603050405020304" pitchFamily="18" charset="0"/>
            </a:endParaRPr>
          </a:p>
        </p:txBody>
      </p:sp>
      <p:sp>
        <p:nvSpPr>
          <p:cNvPr id="19" name="Rechteck 18"/>
          <p:cNvSpPr/>
          <p:nvPr/>
        </p:nvSpPr>
        <p:spPr>
          <a:xfrm>
            <a:off x="6766660" y="3878168"/>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err="1">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8" y="3878168"/>
            <a:ext cx="2130187" cy="523220"/>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674657" y="3878168"/>
            <a:ext cx="1874849"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leicht</a:t>
            </a:r>
            <a:r>
              <a:rPr lang="en-US" sz="2800" dirty="0">
                <a:ea typeface="Calibri" panose="020F0502020204030204" pitchFamily="34" charset="0"/>
                <a:cs typeface="Times New Roman" panose="02020603050405020304" pitchFamily="18" charset="0"/>
              </a:rPr>
              <a:t> </a:t>
            </a:r>
            <a:r>
              <a:rPr lang="en-US" sz="2800" dirty="0" err="1">
                <a:ea typeface="Calibri" panose="020F0502020204030204" pitchFamily="34" charset="0"/>
                <a:cs typeface="Times New Roman" panose="02020603050405020304" pitchFamily="18" charset="0"/>
              </a:rPr>
              <a:t>positiv</a:t>
            </a:r>
            <a:endParaRPr lang="aa-ET" sz="2400">
              <a:ea typeface="Calibri" panose="020F0502020204030204" pitchFamily="34" charset="0"/>
              <a:cs typeface="Times New Roman" panose="02020603050405020304" pitchFamily="18" charset="0"/>
            </a:endParaRPr>
          </a:p>
        </p:txBody>
      </p:sp>
      <p:sp>
        <p:nvSpPr>
          <p:cNvPr id="22" name="Rechteck 21"/>
          <p:cNvSpPr/>
          <p:nvPr/>
        </p:nvSpPr>
        <p:spPr>
          <a:xfrm>
            <a:off x="586874" y="5202646"/>
            <a:ext cx="11107463" cy="1959511"/>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 verschiedene Stärken </a:t>
            </a:r>
            <a:r>
              <a:rPr lang="de-DE" sz="2800" dirty="0">
                <a:ea typeface="Calibri" panose="020F0502020204030204" pitchFamily="34" charset="0"/>
                <a:cs typeface="Times New Roman" panose="02020603050405020304" pitchFamily="18" charset="0"/>
              </a:rPr>
              <a:t>bei einer </a:t>
            </a:r>
            <a:r>
              <a:rPr lang="de-DE" sz="2800" dirty="0">
                <a:solidFill>
                  <a:srgbClr val="28CD41"/>
                </a:solidFill>
                <a:ea typeface="Calibri" panose="020F0502020204030204" pitchFamily="34" charset="0"/>
                <a:cs typeface="Times New Roman" panose="02020603050405020304" pitchFamily="18" charset="0"/>
              </a:rPr>
              <a:t>positiven Bewertung </a:t>
            </a:r>
            <a:r>
              <a:rPr lang="de-DE" sz="2800" dirty="0">
                <a:ea typeface="Calibri" panose="020F0502020204030204" pitchFamily="34" charset="0"/>
                <a:cs typeface="Times New Roman" panose="02020603050405020304" pitchFamily="18" charset="0"/>
              </a:rPr>
              <a:t>einstellen.</a:t>
            </a:r>
            <a:endParaRPr lang="de-DE" sz="2800" dirty="0">
              <a:solidFill>
                <a:srgbClr val="28CD41"/>
              </a:solidFill>
              <a:ea typeface="Calibri" panose="020F0502020204030204" pitchFamily="34" charset="0"/>
              <a:cs typeface="Times New Roman" panose="02020603050405020304" pitchFamily="18" charset="0"/>
            </a:endParaRPr>
          </a:p>
          <a:p>
            <a:pPr algn="just">
              <a:spcAft>
                <a:spcPts val="800"/>
              </a:spcAft>
            </a:pPr>
            <a:r>
              <a:rPr lang="de-DE" sz="2800" dirty="0">
                <a:ea typeface="Calibri" panose="020F0502020204030204" pitchFamily="34" charset="0"/>
                <a:cs typeface="Times New Roman" panose="02020603050405020304" pitchFamily="18" charset="0"/>
              </a:rPr>
              <a:t>Je dicker der Rand des Ovals, desto positiver wird das Konzept gewichtet!</a:t>
            </a:r>
            <a:endParaRPr lang="aa-ET" sz="2800" dirty="0">
              <a:ea typeface="Calibri" panose="020F0502020204030204" pitchFamily="34" charset="0"/>
              <a:cs typeface="Times New Roman" panose="02020603050405020304" pitchFamily="18" charset="0"/>
            </a:endParaRP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7" name="Grafik 6">
            <a:extLst>
              <a:ext uri="{FF2B5EF4-FFF2-40B4-BE49-F238E27FC236}">
                <a16:creationId xmlns:a16="http://schemas.microsoft.com/office/drawing/2014/main" id="{CCA6580C-D682-87AA-FC7E-4893AC4DC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932" y="2916520"/>
            <a:ext cx="1384300" cy="965200"/>
          </a:xfrm>
          <a:prstGeom prst="rect">
            <a:avLst/>
          </a:prstGeom>
        </p:spPr>
      </p:pic>
      <p:pic>
        <p:nvPicPr>
          <p:cNvPr id="9" name="Grafik 8">
            <a:extLst>
              <a:ext uri="{FF2B5EF4-FFF2-40B4-BE49-F238E27FC236}">
                <a16:creationId xmlns:a16="http://schemas.microsoft.com/office/drawing/2014/main" id="{5830AD72-9070-771C-8DAF-3A81614B00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3422" y="2916520"/>
            <a:ext cx="1358900" cy="1066800"/>
          </a:xfrm>
          <a:prstGeom prst="rect">
            <a:avLst/>
          </a:prstGeom>
        </p:spPr>
      </p:pic>
      <p:pic>
        <p:nvPicPr>
          <p:cNvPr id="11" name="Grafik 10">
            <a:extLst>
              <a:ext uri="{FF2B5EF4-FFF2-40B4-BE49-F238E27FC236}">
                <a16:creationId xmlns:a16="http://schemas.microsoft.com/office/drawing/2014/main" id="{61BAABC3-CB89-0DF9-584E-77FDFB5A78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1845" y="2868674"/>
            <a:ext cx="1676400" cy="1143000"/>
          </a:xfrm>
          <a:prstGeom prst="rect">
            <a:avLst/>
          </a:prstGeom>
        </p:spPr>
      </p:pic>
    </p:spTree>
    <p:extLst>
      <p:ext uri="{BB962C8B-B14F-4D97-AF65-F5344CB8AC3E}">
        <p14:creationId xmlns:p14="http://schemas.microsoft.com/office/powerpoint/2010/main" val="169052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1197</Words>
  <Application>Microsoft Office PowerPoint</Application>
  <PresentationFormat>Breitbild</PresentationFormat>
  <Paragraphs>118</Paragraphs>
  <Slides>26</Slides>
  <Notes>26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26</vt:i4>
      </vt:variant>
    </vt:vector>
  </HeadingPairs>
  <TitlesOfParts>
    <vt:vector size="33" baseType="lpstr">
      <vt:lpstr>-apple-system</vt:lpstr>
      <vt:lpstr>Arial</vt:lpstr>
      <vt:lpstr>Calibri</vt:lpstr>
      <vt:lpstr>Calibri Light</vt:lpstr>
      <vt:lpstr>Symbol</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dc:creator>
  <cp:lastModifiedBy>Julius Fenn</cp:lastModifiedBy>
  <cp:revision>161</cp:revision>
  <dcterms:created xsi:type="dcterms:W3CDTF">2020-04-12T18:21:34Z</dcterms:created>
  <dcterms:modified xsi:type="dcterms:W3CDTF">2023-09-04T08:57:05Z</dcterms:modified>
</cp:coreProperties>
</file>