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2" r:id="rId18"/>
    <p:sldId id="273" r:id="rId19"/>
    <p:sldId id="281" r:id="rId20"/>
    <p:sldId id="282" r:id="rId21"/>
    <p:sldId id="275" r:id="rId22"/>
    <p:sldId id="276" r:id="rId23"/>
    <p:sldId id="277" r:id="rId24"/>
    <p:sldId id="283" r:id="rId25"/>
    <p:sldId id="287" r:id="rId26"/>
    <p:sldId id="2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108" d="100"/>
          <a:sy n="108" d="100"/>
        </p:scale>
        <p:origin x="6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31.10.2022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27126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31.10.2022</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31.10.2022</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2677656"/>
          </a:xfrm>
          <a:prstGeom prst="rect">
            <a:avLst/>
          </a:prstGeom>
          <a:noFill/>
        </p:spPr>
        <p:txBody>
          <a:bodyPr wrap="square" rtlCol="0">
            <a:spAutoFit/>
          </a:bodyPr>
          <a:lstStyle/>
          <a:p>
            <a:r>
              <a:rPr lang="en-US" sz="2800" dirty="0"/>
              <a:t>In this study, we are asking you to use a tool called </a:t>
            </a:r>
            <a:r>
              <a:rPr lang="en-US" sz="2800" i="1" dirty="0"/>
              <a:t>Cognitive-Affective Map</a:t>
            </a:r>
            <a:r>
              <a:rPr lang="en-US" sz="2800" dirty="0"/>
              <a:t> to depict your thoughts, feelings and assessments regarding your attitude towards an emerging technology, which you will be informed about shortly. The following instructions will help you to understand how to use this tool. </a:t>
            </a:r>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en-US" sz="2800" dirty="0"/>
              <a:t>Julia does not like that the food is more expensive than at the supermarket. </a:t>
            </a:r>
          </a:p>
          <a:p>
            <a:r>
              <a:rPr lang="en-US" sz="2800" dirty="0">
                <a:solidFill>
                  <a:srgbClr val="FF0000"/>
                </a:solidFill>
              </a:rPr>
              <a:t>Negative </a:t>
            </a:r>
            <a:r>
              <a:rPr lang="en-US" sz="2800" dirty="0"/>
              <a:t>concepts are represented in the shape of a </a:t>
            </a:r>
            <a:r>
              <a:rPr lang="en-US" sz="2800" dirty="0">
                <a:solidFill>
                  <a:srgbClr val="FF0000"/>
                </a:solidFill>
              </a:rPr>
              <a:t>red hexagon. </a:t>
            </a:r>
            <a:r>
              <a:rPr lang="en-US" sz="2800" dirty="0"/>
              <a:t>For negative concepts, the same logic applies as for the positive concepts. </a:t>
            </a:r>
            <a:endParaRPr lang="en-US" sz="2800" dirty="0">
              <a:solidFill>
                <a:srgbClr val="FF0000"/>
              </a:solidFill>
            </a:endParaRPr>
          </a:p>
        </p:txBody>
      </p:sp>
      <p:pic>
        <p:nvPicPr>
          <p:cNvPr id="4" name="Picture 3">
            <a:extLst>
              <a:ext uri="{FF2B5EF4-FFF2-40B4-BE49-F238E27FC236}">
                <a16:creationId xmlns:a16="http://schemas.microsoft.com/office/drawing/2014/main" id="{892C053E-2968-E64F-87FA-A7BB78DDEB4A}"/>
              </a:ext>
            </a:extLst>
          </p:cNvPr>
          <p:cNvPicPr>
            <a:picLocks noChangeAspect="1"/>
          </p:cNvPicPr>
          <p:nvPr/>
        </p:nvPicPr>
        <p:blipFill rotWithShape="1">
          <a:blip r:embed="rId2"/>
          <a:srcRect l="6514" b="2657"/>
          <a:stretch/>
        </p:blipFill>
        <p:spPr>
          <a:xfrm>
            <a:off x="5441950" y="2709555"/>
            <a:ext cx="5398170" cy="3647008"/>
          </a:xfrm>
          <a:prstGeom prst="rect">
            <a:avLst/>
          </a:prstGeom>
        </p:spPr>
      </p:pic>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1661993"/>
          </a:xfrm>
          <a:prstGeom prst="rect">
            <a:avLst/>
          </a:prstGeom>
          <a:noFill/>
        </p:spPr>
        <p:txBody>
          <a:bodyPr wrap="square" rtlCol="0">
            <a:spAutoFit/>
          </a:bodyPr>
          <a:lstStyle/>
          <a:p>
            <a:r>
              <a:rPr lang="en-US" sz="2800" dirty="0"/>
              <a:t>Julia chooses “-3” to indicate that this point is very negative for her.</a:t>
            </a:r>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p:nvPr/>
        </p:nvCxnSpPr>
        <p:spPr>
          <a:xfrm flipV="1">
            <a:off x="4709160" y="4345354"/>
            <a:ext cx="2645117" cy="10267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20437" y="696707"/>
            <a:ext cx="11750140"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negative about “more expensive”. </a:t>
            </a:r>
          </a:p>
          <a:p>
            <a:pPr algn="just">
              <a:spcAft>
                <a:spcPts val="800"/>
              </a:spcAft>
            </a:pPr>
            <a:r>
              <a:rPr lang="en-US" sz="2800" dirty="0">
                <a:solidFill>
                  <a:srgbClr val="FF0000"/>
                </a:solidFill>
              </a:rPr>
              <a:t>Negative</a:t>
            </a:r>
            <a:r>
              <a:rPr lang="en-US" sz="2800" dirty="0">
                <a:solidFill>
                  <a:srgbClr val="00CC00"/>
                </a:solidFill>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concepts are represented by </a:t>
            </a:r>
            <a:r>
              <a:rPr lang="en-US" sz="2800" dirty="0">
                <a:solidFill>
                  <a:srgbClr val="FF0000"/>
                </a:solidFill>
              </a:rPr>
              <a:t>red hexagons. </a:t>
            </a:r>
          </a:p>
          <a:p>
            <a:pPr algn="just">
              <a:spcAft>
                <a:spcPts val="800"/>
              </a:spcAft>
            </a:pPr>
            <a:r>
              <a:rPr lang="en-US" sz="2800" dirty="0">
                <a:ea typeface="Calibri" panose="020F0502020204030204" pitchFamily="34" charset="0"/>
                <a:cs typeface="Times New Roman" panose="02020603050405020304" pitchFamily="18" charset="0"/>
              </a:rPr>
              <a:t>The concept turns more reddish when the slide bar is moved further to the left.</a:t>
            </a:r>
          </a:p>
        </p:txBody>
      </p:sp>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negative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FF0000"/>
                </a:solidFill>
              </a:rPr>
              <a:t>negative evaluation</a:t>
            </a:r>
            <a:r>
              <a:rPr lang="en-US" sz="2800" dirty="0">
                <a:ea typeface="Calibri" panose="020F0502020204030204" pitchFamily="34" charset="0"/>
                <a:cs typeface="Times New Roman" panose="02020603050405020304" pitchFamily="18" charset="0"/>
              </a:rPr>
              <a:t>.</a:t>
            </a:r>
            <a:r>
              <a:rPr lang="en-US" sz="2800" dirty="0">
                <a:solidFill>
                  <a:srgbClr val="FF0000"/>
                </a:solidFill>
              </a:rPr>
              <a:t>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negative the concept weighs!</a:t>
            </a:r>
            <a:endParaRPr lang="aa-ET" sz="2400" dirty="0">
              <a:ea typeface="Calibri" panose="020F0502020204030204" pitchFamily="34" charset="0"/>
              <a:cs typeface="Times New Roman" panose="02020603050405020304" pitchFamily="18" charset="0"/>
            </a:endParaRPr>
          </a:p>
        </p:txBody>
      </p:sp>
      <p:pic>
        <p:nvPicPr>
          <p:cNvPr id="3" name="Grafik 2"/>
          <p:cNvPicPr>
            <a:picLocks noChangeAspect="1"/>
          </p:cNvPicPr>
          <p:nvPr/>
        </p:nvPicPr>
        <p:blipFill>
          <a:blip r:embed="rId2"/>
          <a:stretch>
            <a:fillRect/>
          </a:stretch>
        </p:blipFill>
        <p:spPr>
          <a:xfrm>
            <a:off x="2000952" y="3077311"/>
            <a:ext cx="1162050" cy="752475"/>
          </a:xfrm>
          <a:prstGeom prst="rect">
            <a:avLst/>
          </a:prstGeom>
        </p:spPr>
      </p:pic>
      <p:pic>
        <p:nvPicPr>
          <p:cNvPr id="7" name="Grafik 6"/>
          <p:cNvPicPr>
            <a:picLocks noChangeAspect="1"/>
          </p:cNvPicPr>
          <p:nvPr/>
        </p:nvPicPr>
        <p:blipFill>
          <a:blip r:embed="rId3"/>
          <a:stretch>
            <a:fillRect/>
          </a:stretch>
        </p:blipFill>
        <p:spPr>
          <a:xfrm>
            <a:off x="4798824" y="3101124"/>
            <a:ext cx="1133475" cy="695325"/>
          </a:xfrm>
          <a:prstGeom prst="rect">
            <a:avLst/>
          </a:prstGeom>
        </p:spPr>
      </p:pic>
      <p:pic>
        <p:nvPicPr>
          <p:cNvPr id="8" name="Grafik 7"/>
          <p:cNvPicPr>
            <a:picLocks noChangeAspect="1"/>
          </p:cNvPicPr>
          <p:nvPr/>
        </p:nvPicPr>
        <p:blipFill>
          <a:blip r:embed="rId4"/>
          <a:stretch>
            <a:fillRect/>
          </a:stretch>
        </p:blipFill>
        <p:spPr>
          <a:xfrm>
            <a:off x="7104185" y="3067786"/>
            <a:ext cx="1219200" cy="7620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rotWithShape="1">
          <a:blip r:embed="rId2"/>
          <a:srcRect l="4497" t="2062" r="1065" b="1357"/>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en-US" sz="2800" dirty="0"/>
              <a:t>Julia is </a:t>
            </a:r>
            <a:r>
              <a:rPr lang="en-US" sz="2800" dirty="0">
                <a:solidFill>
                  <a:srgbClr val="7E296C"/>
                </a:solidFill>
              </a:rPr>
              <a:t>ambivalent</a:t>
            </a:r>
            <a:r>
              <a:rPr lang="en-US" sz="2800" dirty="0"/>
              <a:t> about the fact that the farmers’ market is “outdoors”. </a:t>
            </a:r>
            <a:r>
              <a:rPr lang="en-US" sz="2800" dirty="0">
                <a:solidFill>
                  <a:srgbClr val="902E7C"/>
                </a:solidFill>
              </a:rPr>
              <a:t>Ambivalent</a:t>
            </a:r>
            <a:r>
              <a:rPr lang="en-US" sz="2800" dirty="0">
                <a:solidFill>
                  <a:srgbClr val="7E296C"/>
                </a:solidFill>
              </a:rPr>
              <a:t> </a:t>
            </a:r>
            <a:r>
              <a:rPr lang="en-US" sz="2800" dirty="0"/>
              <a:t>indicates that Julia has mixed, meaning both positive and negative, feelings about it. </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4303" y="5334245"/>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2523768"/>
          </a:xfrm>
          <a:prstGeom prst="rect">
            <a:avLst/>
          </a:prstGeom>
          <a:noFill/>
        </p:spPr>
        <p:txBody>
          <a:bodyPr wrap="square" rtlCol="0">
            <a:spAutoFit/>
          </a:bodyPr>
          <a:lstStyle/>
          <a:p>
            <a:r>
              <a:rPr lang="en-US" sz="2800" dirty="0"/>
              <a:t>To indicate </a:t>
            </a:r>
            <a:r>
              <a:rPr lang="en-US" sz="2800" dirty="0">
                <a:solidFill>
                  <a:srgbClr val="902E7C"/>
                </a:solidFill>
              </a:rPr>
              <a:t>ambivalence</a:t>
            </a:r>
            <a:r>
              <a:rPr lang="en-US" sz="2800" dirty="0">
                <a:solidFill>
                  <a:srgbClr val="7E296C"/>
                </a:solidFill>
              </a:rPr>
              <a:t>, </a:t>
            </a:r>
            <a:r>
              <a:rPr lang="en-US" sz="2800" dirty="0"/>
              <a:t>Julia clicks the box under the slider. </a:t>
            </a:r>
            <a:br>
              <a:rPr lang="en-US" sz="2800" dirty="0"/>
            </a:br>
            <a:r>
              <a:rPr lang="en-US" sz="2800" dirty="0"/>
              <a:t>Ambivalences are shown as </a:t>
            </a:r>
            <a:r>
              <a:rPr lang="en-US" sz="2800" dirty="0">
                <a:solidFill>
                  <a:srgbClr val="7E296C"/>
                </a:solidFill>
              </a:rPr>
              <a:t>superimposed violet ovals and hexagons</a:t>
            </a:r>
            <a:r>
              <a:rPr lang="en-US" sz="2800" dirty="0"/>
              <a:t>.</a:t>
            </a:r>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384995"/>
          </a:xfrm>
          <a:prstGeom prst="rect">
            <a:avLst/>
          </a:prstGeom>
        </p:spPr>
        <p:txBody>
          <a:bodyPr wrap="square">
            <a:spAutoFit/>
          </a:bodyPr>
          <a:lstStyle/>
          <a:p>
            <a:r>
              <a:rPr lang="en-US" sz="2800" dirty="0"/>
              <a:t>Below you can see all colors, shapes and their meanings.</a:t>
            </a:r>
          </a:p>
          <a:p>
            <a:r>
              <a:rPr lang="en-US" sz="2800" dirty="0"/>
              <a:t>The thicker the border (for green and red), the more intense the feeling.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dirty="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71127" cy="400110"/>
          </a:xfrm>
          <a:prstGeom prst="rect">
            <a:avLst/>
          </a:prstGeom>
          <a:noFill/>
        </p:spPr>
        <p:txBody>
          <a:bodyPr wrap="none" rtlCol="0">
            <a:spAutoFit/>
          </a:bodyPr>
          <a:lstStyle/>
          <a:p>
            <a:r>
              <a:rPr lang="en-US" sz="2000" dirty="0"/>
              <a:t>negative</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dirty="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1001300" cy="400110"/>
          </a:xfrm>
          <a:prstGeom prst="rect">
            <a:avLst/>
          </a:prstGeom>
          <a:noFill/>
        </p:spPr>
        <p:txBody>
          <a:bodyPr wrap="none" rtlCol="0">
            <a:spAutoFit/>
          </a:bodyPr>
          <a:lstStyle/>
          <a:p>
            <a:r>
              <a:rPr lang="en-US" sz="2000" dirty="0"/>
              <a:t>positive</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3"/>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spcAft>
                <a:spcPts val="800"/>
              </a:spcAft>
            </a:pPr>
            <a:r>
              <a:rPr lang="en-US" sz="2800" dirty="0"/>
              <a:t>Next, Julia wants to relate concepts with each other.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fik 3"/>
          <p:cNvPicPr>
            <a:picLocks noChangeAspect="1"/>
          </p:cNvPicPr>
          <p:nvPr/>
        </p:nvPicPr>
        <p:blipFill>
          <a:blip r:embed="rId2"/>
          <a:stretch>
            <a:fillRect/>
          </a:stretch>
        </p:blipFill>
        <p:spPr>
          <a:xfrm>
            <a:off x="5104911" y="2457206"/>
            <a:ext cx="5295900" cy="360045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7562978" y="997632"/>
            <a:ext cx="3265584" cy="2375889"/>
          </a:xfrm>
          <a:prstGeom prst="rect">
            <a:avLst/>
          </a:prstGeom>
        </p:spPr>
      </p:pic>
      <p:pic>
        <p:nvPicPr>
          <p:cNvPr id="13" name="Grafik 12"/>
          <p:cNvPicPr>
            <a:picLocks noChangeAspect="1"/>
          </p:cNvPicPr>
          <p:nvPr/>
        </p:nvPicPr>
        <p:blipFill>
          <a:blip r:embed="rId3"/>
          <a:stretch>
            <a:fillRect/>
          </a:stretch>
        </p:blipFill>
        <p:spPr>
          <a:xfrm>
            <a:off x="1277689" y="2874889"/>
            <a:ext cx="1582645" cy="1081664"/>
          </a:xfrm>
          <a:prstGeom prst="rect">
            <a:avLst/>
          </a:prstGeom>
        </p:spPr>
      </p:pic>
      <p:sp>
        <p:nvSpPr>
          <p:cNvPr id="8" name="Hexagon 7">
            <a:extLst>
              <a:ext uri="{FF2B5EF4-FFF2-40B4-BE49-F238E27FC236}">
                <a16:creationId xmlns:a16="http://schemas.microsoft.com/office/drawing/2014/main" id="{66204EDE-CFEC-B042-9CC8-2B471B3900E8}"/>
              </a:ext>
            </a:extLst>
          </p:cNvPr>
          <p:cNvSpPr/>
          <p:nvPr/>
        </p:nvSpPr>
        <p:spPr>
          <a:xfrm>
            <a:off x="3502474" y="3882258"/>
            <a:ext cx="1478915" cy="928370"/>
          </a:xfrm>
          <a:prstGeom prst="hexagon">
            <a:avLst/>
          </a:prstGeom>
          <a:solidFill>
            <a:srgbClr val="FBA9F5"/>
          </a:solid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outdoors</a:t>
            </a:r>
          </a:p>
        </p:txBody>
      </p:sp>
      <p:sp>
        <p:nvSpPr>
          <p:cNvPr id="9" name="Oval 8">
            <a:extLst>
              <a:ext uri="{FF2B5EF4-FFF2-40B4-BE49-F238E27FC236}">
                <a16:creationId xmlns:a16="http://schemas.microsoft.com/office/drawing/2014/main" id="{4FFD492F-AF4A-1040-AB79-16D32609EF1F}"/>
              </a:ext>
            </a:extLst>
          </p:cNvPr>
          <p:cNvSpPr/>
          <p:nvPr/>
        </p:nvSpPr>
        <p:spPr>
          <a:xfrm>
            <a:off x="3551258" y="3956553"/>
            <a:ext cx="1375410" cy="779780"/>
          </a:xfrm>
          <a:prstGeom prst="ellipse">
            <a:avLst/>
          </a:prstGeom>
          <a:no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F0C215C-3635-A14E-8B16-D571C8D51D47}"/>
              </a:ext>
            </a:extLst>
          </p:cNvPr>
          <p:cNvSpPr/>
          <p:nvPr/>
        </p:nvSpPr>
        <p:spPr>
          <a:xfrm>
            <a:off x="348176" y="5093414"/>
            <a:ext cx="5024316" cy="1333698"/>
          </a:xfrm>
          <a:prstGeom prst="rect">
            <a:avLst/>
          </a:prstGeom>
        </p:spPr>
        <p:txBody>
          <a:bodyPr wrap="square">
            <a:spAutoFit/>
          </a:bodyPr>
          <a:lstStyle/>
          <a:p>
            <a:pPr>
              <a:spcAft>
                <a:spcPts val="800"/>
              </a:spcAft>
            </a:pPr>
            <a:r>
              <a:rPr lang="en-US" sz="2800" dirty="0"/>
              <a:t>Single-clicking a concept will highlight the border in blue.</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57498" y="1711370"/>
            <a:ext cx="5311972" cy="954107"/>
          </a:xfrm>
          <a:prstGeom prst="rect">
            <a:avLst/>
          </a:prstGeom>
        </p:spPr>
        <p:txBody>
          <a:bodyPr wrap="square">
            <a:spAutoFit/>
          </a:bodyPr>
          <a:lstStyle/>
          <a:p>
            <a:pPr>
              <a:spcAft>
                <a:spcPts val="800"/>
              </a:spcAft>
            </a:pPr>
            <a:r>
              <a:rPr lang="en-US" sz="2800" dirty="0"/>
              <a:t>To connect two concepts, Julia must single-click on both.</a:t>
            </a:r>
            <a:endParaRPr lang="en-US" dirty="0">
              <a:ea typeface="Calibri" panose="020F0502020204030204" pitchFamily="34" charset="0"/>
              <a:cs typeface="Times New Roman" panose="02020603050405020304" pitchFamily="18" charset="0"/>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536" y="457756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200329"/>
          </a:xfrm>
          <a:prstGeom prst="rect">
            <a:avLst/>
          </a:prstGeom>
          <a:noFill/>
        </p:spPr>
        <p:txBody>
          <a:bodyPr wrap="square" rtlCol="0">
            <a:spAutoFit/>
          </a:bodyPr>
          <a:lstStyle/>
          <a:p>
            <a:r>
              <a:rPr lang="en-US" sz="2400" dirty="0"/>
              <a:t>Single-clicking on the second concept will lead to a double arrow appearing between the two concepts. </a:t>
            </a:r>
          </a:p>
        </p:txBody>
      </p:sp>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432603" y="489218"/>
            <a:ext cx="3000375" cy="223837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8328" y="622711"/>
            <a:ext cx="11483219" cy="1384995"/>
          </a:xfrm>
          <a:prstGeom prst="rect">
            <a:avLst/>
          </a:prstGeom>
          <a:noFill/>
        </p:spPr>
        <p:txBody>
          <a:bodyPr wrap="square" rtlCol="0">
            <a:spAutoFit/>
          </a:bodyPr>
          <a:lstStyle/>
          <a:p>
            <a:r>
              <a:rPr lang="en-US" sz="2800" dirty="0"/>
              <a:t>Let´s look at the different connector options. </a:t>
            </a:r>
          </a:p>
          <a:p>
            <a:r>
              <a:rPr lang="en-US" sz="2800" dirty="0"/>
              <a:t>If Julia double-clicks the link, the menu appears. </a:t>
            </a:r>
            <a:br>
              <a:rPr lang="en-US" sz="2800" dirty="0"/>
            </a:br>
            <a:endParaRPr lang="de-DE" sz="2800" dirty="0"/>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rotWithShape="1">
          <a:blip r:embed="rId3"/>
          <a:srcRect l="46176" t="3599" r="333" b="4464"/>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277919" y="2056601"/>
            <a:ext cx="5542310" cy="4154984"/>
          </a:xfrm>
          <a:prstGeom prst="rect">
            <a:avLst/>
          </a:prstGeom>
          <a:noFill/>
        </p:spPr>
        <p:txBody>
          <a:bodyPr wrap="square" rtlCol="0">
            <a:spAutoFit/>
          </a:bodyPr>
          <a:lstStyle/>
          <a:p>
            <a:r>
              <a:rPr lang="en-US" sz="2400" dirty="0"/>
              <a:t>The default setting of a link is a two-way </a:t>
            </a:r>
            <a:r>
              <a:rPr lang="en-US" sz="2400" i="1" dirty="0"/>
              <a:t>solid</a:t>
            </a:r>
            <a:r>
              <a:rPr lang="en-US" sz="2400" dirty="0"/>
              <a:t> arrow.</a:t>
            </a:r>
            <a:br>
              <a:rPr lang="en-US" sz="2400" dirty="0"/>
            </a:br>
            <a:endParaRPr lang="en-US" sz="2400" dirty="0"/>
          </a:p>
          <a:p>
            <a:r>
              <a:rPr lang="en-US" sz="2400" dirty="0"/>
              <a:t>A </a:t>
            </a:r>
            <a:r>
              <a:rPr lang="en-US" sz="2400" b="1" dirty="0"/>
              <a:t>solid arrow </a:t>
            </a:r>
            <a:r>
              <a:rPr lang="en-US" sz="2400" dirty="0"/>
              <a:t>indicates that </a:t>
            </a:r>
            <a:r>
              <a:rPr lang="en-US" sz="2400" b="1" dirty="0"/>
              <a:t>two concepts agree or support </a:t>
            </a:r>
            <a:r>
              <a:rPr lang="en-US" sz="2400" dirty="0"/>
              <a:t>one another. </a:t>
            </a:r>
          </a:p>
          <a:p>
            <a:endParaRPr lang="en-US" sz="2400" dirty="0"/>
          </a:p>
          <a:p>
            <a:r>
              <a:rPr lang="en-US" sz="2400" dirty="0"/>
              <a:t>A </a:t>
            </a:r>
            <a:r>
              <a:rPr lang="en-US" sz="2400" b="1" dirty="0"/>
              <a:t>dashed arrow </a:t>
            </a:r>
            <a:r>
              <a:rPr lang="en-US" sz="2400" dirty="0"/>
              <a:t>indicates that </a:t>
            </a:r>
            <a:r>
              <a:rPr lang="en-US" sz="2400" b="1" dirty="0"/>
              <a:t>two concepts conflict</a:t>
            </a:r>
            <a:r>
              <a:rPr lang="en-US" sz="2400" dirty="0"/>
              <a:t> with one another. </a:t>
            </a:r>
            <a:endParaRPr lang="de-DE" sz="2400" dirty="0"/>
          </a:p>
          <a:p>
            <a:endParaRPr lang="en-US" sz="2400" dirty="0"/>
          </a:p>
          <a:p>
            <a:r>
              <a:rPr lang="en-US" sz="2400" dirty="0"/>
              <a:t>Julia can indicate agreement or disagreement using the slider. </a:t>
            </a:r>
          </a:p>
        </p:txBody>
      </p:sp>
      <p:cxnSp>
        <p:nvCxnSpPr>
          <p:cNvPr id="24" name="Gerade Verbindung mit Pfeil 23"/>
          <p:cNvCxnSpPr>
            <a:cxnSpLocks/>
          </p:cNvCxnSpPr>
          <p:nvPr/>
        </p:nvCxnSpPr>
        <p:spPr>
          <a:xfrm flipV="1">
            <a:off x="4368800" y="4539345"/>
            <a:ext cx="5279759" cy="1236224"/>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6894286" y="1608406"/>
            <a:ext cx="2867129" cy="71902"/>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8192842" y="4037829"/>
            <a:ext cx="2924175" cy="218122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539430"/>
          </a:xfrm>
          <a:prstGeom prst="rect">
            <a:avLst/>
          </a:prstGeom>
          <a:noFill/>
        </p:spPr>
        <p:txBody>
          <a:bodyPr wrap="square" rtlCol="0">
            <a:spAutoFit/>
          </a:bodyPr>
          <a:lstStyle/>
          <a:p>
            <a:r>
              <a:rPr lang="en-US" sz="2800" dirty="0"/>
              <a:t>Julia can also change the arrow to indicate that the influence is one-sided.</a:t>
            </a:r>
          </a:p>
          <a:p>
            <a:endParaRPr lang="en-US" sz="2800" dirty="0"/>
          </a:p>
          <a:p>
            <a:r>
              <a:rPr lang="de-DE" sz="2800" dirty="0" err="1"/>
              <a:t>To</a:t>
            </a:r>
            <a:r>
              <a:rPr lang="de-DE" sz="2800" dirty="0"/>
              <a:t> </a:t>
            </a:r>
            <a:r>
              <a:rPr lang="de-DE" sz="2800" dirty="0" err="1"/>
              <a:t>change</a:t>
            </a:r>
            <a:r>
              <a:rPr lang="de-DE" sz="2800" dirty="0"/>
              <a:t> </a:t>
            </a:r>
            <a:r>
              <a:rPr lang="de-DE" sz="2800" dirty="0" err="1"/>
              <a:t>the</a:t>
            </a:r>
            <a:r>
              <a:rPr lang="de-DE" sz="2800" dirty="0"/>
              <a:t> </a:t>
            </a:r>
            <a:r>
              <a:rPr lang="de-DE" sz="2800" dirty="0" err="1"/>
              <a:t>direction</a:t>
            </a:r>
            <a:r>
              <a:rPr lang="de-DE" sz="2800" dirty="0"/>
              <a:t> </a:t>
            </a:r>
            <a:r>
              <a:rPr lang="de-DE" sz="2800" dirty="0" err="1"/>
              <a:t>of</a:t>
            </a:r>
            <a:r>
              <a:rPr lang="de-DE" sz="2800" dirty="0"/>
              <a:t> </a:t>
            </a:r>
            <a:r>
              <a:rPr lang="de-DE" sz="2800" dirty="0" err="1"/>
              <a:t>the</a:t>
            </a:r>
            <a:r>
              <a:rPr lang="de-DE" sz="2800" dirty="0"/>
              <a:t> </a:t>
            </a:r>
            <a:r>
              <a:rPr lang="de-DE" sz="2800" dirty="0" err="1"/>
              <a:t>arrow</a:t>
            </a:r>
            <a:r>
              <a:rPr lang="de-DE" sz="2800" dirty="0"/>
              <a:t>, </a:t>
            </a:r>
            <a:r>
              <a:rPr lang="de-DE" sz="2800" dirty="0" err="1"/>
              <a:t>she</a:t>
            </a:r>
            <a:r>
              <a:rPr lang="de-DE" sz="2800" dirty="0"/>
              <a:t> </a:t>
            </a:r>
            <a:r>
              <a:rPr lang="de-DE" sz="2800" dirty="0" err="1"/>
              <a:t>needs</a:t>
            </a:r>
            <a:r>
              <a:rPr lang="de-DE" sz="2800" dirty="0"/>
              <a:t> </a:t>
            </a:r>
            <a:r>
              <a:rPr lang="de-DE" sz="2800" dirty="0" err="1"/>
              <a:t>to</a:t>
            </a:r>
            <a:r>
              <a:rPr lang="de-DE" sz="2800" dirty="0"/>
              <a:t> </a:t>
            </a:r>
            <a:r>
              <a:rPr lang="de-DE" sz="2800" dirty="0" err="1"/>
              <a:t>click</a:t>
            </a:r>
            <a:r>
              <a:rPr lang="de-DE" sz="2800" dirty="0"/>
              <a:t> </a:t>
            </a:r>
            <a:r>
              <a:rPr lang="de-DE" sz="2800" dirty="0" err="1"/>
              <a:t>up</a:t>
            </a:r>
            <a:r>
              <a:rPr lang="de-DE" sz="2800" dirty="0"/>
              <a:t> </a:t>
            </a:r>
            <a:r>
              <a:rPr lang="de-DE" sz="2800" dirty="0" err="1"/>
              <a:t>to</a:t>
            </a:r>
            <a:r>
              <a:rPr lang="de-DE" sz="2800" dirty="0"/>
              <a:t> </a:t>
            </a:r>
            <a:r>
              <a:rPr lang="de-DE" sz="2800" dirty="0" err="1"/>
              <a:t>two</a:t>
            </a:r>
            <a:r>
              <a:rPr lang="de-DE" sz="2800" dirty="0"/>
              <a:t> </a:t>
            </a:r>
            <a:r>
              <a:rPr lang="de-DE" sz="2800" dirty="0" err="1"/>
              <a:t>times</a:t>
            </a:r>
            <a:r>
              <a:rPr lang="de-DE" sz="2800" dirty="0"/>
              <a:t> on </a:t>
            </a:r>
            <a:r>
              <a:rPr lang="de-DE" sz="2800" dirty="0" err="1"/>
              <a:t>the</a:t>
            </a:r>
            <a:r>
              <a:rPr lang="de-DE" sz="2800" dirty="0"/>
              <a:t> single-</a:t>
            </a:r>
            <a:r>
              <a:rPr lang="de-DE" sz="2800" dirty="0" err="1"/>
              <a:t>arrow</a:t>
            </a:r>
            <a:r>
              <a:rPr lang="de-DE" sz="2800" dirty="0"/>
              <a:t> </a:t>
            </a:r>
            <a:r>
              <a:rPr lang="de-DE" sz="2800" dirty="0" err="1"/>
              <a:t>button</a:t>
            </a:r>
            <a:r>
              <a:rPr lang="de-DE" sz="2800" dirty="0"/>
              <a:t>.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rotWithShape="1">
          <a:blip r:embed="rId4"/>
          <a:srcRect l="46030" t="5493" r="1400" b="4632"/>
          <a:stretch/>
        </p:blipFill>
        <p:spPr>
          <a:xfrm>
            <a:off x="7658653" y="455383"/>
            <a:ext cx="3992555" cy="3154540"/>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417918"/>
            <a:ext cx="3190236" cy="747989"/>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255391" y="5366340"/>
            <a:ext cx="8218045" cy="954107"/>
          </a:xfrm>
          <a:prstGeom prst="rect">
            <a:avLst/>
          </a:prstGeom>
        </p:spPr>
        <p:txBody>
          <a:bodyPr wrap="square">
            <a:spAutoFit/>
          </a:bodyPr>
          <a:lstStyle/>
          <a:p>
            <a:r>
              <a:rPr lang="en-US" sz="2800" dirty="0"/>
              <a:t>For Julia, being “outdoors” has a one-sided supportive influence on going “shopping at the farmers’ market”.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6151953" y="2643166"/>
            <a:ext cx="5413016" cy="3977274"/>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384995"/>
          </a:xfrm>
          <a:prstGeom prst="rect">
            <a:avLst/>
          </a:prstGeom>
          <a:noFill/>
        </p:spPr>
        <p:txBody>
          <a:bodyPr wrap="square" rtlCol="0">
            <a:spAutoFit/>
          </a:bodyPr>
          <a:lstStyle/>
          <a:p>
            <a:r>
              <a:rPr lang="en-US" sz="2800" dirty="0"/>
              <a:t>Based on the thickness of the lines, we can see that for Julia, the influence of “regional” food on the decision to go to the farmers’ market is stronger than the influence of “outdoors”</a:t>
            </a:r>
          </a:p>
        </p:txBody>
      </p:sp>
      <p:sp>
        <p:nvSpPr>
          <p:cNvPr id="24" name="Rectangle 13">
            <a:extLst>
              <a:ext uri="{FF2B5EF4-FFF2-40B4-BE49-F238E27FC236}">
                <a16:creationId xmlns:a16="http://schemas.microsoft.com/office/drawing/2014/main" id="{9FE4B4AC-822E-714E-9258-75D323D75757}"/>
              </a:ext>
            </a:extLst>
          </p:cNvPr>
          <p:cNvSpPr/>
          <p:nvPr/>
        </p:nvSpPr>
        <p:spPr>
          <a:xfrm>
            <a:off x="9743520" y="2467627"/>
            <a:ext cx="2231361"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3"/>
          <a:stretch>
            <a:fillRect/>
          </a:stretch>
        </p:blipFill>
        <p:spPr>
          <a:xfrm>
            <a:off x="312694" y="3070975"/>
            <a:ext cx="3743340" cy="301912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954107"/>
          </a:xfrm>
          <a:prstGeom prst="rect">
            <a:avLst/>
          </a:prstGeom>
          <a:noFill/>
        </p:spPr>
        <p:txBody>
          <a:bodyPr wrap="square" rtlCol="0">
            <a:spAutoFit/>
          </a:bodyPr>
          <a:lstStyle/>
          <a:p>
            <a:r>
              <a:rPr lang="en-US" sz="2800" dirty="0"/>
              <a:t>She moves the slider to the right</a:t>
            </a:r>
          </a:p>
        </p:txBody>
      </p:sp>
      <p:sp>
        <p:nvSpPr>
          <p:cNvPr id="28" name="Rectangle 13">
            <a:extLst>
              <a:ext uri="{FF2B5EF4-FFF2-40B4-BE49-F238E27FC236}">
                <a16:creationId xmlns:a16="http://schemas.microsoft.com/office/drawing/2014/main" id="{0B1D1934-C84A-2A46-AE68-03B11A51A317}"/>
              </a:ext>
            </a:extLst>
          </p:cNvPr>
          <p:cNvSpPr/>
          <p:nvPr/>
        </p:nvSpPr>
        <p:spPr>
          <a:xfrm>
            <a:off x="5907313" y="5361354"/>
            <a:ext cx="1947149" cy="119575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3">
            <a:extLst>
              <a:ext uri="{FF2B5EF4-FFF2-40B4-BE49-F238E27FC236}">
                <a16:creationId xmlns:a16="http://schemas.microsoft.com/office/drawing/2014/main" id="{0B1D1934-C84A-2A46-AE68-03B11A51A317}"/>
              </a:ext>
            </a:extLst>
          </p:cNvPr>
          <p:cNvSpPr/>
          <p:nvPr/>
        </p:nvSpPr>
        <p:spPr>
          <a:xfrm>
            <a:off x="7854462" y="4776629"/>
            <a:ext cx="3710507" cy="15770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890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137179" y="2385075"/>
            <a:ext cx="5734050" cy="4267200"/>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384995"/>
          </a:xfrm>
          <a:prstGeom prst="rect">
            <a:avLst/>
          </a:prstGeom>
          <a:noFill/>
        </p:spPr>
        <p:txBody>
          <a:bodyPr wrap="square" rtlCol="0">
            <a:spAutoFit/>
          </a:bodyPr>
          <a:lstStyle/>
          <a:p>
            <a:r>
              <a:rPr lang="en-US" sz="2800" dirty="0"/>
              <a:t>In comparison to the "regional" factor, “more expensive" food conflicts with “shopping at the farmers’ market“ and is represented by a </a:t>
            </a:r>
            <a:r>
              <a:rPr lang="en-US" sz="2800" b="1" dirty="0"/>
              <a:t>dashed arrow</a:t>
            </a:r>
            <a:r>
              <a:rPr lang="en-US" sz="2800" dirty="0"/>
              <a:t>. </a:t>
            </a:r>
          </a:p>
        </p:txBody>
      </p:sp>
      <p:sp>
        <p:nvSpPr>
          <p:cNvPr id="26" name="Rectangle 13">
            <a:extLst>
              <a:ext uri="{FF2B5EF4-FFF2-40B4-BE49-F238E27FC236}">
                <a16:creationId xmlns:a16="http://schemas.microsoft.com/office/drawing/2014/main" id="{9FE4B4AC-822E-714E-9258-75D323D75757}"/>
              </a:ext>
            </a:extLst>
          </p:cNvPr>
          <p:cNvSpPr/>
          <p:nvPr/>
        </p:nvSpPr>
        <p:spPr>
          <a:xfrm>
            <a:off x="9763932" y="2968668"/>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1815882"/>
          </a:xfrm>
          <a:prstGeom prst="rect">
            <a:avLst/>
          </a:prstGeom>
          <a:noFill/>
        </p:spPr>
        <p:txBody>
          <a:bodyPr wrap="square" rtlCol="0">
            <a:spAutoFit/>
          </a:bodyPr>
          <a:lstStyle/>
          <a:p>
            <a:r>
              <a:rPr lang="en-US" sz="2800" dirty="0"/>
              <a:t>This means: The more expensive the food, the less likely Julia is to go shopping at the farmers’ market</a:t>
            </a:r>
            <a:r>
              <a:rPr lang="en-US" dirty="0"/>
              <a:t>.</a:t>
            </a:r>
          </a:p>
        </p:txBody>
      </p:sp>
      <p:sp>
        <p:nvSpPr>
          <p:cNvPr id="21" name="Rectangle 13">
            <a:extLst>
              <a:ext uri="{FF2B5EF4-FFF2-40B4-BE49-F238E27FC236}">
                <a16:creationId xmlns:a16="http://schemas.microsoft.com/office/drawing/2014/main" id="{0FCA0D0A-BF8E-3745-89B9-F66E53CE38B2}"/>
              </a:ext>
            </a:extLst>
          </p:cNvPr>
          <p:cNvSpPr/>
          <p:nvPr/>
        </p:nvSpPr>
        <p:spPr>
          <a:xfrm>
            <a:off x="5392615" y="2385075"/>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0FCA0D0A-BF8E-3745-89B9-F66E53CE38B2}"/>
              </a:ext>
            </a:extLst>
          </p:cNvPr>
          <p:cNvSpPr/>
          <p:nvPr/>
        </p:nvSpPr>
        <p:spPr>
          <a:xfrm>
            <a:off x="8967955" y="4639813"/>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04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691064" y="1922746"/>
            <a:ext cx="11129373" cy="4247317"/>
          </a:xfrm>
          <a:prstGeom prst="rect">
            <a:avLst/>
          </a:prstGeom>
        </p:spPr>
        <p:txBody>
          <a:bodyPr wrap="square">
            <a:spAutoFit/>
          </a:bodyPr>
          <a:lstStyle/>
          <a:p>
            <a:r>
              <a:rPr lang="en-US" sz="2800" u="sng" dirty="0"/>
              <a:t>Example farmers’ market</a:t>
            </a:r>
            <a:r>
              <a:rPr lang="en-US" sz="2800" dirty="0"/>
              <a:t>: </a:t>
            </a:r>
          </a:p>
          <a:p>
            <a:endParaRPr lang="en-US" sz="2800" dirty="0"/>
          </a:p>
          <a:p>
            <a:r>
              <a:rPr lang="en-US" sz="2800" dirty="0"/>
              <a:t>Julia regularly shops at the farmers’ market and has many different thoughts and impressions about farmers’ markets versus alternative grocery stores. </a:t>
            </a:r>
          </a:p>
          <a:p>
            <a:endParaRPr lang="en-US" sz="2800" dirty="0"/>
          </a:p>
          <a:p>
            <a:r>
              <a:rPr lang="en-US" sz="2800" dirty="0"/>
              <a:t>Using the mind-mapping tool, Julia is able to draw the impressions and thoughts she has about “shopping at the farmers’ market”. She is also able to evaluate and link her written impressions with each other. </a:t>
            </a:r>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493107" y="2785203"/>
            <a:ext cx="6723307" cy="388650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9107" y="974582"/>
            <a:ext cx="9128516" cy="1815882"/>
          </a:xfrm>
          <a:prstGeom prst="rect">
            <a:avLst/>
          </a:prstGeom>
          <a:noFill/>
        </p:spPr>
        <p:txBody>
          <a:bodyPr wrap="square" rtlCol="0">
            <a:spAutoFit/>
          </a:bodyPr>
          <a:lstStyle/>
          <a:p>
            <a:r>
              <a:rPr lang="en-US" sz="2800" dirty="0"/>
              <a:t>Note that the type of connection is independent of the type of concept. A </a:t>
            </a:r>
            <a:r>
              <a:rPr lang="en-US" sz="2800" dirty="0">
                <a:solidFill>
                  <a:srgbClr val="FF0000"/>
                </a:solidFill>
              </a:rPr>
              <a:t>negative concept </a:t>
            </a:r>
            <a:r>
              <a:rPr lang="en-US" sz="2800" dirty="0"/>
              <a:t>can also be connected via a </a:t>
            </a:r>
            <a:r>
              <a:rPr lang="en-US" sz="2800" b="1" dirty="0"/>
              <a:t>solid arrow</a:t>
            </a:r>
            <a:r>
              <a:rPr lang="en-US" sz="2800" dirty="0"/>
              <a:t>: This means, as the market takes place outdoors, there is the risk of being exposed to bad weather.</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3">
            <a:extLst>
              <a:ext uri="{FF2B5EF4-FFF2-40B4-BE49-F238E27FC236}">
                <a16:creationId xmlns:a16="http://schemas.microsoft.com/office/drawing/2014/main" id="{EDCC95FA-1C0B-444A-866E-FD48304BC039}"/>
              </a:ext>
            </a:extLst>
          </p:cNvPr>
          <p:cNvSpPr/>
          <p:nvPr/>
        </p:nvSpPr>
        <p:spPr>
          <a:xfrm>
            <a:off x="1132111" y="2726454"/>
            <a:ext cx="5479703" cy="3939992"/>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15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6117922" y="3018777"/>
            <a:ext cx="2567920" cy="830997"/>
          </a:xfrm>
          <a:prstGeom prst="rect">
            <a:avLst/>
          </a:prstGeom>
        </p:spPr>
        <p:txBody>
          <a:bodyPr wrap="square">
            <a:spAutoFit/>
          </a:bodyPr>
          <a:lstStyle/>
          <a:p>
            <a:pPr lvl="0" algn="ctr" eaLnBrk="0" fontAlgn="base" hangingPunct="0">
              <a:spcBef>
                <a:spcPct val="0"/>
              </a:spcBef>
              <a:spcAft>
                <a:spcPct val="0"/>
              </a:spcAft>
            </a:pPr>
            <a:r>
              <a:rPr lang="en-US" altLang="aa-ET" sz="2400" dirty="0"/>
              <a:t>Ideas agree with </a:t>
            </a:r>
            <a:r>
              <a:rPr lang="en-US" sz="2400" dirty="0"/>
              <a:t>each other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en-US" sz="2800" dirty="0"/>
              <a:t>Here you can see again the connector types:</a:t>
            </a:r>
          </a:p>
        </p:txBody>
      </p:sp>
      <p:sp>
        <p:nvSpPr>
          <p:cNvPr id="13" name="Rectangle 2">
            <a:extLst>
              <a:ext uri="{FF2B5EF4-FFF2-40B4-BE49-F238E27FC236}">
                <a16:creationId xmlns:a16="http://schemas.microsoft.com/office/drawing/2014/main" id="{A4D8FB4B-1E14-6C45-9B46-8259C1755824}"/>
              </a:ext>
            </a:extLst>
          </p:cNvPr>
          <p:cNvSpPr/>
          <p:nvPr/>
        </p:nvSpPr>
        <p:spPr>
          <a:xfrm>
            <a:off x="3077026" y="3018777"/>
            <a:ext cx="2785692" cy="830997"/>
          </a:xfrm>
          <a:prstGeom prst="rect">
            <a:avLst/>
          </a:prstGeom>
        </p:spPr>
        <p:txBody>
          <a:bodyPr wrap="square">
            <a:spAutoFit/>
          </a:bodyPr>
          <a:lstStyle/>
          <a:p>
            <a:pPr lvl="0" algn="ctr" eaLnBrk="0" fontAlgn="base" hangingPunct="0">
              <a:spcBef>
                <a:spcPct val="0"/>
              </a:spcBef>
              <a:spcAft>
                <a:spcPct val="0"/>
              </a:spcAft>
            </a:pPr>
            <a:r>
              <a:rPr lang="en-US" sz="2400" dirty="0"/>
              <a:t>Ideas conflict with each other</a:t>
            </a:r>
          </a:p>
        </p:txBody>
      </p:sp>
      <p:sp>
        <p:nvSpPr>
          <p:cNvPr id="27" name="Rectangle 2">
            <a:extLst>
              <a:ext uri="{FF2B5EF4-FFF2-40B4-BE49-F238E27FC236}">
                <a16:creationId xmlns:a16="http://schemas.microsoft.com/office/drawing/2014/main" id="{A4D8FB4B-1E14-6C45-9B46-8259C1755824}"/>
              </a:ext>
            </a:extLst>
          </p:cNvPr>
          <p:cNvSpPr/>
          <p:nvPr/>
        </p:nvSpPr>
        <p:spPr>
          <a:xfrm>
            <a:off x="7401882" y="5517919"/>
            <a:ext cx="4108984" cy="830997"/>
          </a:xfrm>
          <a:prstGeom prst="rect">
            <a:avLst/>
          </a:prstGeom>
        </p:spPr>
        <p:txBody>
          <a:bodyPr wrap="square">
            <a:spAutoFit/>
          </a:bodyPr>
          <a:lstStyle/>
          <a:p>
            <a:pPr lvl="0" eaLnBrk="0" fontAlgn="base" hangingPunct="0">
              <a:spcBef>
                <a:spcPct val="0"/>
              </a:spcBef>
              <a:spcAft>
                <a:spcPct val="0"/>
              </a:spcAft>
            </a:pPr>
            <a:r>
              <a:rPr lang="en-US" altLang="aa-ET" sz="2400" dirty="0"/>
              <a:t>Creates a one-sided arrow &amp;</a:t>
            </a:r>
          </a:p>
          <a:p>
            <a:pPr lvl="0" eaLnBrk="0" fontAlgn="base" hangingPunct="0">
              <a:spcBef>
                <a:spcPct val="0"/>
              </a:spcBef>
              <a:spcAft>
                <a:spcPct val="0"/>
              </a:spcAft>
            </a:pPr>
            <a:r>
              <a:rPr lang="en-US" altLang="aa-ET" sz="2400" dirty="0"/>
              <a:t>changes the arrow’s direction</a:t>
            </a:r>
          </a:p>
        </p:txBody>
      </p:sp>
      <p:sp>
        <p:nvSpPr>
          <p:cNvPr id="5" name="Textfeld 4"/>
          <p:cNvSpPr txBox="1"/>
          <p:nvPr/>
        </p:nvSpPr>
        <p:spPr>
          <a:xfrm>
            <a:off x="8243092" y="3444180"/>
            <a:ext cx="3762874"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When the weather is good I go to the farmers’ market</a:t>
            </a:r>
          </a:p>
          <a:p>
            <a:pPr marL="342900" indent="-342900">
              <a:buFontTx/>
              <a:buChar char="-"/>
            </a:pPr>
            <a:r>
              <a:rPr lang="en-US" sz="2000" dirty="0">
                <a:solidFill>
                  <a:srgbClr val="0070C0"/>
                </a:solidFill>
              </a:rPr>
              <a:t>- If “good weather” then “farmers’ market"</a:t>
            </a:r>
          </a:p>
        </p:txBody>
      </p:sp>
      <p:sp>
        <p:nvSpPr>
          <p:cNvPr id="19" name="Textfeld 18"/>
          <p:cNvSpPr txBox="1"/>
          <p:nvPr/>
        </p:nvSpPr>
        <p:spPr>
          <a:xfrm>
            <a:off x="535146" y="3444180"/>
            <a:ext cx="3476071"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If the weather is bad, I don't go to the farmers’ market</a:t>
            </a:r>
          </a:p>
          <a:p>
            <a:pPr marL="342900" indent="-342900">
              <a:buFontTx/>
              <a:buChar char="-"/>
            </a:pPr>
            <a:r>
              <a:rPr lang="en-US" sz="2000" dirty="0">
                <a:solidFill>
                  <a:srgbClr val="0070C0"/>
                </a:solidFill>
              </a:rPr>
              <a:t>If “bad weather” then no “farmers’ market"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2"/>
          <a:stretch>
            <a:fillRect/>
          </a:stretch>
        </p:blipFill>
        <p:spPr>
          <a:xfrm>
            <a:off x="3831696" y="1289667"/>
            <a:ext cx="4528608"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3"/>
          <a:srcRect l="32232" t="22104" r="4383"/>
          <a:stretch/>
        </p:blipFill>
        <p:spPr>
          <a:xfrm>
            <a:off x="5138057" y="5516011"/>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726119" y="5501886"/>
            <a:ext cx="4325968" cy="830997"/>
          </a:xfrm>
          <a:prstGeom prst="rect">
            <a:avLst/>
          </a:prstGeom>
          <a:noFill/>
        </p:spPr>
        <p:txBody>
          <a:bodyPr wrap="square" rtlCol="0">
            <a:spAutoFit/>
          </a:bodyPr>
          <a:lstStyle/>
          <a:p>
            <a:r>
              <a:rPr lang="en-US" sz="2400" dirty="0"/>
              <a:t>Creates a two-sided arrow for concepts influencing each other</a:t>
            </a:r>
          </a:p>
        </p:txBody>
      </p:sp>
    </p:spTree>
    <p:extLst>
      <p:ext uri="{BB962C8B-B14F-4D97-AF65-F5344CB8AC3E}">
        <p14:creationId xmlns:p14="http://schemas.microsoft.com/office/powerpoint/2010/main" val="239459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10569" y="2625968"/>
            <a:ext cx="7029896" cy="3887421"/>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9855200" cy="1384995"/>
          </a:xfrm>
          <a:prstGeom prst="rect">
            <a:avLst/>
          </a:prstGeom>
          <a:noFill/>
        </p:spPr>
        <p:txBody>
          <a:bodyPr wrap="square" rtlCol="0">
            <a:spAutoFit/>
          </a:bodyPr>
          <a:lstStyle/>
          <a:p>
            <a:r>
              <a:rPr lang="en-US" sz="2800" dirty="0"/>
              <a:t>As Julia can only type up to </a:t>
            </a:r>
            <a:r>
              <a:rPr lang="en-US" sz="2800" b="1" dirty="0"/>
              <a:t>three words </a:t>
            </a:r>
            <a:r>
              <a:rPr lang="en-US" sz="2800" dirty="0"/>
              <a:t>into the ‘Content’ textbox, she can also </a:t>
            </a:r>
            <a:r>
              <a:rPr lang="en-US" sz="2800" b="1" dirty="0"/>
              <a:t>comment</a:t>
            </a:r>
            <a:r>
              <a:rPr lang="en-US" sz="2800" dirty="0"/>
              <a:t> on each concept in her map by </a:t>
            </a:r>
          </a:p>
          <a:p>
            <a:r>
              <a:rPr lang="en-US" sz="2800" dirty="0"/>
              <a:t>double-clicking it and then typing into the ‘Comment’ textbox.</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3814454"/>
            <a:ext cx="4421689" cy="954107"/>
          </a:xfrm>
          <a:prstGeom prst="rect">
            <a:avLst/>
          </a:prstGeom>
          <a:noFill/>
        </p:spPr>
        <p:txBody>
          <a:bodyPr wrap="square" rtlCol="0">
            <a:spAutoFit/>
          </a:bodyPr>
          <a:lstStyle/>
          <a:p>
            <a:r>
              <a:rPr lang="en-US" sz="2800" dirty="0"/>
              <a:t>Julia types the following comment in the text box.</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p:nvPr/>
        </p:nvCxnSpPr>
        <p:spPr>
          <a:xfrm flipH="1">
            <a:off x="3813908" y="5036457"/>
            <a:ext cx="3167464" cy="99702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srcRect r="43468"/>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2677656"/>
          </a:xfrm>
          <a:prstGeom prst="rect">
            <a:avLst/>
          </a:prstGeom>
          <a:noFill/>
        </p:spPr>
        <p:txBody>
          <a:bodyPr wrap="square" rtlCol="0">
            <a:spAutoFit/>
          </a:bodyPr>
          <a:lstStyle/>
          <a:p>
            <a:endParaRPr lang="en-US" sz="2800" dirty="0"/>
          </a:p>
          <a:p>
            <a:r>
              <a:rPr lang="en-US" sz="2800" dirty="0"/>
              <a:t>You can delete concepts and connectors by double-clicking them and clicking on the red trashcan-symbol. </a:t>
            </a:r>
          </a:p>
          <a:p>
            <a:endParaRPr lang="en-US" sz="2800" dirty="0"/>
          </a:p>
          <a:p>
            <a:r>
              <a:rPr lang="en-US" sz="2800" dirty="0"/>
              <a:t>On the next page, you can see Julia´s final map!</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001478" y="1820985"/>
            <a:ext cx="947712" cy="71901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266825" y="752475"/>
            <a:ext cx="9658350" cy="5353050"/>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en-US" sz="2400" dirty="0"/>
              <a:t>If Julia needs help to draw her Cognitive-Affective-Map,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096000" y="188686"/>
            <a:ext cx="4397829" cy="9144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671830" y="1989858"/>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661993"/>
          </a:xfrm>
          <a:prstGeom prst="rect">
            <a:avLst/>
          </a:prstGeom>
          <a:noFill/>
        </p:spPr>
        <p:txBody>
          <a:bodyPr wrap="square" rtlCol="0">
            <a:spAutoFit/>
          </a:bodyPr>
          <a:lstStyle/>
          <a:p>
            <a:r>
              <a:rPr lang="en-US" sz="2800" dirty="0"/>
              <a:t>A menu with quick references will appear, in which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en-US" sz="2400" dirty="0"/>
              <a:t>When Julia has finished her Cognitive-Affective-Map she needs to click onto the little </a:t>
            </a:r>
            <a:r>
              <a:rPr lang="en-US" sz="2400" b="1" dirty="0"/>
              <a:t>disk symbol </a:t>
            </a:r>
            <a:r>
              <a:rPr lang="en-US" sz="2400" dirty="0"/>
              <a:t>to save it. </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1" y="2926079"/>
            <a:ext cx="4328158" cy="2677656"/>
          </a:xfrm>
          <a:prstGeom prst="rect">
            <a:avLst/>
          </a:prstGeom>
          <a:noFill/>
        </p:spPr>
        <p:txBody>
          <a:bodyPr wrap="square" rtlCol="0">
            <a:spAutoFit/>
          </a:bodyPr>
          <a:lstStyle/>
          <a:p>
            <a:r>
              <a:rPr lang="en-US" sz="2400" b="1" dirty="0"/>
              <a:t>Note</a:t>
            </a:r>
            <a:r>
              <a:rPr lang="en-US" sz="2400" dirty="0"/>
              <a:t>: She can only save her Map when she has </a:t>
            </a:r>
            <a:r>
              <a:rPr lang="en-US" sz="2400" b="1" dirty="0"/>
              <a:t>connected all concepts</a:t>
            </a:r>
            <a:r>
              <a:rPr lang="en-US" sz="2400" dirty="0"/>
              <a:t>. </a:t>
            </a:r>
          </a:p>
          <a:p>
            <a:endParaRPr lang="en-US" sz="2400" dirty="0"/>
          </a:p>
          <a:p>
            <a:r>
              <a:rPr lang="en-US" sz="2400" dirty="0"/>
              <a:t>Additionally, she needs to draw </a:t>
            </a:r>
            <a:r>
              <a:rPr lang="en-US" sz="2400" b="1" dirty="0"/>
              <a:t>at </a:t>
            </a:r>
            <a:r>
              <a:rPr lang="en-US" sz="2400" b="1"/>
              <a:t>least 24</a:t>
            </a:r>
            <a:r>
              <a:rPr lang="en-US" sz="2400" b="1">
                <a:solidFill>
                  <a:srgbClr val="FF0000"/>
                </a:solidFill>
              </a:rPr>
              <a:t> </a:t>
            </a:r>
            <a:r>
              <a:rPr lang="en-US" sz="2400" dirty="0"/>
              <a:t>concepts to save her Map. </a:t>
            </a:r>
          </a:p>
        </p:txBody>
      </p:sp>
      <p:pic>
        <p:nvPicPr>
          <p:cNvPr id="2" name="Grafik 1"/>
          <p:cNvPicPr>
            <a:picLocks noChangeAspect="1"/>
          </p:cNvPicPr>
          <p:nvPr/>
        </p:nvPicPr>
        <p:blipFill>
          <a:blip r:embed="rId2"/>
          <a:stretch>
            <a:fillRect/>
          </a:stretch>
        </p:blipFill>
        <p:spPr>
          <a:xfrm>
            <a:off x="342049" y="1375508"/>
            <a:ext cx="7118184" cy="3945187"/>
          </a:xfrm>
          <a:prstGeom prst="rect">
            <a:avLst/>
          </a:prstGeom>
        </p:spPr>
      </p:pic>
      <p:pic>
        <p:nvPicPr>
          <p:cNvPr id="9" name="Grafik 8"/>
          <p:cNvPicPr>
            <a:picLocks noChangeAspect="1"/>
          </p:cNvPicPr>
          <p:nvPr/>
        </p:nvPicPr>
        <p:blipFill>
          <a:blip r:embed="rId3"/>
          <a:stretch>
            <a:fillRect/>
          </a:stretch>
        </p:blipFill>
        <p:spPr>
          <a:xfrm>
            <a:off x="9865458" y="2051905"/>
            <a:ext cx="495300" cy="409575"/>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384995"/>
          </a:xfrm>
          <a:prstGeom prst="rect">
            <a:avLst/>
          </a:prstGeom>
        </p:spPr>
        <p:txBody>
          <a:bodyPr wrap="square">
            <a:spAutoFit/>
          </a:bodyPr>
          <a:lstStyle/>
          <a:p>
            <a:r>
              <a:rPr lang="en-US" sz="2800" b="1" dirty="0"/>
              <a:t>To add ideas</a:t>
            </a:r>
            <a:r>
              <a:rPr lang="en-US" sz="2800" dirty="0"/>
              <a:t>, she simply clicks on the white background of the C.A.M.E.L. software</a:t>
            </a:r>
          </a:p>
          <a:p>
            <a:endParaRPr lang="en-US" sz="2800" dirty="0"/>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852360" y="3971959"/>
            <a:ext cx="8954813" cy="1384995"/>
          </a:xfrm>
          <a:prstGeom prst="rect">
            <a:avLst/>
          </a:prstGeom>
        </p:spPr>
        <p:txBody>
          <a:bodyPr wrap="square">
            <a:spAutoFit/>
          </a:bodyPr>
          <a:lstStyle/>
          <a:p>
            <a:r>
              <a:rPr lang="en-US" sz="2800" dirty="0"/>
              <a:t>A yellow box will appear. </a:t>
            </a:r>
          </a:p>
          <a:p>
            <a:r>
              <a:rPr lang="en-US" sz="2800" dirty="0"/>
              <a:t>By clicking again on a free space on the white background, Julia can add more concepts.</a:t>
            </a:r>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85524" y="2431141"/>
            <a:ext cx="5029249" cy="362043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954107"/>
          </a:xfrm>
          <a:prstGeom prst="rect">
            <a:avLst/>
          </a:prstGeom>
        </p:spPr>
        <p:txBody>
          <a:bodyPr wrap="square">
            <a:spAutoFit/>
          </a:bodyPr>
          <a:lstStyle/>
          <a:p>
            <a:r>
              <a:rPr lang="en-US" sz="2800" b="1" dirty="0"/>
              <a:t>To change ideas</a:t>
            </a:r>
            <a:r>
              <a:rPr lang="en-US" sz="2800" dirty="0"/>
              <a:t>, Julia double clicks on the drawn concept.</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
        <p:nvSpPr>
          <p:cNvPr id="7" name="Rechteck 6"/>
          <p:cNvSpPr/>
          <p:nvPr/>
        </p:nvSpPr>
        <p:spPr>
          <a:xfrm>
            <a:off x="6019073" y="2523131"/>
            <a:ext cx="5449028" cy="1815882"/>
          </a:xfrm>
          <a:prstGeom prst="rect">
            <a:avLst/>
          </a:prstGeom>
        </p:spPr>
        <p:txBody>
          <a:bodyPr wrap="square">
            <a:spAutoFit/>
          </a:bodyPr>
          <a:lstStyle/>
          <a:p>
            <a:r>
              <a:rPr lang="en-US" sz="2800" dirty="0"/>
              <a:t>A dialogue window pops up.</a:t>
            </a:r>
          </a:p>
          <a:p>
            <a:r>
              <a:rPr lang="en-US" sz="2800" dirty="0"/>
              <a:t>Here you can change the content, type and strength of the concept and add a comment. </a:t>
            </a:r>
          </a:p>
        </p:txBody>
      </p:sp>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55833" y="1613902"/>
            <a:ext cx="4781138" cy="3742100"/>
          </a:xfrm>
          <a:prstGeom prst="rect">
            <a:avLst/>
          </a:prstGeom>
        </p:spPr>
      </p:pic>
      <p:sp>
        <p:nvSpPr>
          <p:cNvPr id="4" name="Rechteck 3"/>
          <p:cNvSpPr/>
          <p:nvPr/>
        </p:nvSpPr>
        <p:spPr>
          <a:xfrm>
            <a:off x="303331" y="699171"/>
            <a:ext cx="10712067" cy="1384995"/>
          </a:xfrm>
          <a:prstGeom prst="rect">
            <a:avLst/>
          </a:prstGeom>
        </p:spPr>
        <p:txBody>
          <a:bodyPr wrap="square">
            <a:spAutoFit/>
          </a:bodyPr>
          <a:lstStyle/>
          <a:p>
            <a:r>
              <a:rPr lang="en-US" sz="2800" dirty="0"/>
              <a:t>Julia changed the </a:t>
            </a:r>
            <a:r>
              <a:rPr lang="en-US" sz="2800" b="1" dirty="0"/>
              <a:t>content</a:t>
            </a:r>
            <a:r>
              <a:rPr lang="en-US" sz="2800" dirty="0"/>
              <a:t> of the concept to “farmers’ market” by simply writing within the content field: </a:t>
            </a:r>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954107"/>
          </a:xfrm>
          <a:prstGeom prst="rect">
            <a:avLst/>
          </a:prstGeom>
        </p:spPr>
        <p:txBody>
          <a:bodyPr wrap="square">
            <a:spAutoFit/>
          </a:bodyPr>
          <a:lstStyle/>
          <a:p>
            <a:pPr algn="just">
              <a:spcAft>
                <a:spcPts val="800"/>
              </a:spcAft>
            </a:pPr>
            <a:r>
              <a:rPr lang="en-US" sz="2800" dirty="0"/>
              <a:t>Julia can now include other concepts that are important to her decision to shop at the farmers’ market.  </a:t>
            </a:r>
            <a:endParaRPr lang="aa-ET" sz="2800" dirty="0"/>
          </a:p>
        </p:txBody>
      </p:sp>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531452" y="664552"/>
            <a:ext cx="7410450" cy="4591050"/>
          </a:xfrm>
          <a:prstGeom prst="rect">
            <a:avLst/>
          </a:prstGeom>
        </p:spPr>
      </p:pic>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8253" y="3854083"/>
            <a:ext cx="181015" cy="196100"/>
          </a:xfrm>
          <a:prstGeom prst="rect">
            <a:avLst/>
          </a:prstGeom>
        </p:spPr>
      </p:pic>
      <p:sp>
        <p:nvSpPr>
          <p:cNvPr id="7" name="Rechteck 6"/>
          <p:cNvSpPr/>
          <p:nvPr/>
        </p:nvSpPr>
        <p:spPr>
          <a:xfrm>
            <a:off x="2760255" y="5430386"/>
            <a:ext cx="8954813" cy="954107"/>
          </a:xfrm>
          <a:prstGeom prst="rect">
            <a:avLst/>
          </a:prstGeom>
        </p:spPr>
        <p:txBody>
          <a:bodyPr wrap="square">
            <a:spAutoFit/>
          </a:bodyPr>
          <a:lstStyle/>
          <a:p>
            <a:r>
              <a:rPr lang="en-US" sz="2800" dirty="0"/>
              <a:t>Next, she notes that the farmers’ market takes place outdoors</a:t>
            </a:r>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00771" y="1871784"/>
            <a:ext cx="5229225" cy="4114800"/>
          </a:xfrm>
          <a:prstGeom prst="rect">
            <a:avLst/>
          </a:prstGeom>
        </p:spPr>
      </p:pic>
      <p:sp>
        <p:nvSpPr>
          <p:cNvPr id="7" name="Rechteck 6"/>
          <p:cNvSpPr/>
          <p:nvPr/>
        </p:nvSpPr>
        <p:spPr>
          <a:xfrm>
            <a:off x="404151" y="3784583"/>
            <a:ext cx="5691849" cy="523220"/>
          </a:xfrm>
          <a:prstGeom prst="rect">
            <a:avLst/>
          </a:prstGeom>
        </p:spPr>
        <p:txBody>
          <a:bodyPr wrap="square">
            <a:spAutoFit/>
          </a:bodyPr>
          <a:lstStyle/>
          <a:p>
            <a:r>
              <a:rPr lang="en-US" sz="2800" dirty="0"/>
              <a:t>Julia adds two more concepts.</a:t>
            </a:r>
          </a:p>
        </p:txBody>
      </p:sp>
      <p:cxnSp>
        <p:nvCxnSpPr>
          <p:cNvPr id="14" name="Gerade Verbindung mit Pfeil 13"/>
          <p:cNvCxnSpPr/>
          <p:nvPr/>
        </p:nvCxnSpPr>
        <p:spPr>
          <a:xfrm flipV="1">
            <a:off x="4904055" y="2281187"/>
            <a:ext cx="4085925" cy="1761944"/>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5465994" y="2255420"/>
            <a:ext cx="5524500" cy="4410075"/>
          </a:xfrm>
          <a:prstGeom prst="rect">
            <a:avLst/>
          </a:prstGeom>
        </p:spPr>
      </p:pic>
      <p:sp>
        <p:nvSpPr>
          <p:cNvPr id="7" name="Rechteck 6"/>
          <p:cNvSpPr/>
          <p:nvPr/>
        </p:nvSpPr>
        <p:spPr>
          <a:xfrm>
            <a:off x="595682" y="984843"/>
            <a:ext cx="5798345" cy="954107"/>
          </a:xfrm>
          <a:prstGeom prst="rect">
            <a:avLst/>
          </a:prstGeom>
        </p:spPr>
        <p:txBody>
          <a:bodyPr wrap="square">
            <a:spAutoFit/>
          </a:bodyPr>
          <a:lstStyle/>
          <a:p>
            <a:r>
              <a:rPr lang="en-US" sz="2800" dirty="0"/>
              <a:t>Yellow squares represent concepts that are neutral.</a:t>
            </a:r>
          </a:p>
        </p:txBody>
      </p:sp>
      <p:sp>
        <p:nvSpPr>
          <p:cNvPr id="2" name="Rechteck 1"/>
          <p:cNvSpPr/>
          <p:nvPr/>
        </p:nvSpPr>
        <p:spPr>
          <a:xfrm>
            <a:off x="476156" y="2520969"/>
            <a:ext cx="4461604" cy="2677656"/>
          </a:xfrm>
          <a:prstGeom prst="rect">
            <a:avLst/>
          </a:prstGeom>
        </p:spPr>
        <p:txBody>
          <a:bodyPr wrap="square">
            <a:spAutoFit/>
          </a:bodyPr>
          <a:lstStyle/>
          <a:p>
            <a:r>
              <a:rPr lang="en-CA" sz="2800" dirty="0"/>
              <a:t>However, concepts can be positive, negative, neutral, or ambivalent. </a:t>
            </a:r>
          </a:p>
          <a:p>
            <a:r>
              <a:rPr lang="en-CA" sz="2800" dirty="0"/>
              <a:t>Double-click a concept and using the slider to adjust the emotion towards the concept</a:t>
            </a:r>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109" y="3830459"/>
            <a:ext cx="222937" cy="241515"/>
          </a:xfrm>
          <a:prstGeom prst="rect">
            <a:avLst/>
          </a:prstGeom>
        </p:spPr>
      </p:pic>
      <p:pic>
        <p:nvPicPr>
          <p:cNvPr id="4" name="Grafik 3"/>
          <p:cNvPicPr>
            <a:picLocks noChangeAspect="1"/>
          </p:cNvPicPr>
          <p:nvPr/>
        </p:nvPicPr>
        <p:blipFill>
          <a:blip r:embed="rId4"/>
          <a:stretch>
            <a:fillRect/>
          </a:stretch>
        </p:blipFill>
        <p:spPr>
          <a:xfrm>
            <a:off x="6496905" y="928931"/>
            <a:ext cx="1323975" cy="904875"/>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59947" y="696707"/>
            <a:ext cx="10871118"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positive about “regional food”. </a:t>
            </a:r>
          </a:p>
          <a:p>
            <a:pPr algn="just">
              <a:spcAft>
                <a:spcPts val="800"/>
              </a:spcAft>
            </a:pPr>
            <a:r>
              <a:rPr lang="en-US" sz="2800" dirty="0">
                <a:solidFill>
                  <a:srgbClr val="00CC00"/>
                </a:solidFill>
                <a:ea typeface="Calibri" panose="020F0502020204030204" pitchFamily="34" charset="0"/>
                <a:cs typeface="Times New Roman" panose="02020603050405020304" pitchFamily="18" charset="0"/>
              </a:rPr>
              <a:t>Positive</a:t>
            </a:r>
            <a:r>
              <a:rPr lang="en-US" sz="2800" dirty="0">
                <a:ea typeface="Calibri" panose="020F0502020204030204" pitchFamily="34" charset="0"/>
                <a:cs typeface="Times New Roman" panose="02020603050405020304" pitchFamily="18" charset="0"/>
              </a:rPr>
              <a:t> concepts are represented by </a:t>
            </a:r>
            <a:r>
              <a:rPr lang="en-US" sz="2800" dirty="0">
                <a:solidFill>
                  <a:srgbClr val="00CC00"/>
                </a:solidFill>
                <a:ea typeface="Calibri" panose="020F0502020204030204" pitchFamily="34" charset="0"/>
                <a:cs typeface="Times New Roman" panose="02020603050405020304" pitchFamily="18" charset="0"/>
              </a:rPr>
              <a:t>green ovals. </a:t>
            </a:r>
          </a:p>
          <a:p>
            <a:pPr algn="just">
              <a:spcAft>
                <a:spcPts val="800"/>
              </a:spcAft>
            </a:pPr>
            <a:r>
              <a:rPr lang="en-US" sz="2800" dirty="0">
                <a:ea typeface="Calibri" panose="020F0502020204030204" pitchFamily="34" charset="0"/>
                <a:cs typeface="Times New Roman" panose="02020603050405020304" pitchFamily="18" charset="0"/>
              </a:rPr>
              <a:t>The concept turns green when the slide bar is moved further to the right.</a:t>
            </a:r>
          </a:p>
        </p:txBody>
      </p:sp>
      <p:pic>
        <p:nvPicPr>
          <p:cNvPr id="4" name="Grafik 3"/>
          <p:cNvPicPr>
            <a:picLocks noChangeAspect="1"/>
          </p:cNvPicPr>
          <p:nvPr/>
        </p:nvPicPr>
        <p:blipFill>
          <a:blip r:embed="rId2"/>
          <a:stretch>
            <a:fillRect/>
          </a:stretch>
        </p:blipFill>
        <p:spPr>
          <a:xfrm>
            <a:off x="7080433" y="2841908"/>
            <a:ext cx="1419225" cy="1114425"/>
          </a:xfrm>
          <a:prstGeom prst="rect">
            <a:avLst/>
          </a:prstGeom>
        </p:spPr>
      </p:pic>
      <p:pic>
        <p:nvPicPr>
          <p:cNvPr id="5" name="Grafik 4"/>
          <p:cNvPicPr>
            <a:picLocks noChangeAspect="1"/>
          </p:cNvPicPr>
          <p:nvPr/>
        </p:nvPicPr>
        <p:blipFill>
          <a:blip r:embed="rId3"/>
          <a:stretch>
            <a:fillRect/>
          </a:stretch>
        </p:blipFill>
        <p:spPr>
          <a:xfrm>
            <a:off x="4566756" y="2822859"/>
            <a:ext cx="1428750" cy="1038225"/>
          </a:xfrm>
          <a:prstGeom prst="rect">
            <a:avLst/>
          </a:prstGeom>
        </p:spPr>
      </p:pic>
      <p:pic>
        <p:nvPicPr>
          <p:cNvPr id="6" name="Grafik 5"/>
          <p:cNvPicPr>
            <a:picLocks noChangeAspect="1"/>
          </p:cNvPicPr>
          <p:nvPr/>
        </p:nvPicPr>
        <p:blipFill>
          <a:blip r:embed="rId4"/>
          <a:stretch>
            <a:fillRect/>
          </a:stretch>
        </p:blipFill>
        <p:spPr>
          <a:xfrm>
            <a:off x="1948565" y="2937159"/>
            <a:ext cx="1266825" cy="923925"/>
          </a:xfrm>
          <a:prstGeom prst="rect">
            <a:avLst/>
          </a:prstGeom>
        </p:spPr>
      </p:pic>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positive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00CC00"/>
                </a:solidFill>
                <a:ea typeface="Calibri" panose="020F0502020204030204" pitchFamily="34" charset="0"/>
                <a:cs typeface="Times New Roman" panose="02020603050405020304" pitchFamily="18" charset="0"/>
              </a:rPr>
              <a:t>positive evaluation.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positive the concept weighs!</a:t>
            </a:r>
            <a:endParaRPr lang="aa-ET"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Words>
  <Application>Microsoft Office PowerPoint</Application>
  <PresentationFormat>Breitbild</PresentationFormat>
  <Paragraphs>95</Paragraphs>
  <Slides>26</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115</cp:revision>
  <dcterms:created xsi:type="dcterms:W3CDTF">2020-04-12T18:21:34Z</dcterms:created>
  <dcterms:modified xsi:type="dcterms:W3CDTF">2022-10-31T13:33:39Z</dcterms:modified>
</cp:coreProperties>
</file>