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04.09.2023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04.09.2023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04.09.2023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2246769"/>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attitudes and feelings </a:t>
            </a:r>
            <a:r>
              <a:rPr lang="en-US" sz="2800" dirty="0">
                <a:highlight>
                  <a:srgbClr val="0000FF"/>
                </a:highlight>
              </a:rPr>
              <a:t>during the Covid-19 pandemic</a:t>
            </a:r>
            <a:r>
              <a:rPr lang="en-US" sz="2800" dirty="0"/>
              <a:t>. The following instructions will help you to understand how to use this tool.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p:cNvPicPr>
            <a:picLocks noChangeAspect="1"/>
          </p:cNvPicPr>
          <p:nvPr/>
        </p:nvPicPr>
        <p:blipFill>
          <a:blip r:embed="rId2"/>
          <a:stretch>
            <a:fillRect/>
          </a:stretch>
        </p:blipFill>
        <p:spPr>
          <a:xfrm>
            <a:off x="5104911" y="2457206"/>
            <a:ext cx="5295900" cy="360045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7562978" y="997632"/>
            <a:ext cx="3265584" cy="2375889"/>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double arrow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432603" y="489218"/>
            <a:ext cx="3000375" cy="223837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rotWithShape="1">
          <a:blip r:embed="rId3"/>
          <a:srcRect l="46176" t="3599" r="333" b="4464"/>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link is a two-way </a:t>
            </a:r>
            <a:r>
              <a:rPr lang="en-US" sz="2400" i="1" dirty="0"/>
              <a:t>solid</a:t>
            </a:r>
            <a:r>
              <a:rPr lang="en-US" sz="2400" dirty="0"/>
              <a:t> arrow.</a:t>
            </a:r>
            <a:br>
              <a:rPr lang="en-US" sz="2400" dirty="0"/>
            </a:br>
            <a:endParaRPr lang="en-US" sz="2400" dirty="0"/>
          </a:p>
          <a:p>
            <a:r>
              <a:rPr lang="en-US" sz="2400" dirty="0"/>
              <a:t>A </a:t>
            </a:r>
            <a:r>
              <a:rPr lang="en-US" sz="2400" b="1" dirty="0"/>
              <a:t>solid arrow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arrow </a:t>
            </a:r>
            <a:r>
              <a:rPr lang="en-US" sz="2400" dirty="0"/>
              <a:t>indicates that </a:t>
            </a:r>
            <a:r>
              <a:rPr lang="en-US" sz="2400" b="1" dirty="0"/>
              <a:t>two concepts conflict</a:t>
            </a:r>
            <a:r>
              <a:rPr lang="en-US" sz="2400" dirty="0"/>
              <a:t> with 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5"/>
            <a:ext cx="5279759" cy="1236224"/>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8192842" y="4037829"/>
            <a:ext cx="2924175" cy="218122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539430"/>
          </a:xfrm>
          <a:prstGeom prst="rect">
            <a:avLst/>
          </a:prstGeom>
          <a:noFill/>
        </p:spPr>
        <p:txBody>
          <a:bodyPr wrap="square" rtlCol="0">
            <a:spAutoFit/>
          </a:bodyPr>
          <a:lstStyle/>
          <a:p>
            <a:r>
              <a:rPr lang="en-US" sz="2800" dirty="0"/>
              <a:t>Julia can also change the arrow to indicate that the influence is one-sided.</a:t>
            </a:r>
          </a:p>
          <a:p>
            <a:endParaRPr lang="en-US" sz="2800" dirty="0"/>
          </a:p>
          <a:p>
            <a:r>
              <a:rPr lang="de-DE" sz="2800" dirty="0" err="1"/>
              <a:t>To</a:t>
            </a:r>
            <a:r>
              <a:rPr lang="de-DE" sz="2800" dirty="0"/>
              <a:t> </a:t>
            </a:r>
            <a:r>
              <a:rPr lang="de-DE" sz="2800" dirty="0" err="1"/>
              <a:t>change</a:t>
            </a:r>
            <a:r>
              <a:rPr lang="de-DE" sz="2800" dirty="0"/>
              <a:t> </a:t>
            </a:r>
            <a:r>
              <a:rPr lang="de-DE" sz="2800" dirty="0" err="1"/>
              <a:t>the</a:t>
            </a:r>
            <a:r>
              <a:rPr lang="de-DE" sz="2800" dirty="0"/>
              <a:t> </a:t>
            </a:r>
            <a:r>
              <a:rPr lang="de-DE" sz="2800" dirty="0" err="1"/>
              <a:t>direction</a:t>
            </a:r>
            <a:r>
              <a:rPr lang="de-DE" sz="2800" dirty="0"/>
              <a:t> </a:t>
            </a:r>
            <a:r>
              <a:rPr lang="de-DE" sz="2800" dirty="0" err="1"/>
              <a:t>of</a:t>
            </a:r>
            <a:r>
              <a:rPr lang="de-DE" sz="2800" dirty="0"/>
              <a:t> </a:t>
            </a:r>
            <a:r>
              <a:rPr lang="de-DE" sz="2800" dirty="0" err="1"/>
              <a:t>the</a:t>
            </a:r>
            <a:r>
              <a:rPr lang="de-DE" sz="2800" dirty="0"/>
              <a:t> </a:t>
            </a:r>
            <a:r>
              <a:rPr lang="de-DE" sz="2800" dirty="0" err="1"/>
              <a:t>arrow</a:t>
            </a:r>
            <a:r>
              <a:rPr lang="de-DE" sz="2800" dirty="0"/>
              <a:t>, </a:t>
            </a:r>
            <a:r>
              <a:rPr lang="de-DE" sz="2800" dirty="0" err="1"/>
              <a:t>she</a:t>
            </a:r>
            <a:r>
              <a:rPr lang="de-DE" sz="2800" dirty="0"/>
              <a:t> </a:t>
            </a:r>
            <a:r>
              <a:rPr lang="de-DE" sz="2800" dirty="0" err="1"/>
              <a:t>needs</a:t>
            </a:r>
            <a:r>
              <a:rPr lang="de-DE" sz="2800" dirty="0"/>
              <a:t> </a:t>
            </a:r>
            <a:r>
              <a:rPr lang="de-DE" sz="2800" dirty="0" err="1"/>
              <a:t>to</a:t>
            </a:r>
            <a:r>
              <a:rPr lang="de-DE" sz="2800" dirty="0"/>
              <a:t> </a:t>
            </a:r>
            <a:r>
              <a:rPr lang="de-DE" sz="2800" dirty="0" err="1"/>
              <a:t>click</a:t>
            </a:r>
            <a:r>
              <a:rPr lang="de-DE" sz="2800" dirty="0"/>
              <a:t> </a:t>
            </a:r>
            <a:r>
              <a:rPr lang="de-DE" sz="2800" dirty="0" err="1"/>
              <a:t>up</a:t>
            </a:r>
            <a:r>
              <a:rPr lang="de-DE" sz="2800" dirty="0"/>
              <a:t> </a:t>
            </a:r>
            <a:r>
              <a:rPr lang="de-DE" sz="2800" dirty="0" err="1"/>
              <a:t>to</a:t>
            </a:r>
            <a:r>
              <a:rPr lang="de-DE" sz="2800" dirty="0"/>
              <a:t> </a:t>
            </a:r>
            <a:r>
              <a:rPr lang="de-DE" sz="2800" dirty="0" err="1"/>
              <a:t>two</a:t>
            </a:r>
            <a:r>
              <a:rPr lang="de-DE" sz="2800" dirty="0"/>
              <a:t> </a:t>
            </a:r>
            <a:r>
              <a:rPr lang="de-DE" sz="2800" dirty="0" err="1"/>
              <a:t>times</a:t>
            </a:r>
            <a:r>
              <a:rPr lang="de-DE" sz="2800" dirty="0"/>
              <a:t> on </a:t>
            </a:r>
            <a:r>
              <a:rPr lang="de-DE" sz="2800" dirty="0" err="1"/>
              <a:t>the</a:t>
            </a:r>
            <a:r>
              <a:rPr lang="de-DE" sz="2800" dirty="0"/>
              <a:t> single-</a:t>
            </a:r>
            <a:r>
              <a:rPr lang="de-DE" sz="2800" dirty="0" err="1"/>
              <a:t>arrow</a:t>
            </a:r>
            <a:r>
              <a:rPr lang="de-DE" sz="2800" dirty="0"/>
              <a:t> </a:t>
            </a:r>
            <a:r>
              <a:rPr lang="de-DE" sz="2800" dirty="0" err="1"/>
              <a:t>button</a:t>
            </a:r>
            <a:r>
              <a:rPr lang="de-DE" sz="2800" dirty="0"/>
              <a:t>.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rotWithShape="1">
          <a:blip r:embed="rId4"/>
          <a:srcRect l="46030" t="5493" r="1400" b="4632"/>
          <a:stretch/>
        </p:blipFill>
        <p:spPr>
          <a:xfrm>
            <a:off x="7658653" y="455383"/>
            <a:ext cx="3992555" cy="3154540"/>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417918"/>
            <a:ext cx="3190236" cy="747989"/>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255391" y="5366340"/>
            <a:ext cx="8218045" cy="954107"/>
          </a:xfrm>
          <a:prstGeom prst="rect">
            <a:avLst/>
          </a:prstGeom>
        </p:spPr>
        <p:txBody>
          <a:bodyPr wrap="square">
            <a:spAutoFit/>
          </a:bodyPr>
          <a:lstStyle/>
          <a:p>
            <a:r>
              <a:rPr lang="en-US" sz="2800" dirty="0"/>
              <a:t>For Julia, being “outdoors” has a one-sided supportive influence on going “shopping at the farmers’ market”.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151953" y="2643166"/>
            <a:ext cx="5413016" cy="397727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9743520" y="2467627"/>
            <a:ext cx="2231361"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3"/>
          <a:stretch>
            <a:fillRect/>
          </a:stretch>
        </p:blipFill>
        <p:spPr>
          <a:xfrm>
            <a:off x="312694" y="3070975"/>
            <a:ext cx="3743340" cy="301912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28" name="Rectangle 13">
            <a:extLst>
              <a:ext uri="{FF2B5EF4-FFF2-40B4-BE49-F238E27FC236}">
                <a16:creationId xmlns:a16="http://schemas.microsoft.com/office/drawing/2014/main" id="{0B1D1934-C84A-2A46-AE68-03B11A51A317}"/>
              </a:ext>
            </a:extLst>
          </p:cNvPr>
          <p:cNvSpPr/>
          <p:nvPr/>
        </p:nvSpPr>
        <p:spPr>
          <a:xfrm>
            <a:off x="5907313" y="5361354"/>
            <a:ext cx="1947149" cy="119575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3">
            <a:extLst>
              <a:ext uri="{FF2B5EF4-FFF2-40B4-BE49-F238E27FC236}">
                <a16:creationId xmlns:a16="http://schemas.microsoft.com/office/drawing/2014/main" id="{0B1D1934-C84A-2A46-AE68-03B11A51A317}"/>
              </a:ext>
            </a:extLst>
          </p:cNvPr>
          <p:cNvSpPr/>
          <p:nvPr/>
        </p:nvSpPr>
        <p:spPr>
          <a:xfrm>
            <a:off x="7854462" y="4776629"/>
            <a:ext cx="3710507"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137179" y="2385075"/>
            <a:ext cx="5734050" cy="426720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arrow</a:t>
            </a:r>
            <a:r>
              <a:rPr lang="en-US" sz="2800" dirty="0"/>
              <a: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5392615" y="2385075"/>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967955" y="463981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493107" y="2785203"/>
            <a:ext cx="6723307" cy="388650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arrow</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132111" y="2726454"/>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567920"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a:t>
            </a:r>
          </a:p>
        </p:txBody>
      </p:sp>
      <p:sp>
        <p:nvSpPr>
          <p:cNvPr id="27" name="Rectangle 2">
            <a:extLst>
              <a:ext uri="{FF2B5EF4-FFF2-40B4-BE49-F238E27FC236}">
                <a16:creationId xmlns:a16="http://schemas.microsoft.com/office/drawing/2014/main" id="{A4D8FB4B-1E14-6C45-9B46-8259C1755824}"/>
              </a:ext>
            </a:extLst>
          </p:cNvPr>
          <p:cNvSpPr/>
          <p:nvPr/>
        </p:nvSpPr>
        <p:spPr>
          <a:xfrm>
            <a:off x="7401882" y="5517919"/>
            <a:ext cx="4108984" cy="830997"/>
          </a:xfrm>
          <a:prstGeom prst="rect">
            <a:avLst/>
          </a:prstGeom>
        </p:spPr>
        <p:txBody>
          <a:bodyPr wrap="square">
            <a:spAutoFit/>
          </a:bodyPr>
          <a:lstStyle/>
          <a:p>
            <a:pPr lvl="0" eaLnBrk="0" fontAlgn="base" hangingPunct="0">
              <a:spcBef>
                <a:spcPct val="0"/>
              </a:spcBef>
              <a:spcAft>
                <a:spcPct val="0"/>
              </a:spcAft>
            </a:pPr>
            <a:r>
              <a:rPr lang="en-US" altLang="aa-ET" sz="2400" dirty="0"/>
              <a:t>Creates a one-sided arrow &amp;</a:t>
            </a:r>
          </a:p>
          <a:p>
            <a:pPr lvl="0" eaLnBrk="0" fontAlgn="base" hangingPunct="0">
              <a:spcBef>
                <a:spcPct val="0"/>
              </a:spcBef>
              <a:spcAft>
                <a:spcPct val="0"/>
              </a:spcAft>
            </a:pPr>
            <a:r>
              <a:rPr lang="en-US" altLang="aa-ET" sz="2400" dirty="0"/>
              <a:t>changes the arrow’s direction</a:t>
            </a:r>
          </a:p>
        </p:txBody>
      </p:sp>
      <p:sp>
        <p:nvSpPr>
          <p:cNvPr id="5" name="Textfeld 4"/>
          <p:cNvSpPr txBox="1"/>
          <p:nvPr/>
        </p:nvSpPr>
        <p:spPr>
          <a:xfrm>
            <a:off x="8243092" y="3444180"/>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6" y="3444180"/>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2"/>
          <a:stretch>
            <a:fillRect/>
          </a:stretch>
        </p:blipFill>
        <p:spPr>
          <a:xfrm>
            <a:off x="3831696" y="1289667"/>
            <a:ext cx="4528608"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3"/>
          <a:srcRect l="32232" t="22104" r="4383"/>
          <a:stretch/>
        </p:blipFill>
        <p:spPr>
          <a:xfrm>
            <a:off x="5138057" y="5516011"/>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726119" y="5501886"/>
            <a:ext cx="4325968" cy="830997"/>
          </a:xfrm>
          <a:prstGeom prst="rect">
            <a:avLst/>
          </a:prstGeom>
          <a:noFill/>
        </p:spPr>
        <p:txBody>
          <a:bodyPr wrap="square" rtlCol="0">
            <a:spAutoFit/>
          </a:bodyPr>
          <a:lstStyle/>
          <a:p>
            <a:r>
              <a:rPr lang="en-US" sz="2400" dirty="0"/>
              <a:t>Creates a two-sided arrow for concepts influencing each other</a:t>
            </a:r>
          </a:p>
        </p:txBody>
      </p: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10569" y="2625968"/>
            <a:ext cx="7029896"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p:nvPr/>
        </p:nvCxnSpPr>
        <p:spPr>
          <a:xfrm flipH="1">
            <a:off x="3813908" y="5036457"/>
            <a:ext cx="3167464" cy="99702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266825" y="752475"/>
            <a:ext cx="9658350" cy="535305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to draw </a:t>
            </a:r>
            <a:r>
              <a:rPr lang="en-US" sz="2400" b="1" dirty="0">
                <a:highlight>
                  <a:srgbClr val="0000FF"/>
                </a:highlight>
              </a:rPr>
              <a:t>at least 10</a:t>
            </a:r>
            <a:r>
              <a:rPr lang="en-US" sz="2400" b="1" dirty="0">
                <a:solidFill>
                  <a:srgbClr val="FF0000"/>
                </a:solidFill>
                <a:highlight>
                  <a:srgbClr val="0000FF"/>
                </a:highlight>
              </a:rPr>
              <a:t> </a:t>
            </a:r>
            <a:r>
              <a:rPr lang="en-US" sz="2400" dirty="0">
                <a:highlight>
                  <a:srgbClr val="0000FF"/>
                </a:highlight>
              </a:rPr>
              <a:t>concepts</a:t>
            </a:r>
            <a:r>
              <a:rPr lang="en-US" sz="2400" dirty="0"/>
              <a:t> to save her Map. </a:t>
            </a:r>
          </a:p>
        </p:txBody>
      </p:sp>
      <p:pic>
        <p:nvPicPr>
          <p:cNvPr id="2" name="Grafik 1"/>
          <p:cNvPicPr>
            <a:picLocks noChangeAspect="1"/>
          </p:cNvPicPr>
          <p:nvPr/>
        </p:nvPicPr>
        <p:blipFill>
          <a:blip r:embed="rId2"/>
          <a:stretch>
            <a:fillRect/>
          </a:stretch>
        </p:blipFill>
        <p:spPr>
          <a:xfrm>
            <a:off x="342049" y="1375508"/>
            <a:ext cx="7118184" cy="3945187"/>
          </a:xfrm>
          <a:prstGeom prst="rect">
            <a:avLst/>
          </a:prstGeom>
        </p:spPr>
      </p:pic>
      <p:pic>
        <p:nvPicPr>
          <p:cNvPr id="9" name="Grafik 8"/>
          <p:cNvPicPr>
            <a:picLocks noChangeAspect="1"/>
          </p:cNvPicPr>
          <p:nvPr/>
        </p:nvPicPr>
        <p:blipFill>
          <a:blip r:embed="rId3"/>
          <a:stretch>
            <a:fillRect/>
          </a:stretch>
        </p:blipFill>
        <p:spPr>
          <a:xfrm>
            <a:off x="9865458" y="2051905"/>
            <a:ext cx="495300" cy="409575"/>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Breitbild</PresentationFormat>
  <Paragraphs>95</Paragraphs>
  <Slides>26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117</cp:revision>
  <dcterms:created xsi:type="dcterms:W3CDTF">2020-04-12T18:21:34Z</dcterms:created>
  <dcterms:modified xsi:type="dcterms:W3CDTF">2023-09-04T08:58:37Z</dcterms:modified>
</cp:coreProperties>
</file>