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5E06829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8_DF257813.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0D_F0A918E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1A_99E00592.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11F_9C9D218F.xml" ContentType="application/vnd.ms-powerpoint.comments+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F12324-BE75-93BC-0D7E-B1A906D04C59}" name="louisa estadieu" initials="le" userId="bea5001da6554cd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92" autoAdjust="0"/>
    <p:restoredTop sz="86652" autoAdjust="0"/>
  </p:normalViewPr>
  <p:slideViewPr>
    <p:cSldViewPr snapToGrid="0">
      <p:cViewPr varScale="1">
        <p:scale>
          <a:sx n="58" d="100"/>
          <a:sy n="58" d="100"/>
        </p:scale>
        <p:origin x="232" y="10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omments/modernComment_100_5E06829B.xml><?xml version="1.0" encoding="utf-8"?>
<p188:cmLst xmlns:a="http://schemas.openxmlformats.org/drawingml/2006/main" xmlns:r="http://schemas.openxmlformats.org/officeDocument/2006/relationships" xmlns:p188="http://schemas.microsoft.com/office/powerpoint/2018/8/main">
  <p188:cm id="{B6472614-2558-224D-8F41-FDBC3DA1B214}" authorId="{7EF12324-BE75-93BC-0D7E-B1A906D04C59}" created="2023-12-05T16:42:04.883">
    <ac:txMkLst xmlns:ac="http://schemas.microsoft.com/office/drawing/2013/main/command">
      <pc:docMk xmlns:pc="http://schemas.microsoft.com/office/powerpoint/2013/main/command"/>
      <pc:sldMk xmlns:pc="http://schemas.microsoft.com/office/powerpoint/2013/main/command" cId="1577484955" sldId="256"/>
      <ac:spMk id="4" creationId="{C0BC7722-6C0F-964B-B49E-2D43DDFD90A5}"/>
      <ac:txMk cp="220" len="45">
        <ac:context len="369" hash="4046380884"/>
      </ac:txMk>
    </ac:txMkLst>
    <p188:pos x="9947918" y="2474987"/>
    <p188:txBody>
      <a:bodyPr/>
      <a:lstStyle/>
      <a:p>
        <a:r>
          <a:rPr lang="de-DE"/>
          <a:t>Option: „wie Sie unser Programm (C.A.M.E.L.) verwenden können, um eine Mind-Map zu zeichnen.“</a:t>
        </a:r>
      </a:p>
    </p188:txBody>
  </p188:cm>
</p188:cmLst>
</file>

<file path=ppt/comments/modernComment_10D_F0A918E0.xml><?xml version="1.0" encoding="utf-8"?>
<p188:cmLst xmlns:a="http://schemas.openxmlformats.org/drawingml/2006/main" xmlns:r="http://schemas.openxmlformats.org/officeDocument/2006/relationships" xmlns:p188="http://schemas.microsoft.com/office/powerpoint/2018/8/main">
  <p188:cm id="{487D5CD2-B69D-E34A-94B1-C0FE5185D9D6}" authorId="{7EF12324-BE75-93BC-0D7E-B1A906D04C59}" created="2023-12-05T14:03:53.724">
    <ac:txMkLst xmlns:ac="http://schemas.microsoft.com/office/drawing/2013/main/command">
      <pc:docMk xmlns:pc="http://schemas.microsoft.com/office/powerpoint/2013/main/command"/>
      <pc:sldMk xmlns:pc="http://schemas.microsoft.com/office/powerpoint/2013/main/command" cId="4037613792" sldId="269"/>
      <ac:spMk id="15" creationId="{433FA68E-1F56-D84D-9971-8CBFCD53D8CA}"/>
      <ac:txMk cp="0" len="90">
        <ac:context len="204" hash="1467821180"/>
      </ac:txMk>
    </ac:txMkLst>
    <p188:pos x="5158838" y="549727"/>
    <p188:txBody>
      <a:bodyPr/>
      <a:lstStyle/>
      <a:p>
        <a:r>
          <a:rPr lang="de-DE"/>
          <a:t>Option (für Klarheit): „Um zwei Konzepte miteinander zu verbinden, muss Julia auf jedes der Konzepte einmal klicken.“</a:t>
        </a:r>
      </a:p>
    </p188:txBody>
  </p188:cm>
</p188:cmLst>
</file>

<file path=ppt/comments/modernComment_118_DF257813.xml><?xml version="1.0" encoding="utf-8"?>
<p188:cmLst xmlns:a="http://schemas.openxmlformats.org/drawingml/2006/main" xmlns:r="http://schemas.openxmlformats.org/officeDocument/2006/relationships" xmlns:p188="http://schemas.microsoft.com/office/powerpoint/2018/8/main">
  <p188:cm id="{ADB146F3-0CE6-7B44-BEC7-9A3CA2E9B1A5}" authorId="{7EF12324-BE75-93BC-0D7E-B1A906D04C59}" created="2023-12-05T16:45:46.446">
    <ac:txMkLst xmlns:ac="http://schemas.microsoft.com/office/drawing/2013/main/command">
      <pc:docMk xmlns:pc="http://schemas.microsoft.com/office/powerpoint/2013/main/command"/>
      <pc:sldMk xmlns:pc="http://schemas.microsoft.com/office/powerpoint/2013/main/command" cId="3743774739" sldId="280"/>
      <ac:spMk id="7" creationId="{00000000-0000-0000-0000-000000000000}"/>
      <ac:txMk cp="31" len="6">
        <ac:context len="150" hash="3719591361"/>
      </ac:txMk>
    </ac:txMkLst>
    <p188:pos x="5611304" y="762793"/>
    <p188:txBody>
      <a:bodyPr/>
      <a:lstStyle/>
      <a:p>
        <a:r>
          <a:rPr lang="de-DE"/>
          <a:t>Option: „Kasten (= Konzept)“ (damit deutlich wird, worauf sich ‚Konzepte‘ im folgenden Satz bezieht. </a:t>
        </a:r>
      </a:p>
    </p188:txBody>
  </p188:cm>
</p188:cmLst>
</file>

<file path=ppt/comments/modernComment_11A_99E00592.xml><?xml version="1.0" encoding="utf-8"?>
<p188:cmLst xmlns:a="http://schemas.openxmlformats.org/drawingml/2006/main" xmlns:r="http://schemas.openxmlformats.org/officeDocument/2006/relationships" xmlns:p188="http://schemas.microsoft.com/office/powerpoint/2018/8/main">
  <p188:cm id="{DF0A189E-C78E-2B48-938A-62A421E53809}" authorId="{7EF12324-BE75-93BC-0D7E-B1A906D04C59}" created="2023-12-05T14:41:24.513">
    <ac:txMkLst xmlns:ac="http://schemas.microsoft.com/office/drawing/2013/main/command">
      <pc:docMk xmlns:pc="http://schemas.microsoft.com/office/powerpoint/2013/main/command"/>
      <pc:sldMk xmlns:pc="http://schemas.microsoft.com/office/powerpoint/2013/main/command" cId="2581595538" sldId="282"/>
      <ac:spMk id="17" creationId="{F63D21CF-8B2D-1A42-BC39-448A54EBD69C}"/>
      <ac:txMk cp="183" len="23">
        <ac:context len="282" hash="3447656925"/>
      </ac:txMk>
    </ac:txMkLst>
    <p188:pos x="10279586" y="1388840"/>
    <p188:txBody>
      <a:bodyPr/>
      <a:lstStyle/>
      <a:p>
        <a:r>
          <a:rPr lang="de-DE"/>
          <a:t>Option: „Das bedeutet, dass bei einem Einkauf auf dem Markt das Risiko besteht, ….“</a:t>
        </a:r>
      </a:p>
    </p188:txBody>
  </p188:cm>
</p188:cmLst>
</file>

<file path=ppt/comments/modernComment_11F_9C9D218F.xml><?xml version="1.0" encoding="utf-8"?>
<p188:cmLst xmlns:a="http://schemas.openxmlformats.org/drawingml/2006/main" xmlns:r="http://schemas.openxmlformats.org/officeDocument/2006/relationships" xmlns:p188="http://schemas.microsoft.com/office/powerpoint/2018/8/main">
  <p188:cm id="{A37EDC9F-94BE-DE4D-8E68-12C62AF0FF4A}" authorId="{7EF12324-BE75-93BC-0D7E-B1A906D04C59}" created="2023-12-05T14:49:31.514">
    <ac:deMkLst xmlns:ac="http://schemas.microsoft.com/office/drawing/2013/main/command">
      <pc:docMk xmlns:pc="http://schemas.microsoft.com/office/powerpoint/2013/main/command"/>
      <pc:sldMk xmlns:pc="http://schemas.microsoft.com/office/powerpoint/2013/main/command" cId="2627543439" sldId="287"/>
      <ac:picMk id="2" creationId="{00000000-0000-0000-0000-000000000000}"/>
    </ac:deMkLst>
    <p188:txBody>
      <a:bodyPr/>
      <a:lstStyle/>
      <a:p>
        <a:r>
          <a:rPr lang="de-DE"/>
          <a:t>Etwas knappere Option für Text in „Schnellübersicht“: Bitte klicken Sie auf die Navigationsleiste, wenn Sie beim Zeichnen der Cognitive Affective Map Hilfe benötigen. Ansonsten können Sie dieses Fenster jetzt schließen.“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05.12.23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05.12.23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05.12.23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05.12.23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05.12.23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05.12.23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05.12.23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05.12.23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05.12.23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05.12.23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5E06829B.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0D_F0A918E0.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1A_99E00592.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1F_9C9D218F.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18_DF257813.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a:t>
            </a:r>
            <a:r>
              <a:rPr lang="de-DE" sz="2800" dirty="0">
                <a:highlight>
                  <a:srgbClr val="0000FF"/>
                </a:highlight>
              </a:rPr>
              <a:t>bezüglich dem, was Sie unter Nachhaltigkeit verstehen,</a:t>
            </a:r>
            <a:r>
              <a:rPr lang="de-DE" sz="2800" dirty="0">
                <a:solidFill>
                  <a:schemeClr val="bg1"/>
                </a:solidFill>
                <a:highlight>
                  <a:srgbClr val="0000FF"/>
                </a:highlight>
              </a:rPr>
              <a:t> </a:t>
            </a:r>
            <a:r>
              <a:rPr lang="de-DE" sz="2800" dirty="0">
                <a:highlight>
                  <a:srgbClr val="0000FF"/>
                </a:highlight>
              </a:rPr>
              <a:t>darzustellen.</a:t>
            </a:r>
            <a:r>
              <a:rPr lang="de-DE" sz="2800" dirty="0"/>
              <a:t>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zeichnen.</a:t>
            </a:r>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a:t>
            </a:r>
            <a:r>
              <a:rPr lang="de-DE" sz="2800" dirty="0">
                <a:ea typeface="Calibri" panose="020F0502020204030204" pitchFamily="34" charset="0"/>
                <a:cs typeface="Times New Roman" panose="02020603050405020304" pitchFamily="18" charset="0"/>
              </a:rPr>
              <a:t> der Rand des Sechsecks, desto</a:t>
            </a:r>
            <a:r>
              <a:rPr lang="de-DE" sz="2800" b="1" dirty="0">
                <a:ea typeface="Calibri" panose="020F0502020204030204" pitchFamily="34" charset="0"/>
                <a:cs typeface="Times New Roman" panose="02020603050405020304" pitchFamily="18" charset="0"/>
              </a:rPr>
              <a:t> negativer </a:t>
            </a:r>
            <a:r>
              <a:rPr lang="de-DE" sz="2800" dirty="0">
                <a:ea typeface="Calibri" panose="020F0502020204030204" pitchFamily="34" charset="0"/>
                <a:cs typeface="Times New Roman" panose="02020603050405020304" pitchFamily="18" charset="0"/>
              </a:rPr>
              <a:t>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dirty="0"/>
              <a:t> negativ</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dirty="0"/>
              <a:t> positiv</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80254" y="2709352"/>
            <a:ext cx="529602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40010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endParaRPr lang="de-DE" sz="1000" dirty="0"/>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1815882"/>
          </a:xfrm>
          <a:prstGeom prst="rect">
            <a:avLst/>
          </a:prstGeom>
          <a:noFill/>
        </p:spPr>
        <p:txBody>
          <a:bodyPr wrap="square" rtlCol="0">
            <a:spAutoFit/>
          </a:bodyPr>
          <a:lstStyle/>
          <a:p>
            <a:r>
              <a:rPr lang="de-DE" sz="2800" dirty="0"/>
              <a:t>Ein einfacher Mausklick auf das zweite Konzept führt dazu, dass eine Verbindung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832AC5A-A9C4-4B75-8B24-E6BBFE6595B2}"/>
              </a:ext>
            </a:extLst>
          </p:cNvPr>
          <p:cNvPicPr>
            <a:picLocks noChangeAspect="1"/>
          </p:cNvPicPr>
          <p:nvPr/>
        </p:nvPicPr>
        <p:blipFill>
          <a:blip r:embed="rId3"/>
          <a:stretch>
            <a:fillRect/>
          </a:stretch>
        </p:blipFill>
        <p:spPr>
          <a:xfrm>
            <a:off x="8224608" y="3365783"/>
            <a:ext cx="2800350" cy="1485900"/>
          </a:xfrm>
          <a:prstGeom prst="rect">
            <a:avLst/>
          </a:prstGeom>
        </p:spPr>
      </p:pic>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sp>
        <p:nvSpPr>
          <p:cNvPr id="12" name="TextBox 11">
            <a:extLst>
              <a:ext uri="{FF2B5EF4-FFF2-40B4-BE49-F238E27FC236}">
                <a16:creationId xmlns:a16="http://schemas.microsoft.com/office/drawing/2014/main" id="{915D366D-2E48-8F41-AA41-55DB51722110}"/>
              </a:ext>
            </a:extLst>
          </p:cNvPr>
          <p:cNvSpPr txBox="1"/>
          <p:nvPr/>
        </p:nvSpPr>
        <p:spPr>
          <a:xfrm>
            <a:off x="185571" y="2717122"/>
            <a:ext cx="6951326" cy="3477875"/>
          </a:xfrm>
          <a:prstGeom prst="rect">
            <a:avLst/>
          </a:prstGeom>
          <a:noFill/>
        </p:spPr>
        <p:txBody>
          <a:bodyPr wrap="square" rtlCol="0">
            <a:spAutoFit/>
          </a:bodyPr>
          <a:lstStyle/>
          <a:p>
            <a:r>
              <a:rPr lang="de-DE" sz="2200" dirty="0"/>
              <a:t>Eine </a:t>
            </a:r>
            <a:r>
              <a:rPr lang="de-DE" sz="2200" b="1" dirty="0"/>
              <a:t>durchgehende Verbindung </a:t>
            </a:r>
            <a:r>
              <a:rPr lang="de-DE" sz="2200" dirty="0"/>
              <a:t>zeigt, dass </a:t>
            </a:r>
            <a:r>
              <a:rPr lang="de-DE" sz="2200" b="1" dirty="0"/>
              <a:t>zwei Konzepte miteinander vereinbar sind oder sich gegenseitig unterstützen. </a:t>
            </a:r>
          </a:p>
          <a:p>
            <a:endParaRPr lang="de-DE" sz="2200" dirty="0"/>
          </a:p>
          <a:p>
            <a:r>
              <a:rPr lang="de-DE" sz="2200" dirty="0"/>
              <a:t>Eine </a:t>
            </a:r>
            <a:r>
              <a:rPr lang="de-DE" sz="2200" b="1" dirty="0"/>
              <a:t>gestrichelte Verbindung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411442"/>
            <a:ext cx="3683267" cy="1239327"/>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B728D8-AC08-478A-9864-CA959DFA26E4}"/>
              </a:ext>
            </a:extLst>
          </p:cNvPr>
          <p:cNvPicPr>
            <a:picLocks noChangeAspect="1"/>
          </p:cNvPicPr>
          <p:nvPr/>
        </p:nvPicPr>
        <p:blipFill>
          <a:blip r:embed="rId3"/>
          <a:stretch>
            <a:fillRect/>
          </a:stretch>
        </p:blipFill>
        <p:spPr>
          <a:xfrm>
            <a:off x="7344079" y="2292446"/>
            <a:ext cx="3826038" cy="3481413"/>
          </a:xfrm>
          <a:prstGeom prst="rect">
            <a:avLst/>
          </a:prstGeom>
        </p:spPr>
      </p:pic>
      <p:pic>
        <p:nvPicPr>
          <p:cNvPr id="3" name="Grafik 2">
            <a:extLst>
              <a:ext uri="{FF2B5EF4-FFF2-40B4-BE49-F238E27FC236}">
                <a16:creationId xmlns:a16="http://schemas.microsoft.com/office/drawing/2014/main" id="{58723DE8-6921-4DE2-8236-11871715DB99}"/>
              </a:ext>
            </a:extLst>
          </p:cNvPr>
          <p:cNvPicPr>
            <a:picLocks noChangeAspect="1"/>
          </p:cNvPicPr>
          <p:nvPr/>
        </p:nvPicPr>
        <p:blipFill>
          <a:blip r:embed="rId4"/>
          <a:stretch>
            <a:fillRect/>
          </a:stretch>
        </p:blipFill>
        <p:spPr>
          <a:xfrm>
            <a:off x="602410" y="3197442"/>
            <a:ext cx="3398957" cy="181588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auf die Entscheidung haben, auf den Wochenmarkt zu gehen, als die Tatsache, dabei „im Freien“ zu sein.</a:t>
            </a:r>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Julia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9C16A9E-9736-4ADE-AF39-21381BD0BA4C}"/>
              </a:ext>
            </a:extLst>
          </p:cNvPr>
          <p:cNvPicPr>
            <a:picLocks noChangeAspect="1"/>
          </p:cNvPicPr>
          <p:nvPr/>
        </p:nvPicPr>
        <p:blipFill>
          <a:blip r:embed="rId3"/>
          <a:stretch>
            <a:fillRect/>
          </a:stretch>
        </p:blipFill>
        <p:spPr>
          <a:xfrm>
            <a:off x="5877392" y="2742986"/>
            <a:ext cx="5968938" cy="373827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 gestrichelte Verbindung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036002"/>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868011" y="4118778"/>
            <a:ext cx="3978319" cy="79010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860C81F-056E-4FA0-AA8D-C254969D8FD8}"/>
              </a:ext>
            </a:extLst>
          </p:cNvPr>
          <p:cNvSpPr/>
          <p:nvPr/>
        </p:nvSpPr>
        <p:spPr>
          <a:xfrm>
            <a:off x="7977167" y="4904968"/>
            <a:ext cx="3978319" cy="157629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724EFB2-F07A-476E-BB11-247EE4F1D406}"/>
              </a:ext>
            </a:extLst>
          </p:cNvPr>
          <p:cNvPicPr>
            <a:picLocks noChangeAspect="1"/>
          </p:cNvPicPr>
          <p:nvPr/>
        </p:nvPicPr>
        <p:blipFill>
          <a:blip r:embed="rId4"/>
          <a:stretch>
            <a:fillRect/>
          </a:stretch>
        </p:blipFill>
        <p:spPr>
          <a:xfrm>
            <a:off x="2668094" y="2354316"/>
            <a:ext cx="5353050" cy="3590925"/>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4781" y="2364552"/>
            <a:ext cx="2772669"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1815882"/>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 </a:t>
            </a:r>
            <a:r>
              <a:rPr lang="de-DE" sz="2800" b="1" dirty="0"/>
              <a:t>durchgezogene Verbindung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503436" y="4436485"/>
            <a:ext cx="1346651" cy="58078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Wochenmarkt: </a:t>
            </a:r>
          </a:p>
          <a:p>
            <a:endParaRPr lang="de-DE" sz="2800" dirty="0"/>
          </a:p>
          <a:p>
            <a:r>
              <a:rPr lang="de-DE" sz="2800" dirty="0"/>
              <a:t>Julia kauft regelmäßig auf dem Wochenmarkt ein und hat viele verschiedene Gedanken und Eindrücke, wenn sie Wochenmärkte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Wochenmarkt“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286F9CD-DB93-447C-A49E-A8D5021D71F7}"/>
              </a:ext>
            </a:extLst>
          </p:cNvPr>
          <p:cNvPicPr>
            <a:picLocks noChangeAspect="1"/>
          </p:cNvPicPr>
          <p:nvPr/>
        </p:nvPicPr>
        <p:blipFill>
          <a:blip r:embed="rId3"/>
          <a:stretch>
            <a:fillRect/>
          </a:stretch>
        </p:blipFill>
        <p:spPr>
          <a:xfrm>
            <a:off x="2289910" y="2483318"/>
            <a:ext cx="4125669" cy="3958638"/>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815882"/>
          </a:xfrm>
          <a:prstGeom prst="rect">
            <a:avLst/>
          </a:prstGeom>
          <a:noFill/>
        </p:spPr>
        <p:txBody>
          <a:bodyPr wrap="square" rtlCol="0">
            <a:spAutoFit/>
          </a:bodyPr>
          <a:lstStyle/>
          <a:p>
            <a:r>
              <a:rPr lang="de-DE" sz="2800" dirty="0"/>
              <a:t>Da Julia nur bis zu </a:t>
            </a:r>
            <a:r>
              <a:rPr lang="de-DE" sz="2800" b="1" dirty="0">
                <a:highlight>
                  <a:srgbClr val="0000FF"/>
                </a:highlight>
              </a:rPr>
              <a:t>drei Wörter </a:t>
            </a:r>
            <a:r>
              <a:rPr lang="de-DE" sz="2800" dirty="0"/>
              <a:t>in das Textfeld „Inhalt“ eingeben kann, kann sie jedes Konzept in ihrer Mind-Map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960" y="5161586"/>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a:ext>
            </a:extLst>
          </a:blip>
          <a:srcRect/>
          <a:stretch/>
        </p:blipFill>
        <p:spPr>
          <a:xfrm>
            <a:off x="506808" y="2194838"/>
            <a:ext cx="3625137" cy="3951048"/>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Mind-Map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2A4CA6A-AC1F-4559-A87D-47948515B218}"/>
              </a:ext>
            </a:extLst>
          </p:cNvPr>
          <p:cNvPicPr>
            <a:picLocks noChangeAspect="1"/>
          </p:cNvPicPr>
          <p:nvPr/>
        </p:nvPicPr>
        <p:blipFill>
          <a:blip r:embed="rId3"/>
          <a:stretch>
            <a:fillRect/>
          </a:stretch>
        </p:blipFill>
        <p:spPr>
          <a:xfrm>
            <a:off x="2021791" y="673769"/>
            <a:ext cx="8148418" cy="5885848"/>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677656"/>
          </a:xfrm>
          <a:prstGeom prst="rect">
            <a:avLst/>
          </a:prstGeom>
          <a:noFill/>
        </p:spPr>
        <p:txBody>
          <a:bodyPr wrap="square" rtlCol="0">
            <a:spAutoFit/>
          </a:bodyPr>
          <a:lstStyle/>
          <a:p>
            <a:r>
              <a:rPr lang="de-DE" sz="2400" b="1" dirty="0"/>
              <a:t>Hinweis</a:t>
            </a:r>
            <a:r>
              <a:rPr lang="de-DE" sz="2400" dirty="0"/>
              <a:t>: Sie kann ihre Mind-Map erst speichern, wenn sie </a:t>
            </a:r>
            <a:r>
              <a:rPr lang="de-DE" sz="2400" b="1" dirty="0"/>
              <a:t>alle Konzepte verbunden </a:t>
            </a:r>
            <a:r>
              <a:rPr lang="de-DE" sz="2400" dirty="0"/>
              <a:t>hat. </a:t>
            </a:r>
          </a:p>
          <a:p>
            <a:endParaRPr lang="de-DE" sz="2400" dirty="0"/>
          </a:p>
          <a:p>
            <a:r>
              <a:rPr lang="de-DE" sz="2400" dirty="0"/>
              <a:t>Außerdem muss sie </a:t>
            </a:r>
            <a:r>
              <a:rPr lang="de-DE" sz="2400" b="1" dirty="0">
                <a:highlight>
                  <a:srgbClr val="0000FF"/>
                </a:highlight>
              </a:rPr>
              <a:t>mindestens 8</a:t>
            </a:r>
            <a:r>
              <a:rPr lang="de-DE" sz="2400" dirty="0">
                <a:highlight>
                  <a:srgbClr val="0000FF"/>
                </a:highlight>
              </a:rPr>
              <a:t> </a:t>
            </a:r>
            <a:r>
              <a:rPr lang="de-DE" sz="2400" dirty="0"/>
              <a:t>Konzepte zeichnen, um ihre Mind-Map speichern zu können. </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2" name="Grafik 1">
            <a:extLst>
              <a:ext uri="{FF2B5EF4-FFF2-40B4-BE49-F238E27FC236}">
                <a16:creationId xmlns:a16="http://schemas.microsoft.com/office/drawing/2014/main" id="{11401AE1-37FB-4019-AE29-ABF6A7C9FF47}"/>
              </a:ext>
            </a:extLst>
          </p:cNvPr>
          <p:cNvPicPr>
            <a:picLocks noChangeAspect="1"/>
          </p:cNvPicPr>
          <p:nvPr/>
        </p:nvPicPr>
        <p:blipFill>
          <a:blip r:embed="rId4"/>
          <a:stretch>
            <a:fillRect/>
          </a:stretch>
        </p:blipFill>
        <p:spPr>
          <a:xfrm>
            <a:off x="331470" y="1251918"/>
            <a:ext cx="6839572" cy="4940429"/>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4"/>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Julia einfach auf den hellen Hintergrund in unserem Programm.</a:t>
            </a:r>
          </a:p>
          <a:p>
            <a:endParaRPr lang="en-US" sz="2800" dirty="0"/>
          </a:p>
          <a:p>
            <a:endParaRPr lang="en-US" sz="2800" dirty="0"/>
          </a:p>
        </p:txBody>
      </p:sp>
      <p:pic>
        <p:nvPicPr>
          <p:cNvPr id="27" name="Grafik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„Einkauf auf dem Wochenmarkt“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Wochenmarkt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rcRect t="669" b="669"/>
          <a:stretch/>
        </p:blipFill>
        <p:spPr>
          <a:xfrm>
            <a:off x="3401115" y="1654857"/>
            <a:ext cx="5126291"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1413" y="1018793"/>
            <a:ext cx="7252328" cy="421773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64686" y="333095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Julia fest, dass der Wochenmarkt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5191" y="2311020"/>
            <a:ext cx="6457342" cy="4133625"/>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6" r="55480" b="59766"/>
          <a:stretch/>
        </p:blipFill>
        <p:spPr>
          <a:xfrm>
            <a:off x="6107780" y="805091"/>
            <a:ext cx="1501618" cy="1015528"/>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 </a:t>
            </a:r>
            <a:r>
              <a:rPr lang="de-DE" sz="2800" dirty="0">
                <a:ea typeface="Calibri" panose="020F0502020204030204" pitchFamily="34" charset="0"/>
                <a:cs typeface="Times New Roman" panose="02020603050405020304" pitchFamily="18" charset="0"/>
              </a:rPr>
              <a:t>der Rand des Ovals, desto </a:t>
            </a:r>
            <a:r>
              <a:rPr lang="de-DE" sz="2800" b="1" dirty="0">
                <a:ea typeface="Calibri" panose="020F0502020204030204" pitchFamily="34" charset="0"/>
                <a:cs typeface="Times New Roman" panose="02020603050405020304" pitchFamily="18" charset="0"/>
              </a:rPr>
              <a:t>positiver</a:t>
            </a:r>
            <a:r>
              <a:rPr lang="de-DE" sz="2800" dirty="0">
                <a:ea typeface="Calibri" panose="020F0502020204030204" pitchFamily="34" charset="0"/>
                <a:cs typeface="Times New Roman" panose="02020603050405020304" pitchFamily="18" charset="0"/>
              </a:rPr>
              <a:t>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1182</Words>
  <Application>Microsoft Macintosh PowerPoint</Application>
  <PresentationFormat>Breitbild</PresentationFormat>
  <Paragraphs>118</Paragraphs>
  <Slides>25</Slides>
  <Notes>25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louisa estadieu</cp:lastModifiedBy>
  <cp:revision>217</cp:revision>
  <dcterms:created xsi:type="dcterms:W3CDTF">2020-04-12T18:21:34Z</dcterms:created>
  <dcterms:modified xsi:type="dcterms:W3CDTF">2023-12-05T16:49:41Z</dcterms:modified>
</cp:coreProperties>
</file>