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89" r:id="rId4"/>
    <p:sldId id="280" r:id="rId5"/>
    <p:sldId id="285" r:id="rId6"/>
    <p:sldId id="290" r:id="rId7"/>
    <p:sldId id="293" r:id="rId8"/>
    <p:sldId id="291" r:id="rId9"/>
    <p:sldId id="292" r:id="rId10"/>
    <p:sldId id="268" r:id="rId11"/>
    <p:sldId id="294" r:id="rId12"/>
    <p:sldId id="273" r:id="rId13"/>
    <p:sldId id="281" r:id="rId14"/>
    <p:sldId id="275" r:id="rId15"/>
    <p:sldId id="276" r:id="rId16"/>
    <p:sldId id="277" r:id="rId17"/>
    <p:sldId id="287" r:id="rId18"/>
    <p:sldId id="286" r:id="rId1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a:srgbClr val="902E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91"/>
    <p:restoredTop sz="94665"/>
  </p:normalViewPr>
  <p:slideViewPr>
    <p:cSldViewPr snapToGrid="0">
      <p:cViewPr varScale="1">
        <p:scale>
          <a:sx n="103" d="100"/>
          <a:sy n="103" d="100"/>
        </p:scale>
        <p:origin x="5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F0EB0E-A88A-431C-88AB-79E37D3C9D03}" type="datetimeFigureOut">
              <a:rPr lang="de-DE" smtClean="0"/>
              <a:t>03.06.24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9D0866-88D3-43EB-A57B-248ADF82D8CA}" type="slidenum">
              <a:rPr lang="de-DE" smtClean="0"/>
              <a:t>‹Nr.›</a:t>
            </a:fld>
            <a:endParaRPr lang="de-DE"/>
          </a:p>
        </p:txBody>
      </p:sp>
    </p:spTree>
    <p:extLst>
      <p:ext uri="{BB962C8B-B14F-4D97-AF65-F5344CB8AC3E}">
        <p14:creationId xmlns:p14="http://schemas.microsoft.com/office/powerpoint/2010/main" val="2006497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1BE4C64B-2A49-4120-8B7B-5E6F42237637}" type="datetimeFigureOut">
              <a:rPr lang="de-DE" smtClean="0"/>
              <a:t>03.06.24</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2531496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03.06.24</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1307042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03.06.24</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3818685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03.06.24</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321866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1BE4C64B-2A49-4120-8B7B-5E6F42237637}" type="datetimeFigureOut">
              <a:rPr lang="de-DE" smtClean="0"/>
              <a:t>03.06.24</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1643052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1BE4C64B-2A49-4120-8B7B-5E6F42237637}" type="datetimeFigureOut">
              <a:rPr lang="de-DE" smtClean="0"/>
              <a:t>03.06.24</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2491863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1BE4C64B-2A49-4120-8B7B-5E6F42237637}" type="datetimeFigureOut">
              <a:rPr lang="de-DE" smtClean="0"/>
              <a:t>03.06.24</a:t>
            </a:fld>
            <a:endParaRPr lang="de-DE" dirty="0"/>
          </a:p>
        </p:txBody>
      </p:sp>
      <p:sp>
        <p:nvSpPr>
          <p:cNvPr id="8" name="Fußzeilenplatzhalter 7"/>
          <p:cNvSpPr>
            <a:spLocks noGrp="1"/>
          </p:cNvSpPr>
          <p:nvPr>
            <p:ph type="ftr" sz="quarter" idx="11"/>
          </p:nvPr>
        </p:nvSpPr>
        <p:spPr/>
        <p:txBody>
          <a:bodyPr/>
          <a:lstStyle/>
          <a:p>
            <a:endParaRPr lang="de-DE" dirty="0"/>
          </a:p>
        </p:txBody>
      </p:sp>
      <p:sp>
        <p:nvSpPr>
          <p:cNvPr id="9" name="Foliennummernplatzhalter 8"/>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3733182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1BE4C64B-2A49-4120-8B7B-5E6F42237637}" type="datetimeFigureOut">
              <a:rPr lang="de-DE" smtClean="0"/>
              <a:t>03.06.24</a:t>
            </a:fld>
            <a:endParaRPr lang="de-DE" dirty="0"/>
          </a:p>
        </p:txBody>
      </p:sp>
      <p:sp>
        <p:nvSpPr>
          <p:cNvPr id="4" name="Fußzeilenplatzhalter 3"/>
          <p:cNvSpPr>
            <a:spLocks noGrp="1"/>
          </p:cNvSpPr>
          <p:nvPr>
            <p:ph type="ftr" sz="quarter" idx="11"/>
          </p:nvPr>
        </p:nvSpPr>
        <p:spPr/>
        <p:txBody>
          <a:bodyPr/>
          <a:lstStyle/>
          <a:p>
            <a:endParaRPr lang="de-DE" dirty="0"/>
          </a:p>
        </p:txBody>
      </p:sp>
      <p:sp>
        <p:nvSpPr>
          <p:cNvPr id="5" name="Foliennummernplatzhalter 4"/>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2114279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E4C64B-2A49-4120-8B7B-5E6F42237637}" type="datetimeFigureOut">
              <a:rPr lang="de-DE" smtClean="0"/>
              <a:t>03.06.24</a:t>
            </a:fld>
            <a:endParaRPr lang="de-DE" dirty="0"/>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1985613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1BE4C64B-2A49-4120-8B7B-5E6F42237637}" type="datetimeFigureOut">
              <a:rPr lang="de-DE" smtClean="0"/>
              <a:t>03.06.24</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4110469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dirty="0"/>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1BE4C64B-2A49-4120-8B7B-5E6F42237637}" type="datetimeFigureOut">
              <a:rPr lang="de-DE" smtClean="0"/>
              <a:t>03.06.24</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60961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E4C64B-2A49-4120-8B7B-5E6F42237637}" type="datetimeFigureOut">
              <a:rPr lang="de-DE" smtClean="0"/>
              <a:t>03.06.24</a:t>
            </a:fld>
            <a:endParaRPr lang="de-DE" dirty="0"/>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dirty="0"/>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5B8E06-13C4-4D29-A3A8-B9400853A991}" type="slidenum">
              <a:rPr lang="de-DE" smtClean="0"/>
              <a:t>‹Nr.›</a:t>
            </a:fld>
            <a:endParaRPr lang="de-DE" dirty="0"/>
          </a:p>
        </p:txBody>
      </p:sp>
    </p:spTree>
    <p:extLst>
      <p:ext uri="{BB962C8B-B14F-4D97-AF65-F5344CB8AC3E}">
        <p14:creationId xmlns:p14="http://schemas.microsoft.com/office/powerpoint/2010/main" val="1157548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BC7722-6C0F-964B-B49E-2D43DDFD90A5}"/>
              </a:ext>
            </a:extLst>
          </p:cNvPr>
          <p:cNvSpPr txBox="1"/>
          <p:nvPr/>
        </p:nvSpPr>
        <p:spPr>
          <a:xfrm>
            <a:off x="722506" y="1874728"/>
            <a:ext cx="10746988" cy="2739211"/>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You can visualize your thoughts, feelings and attitudes towards human-robot collaboration using a method called </a:t>
            </a:r>
            <a:r>
              <a:rPr lang="en-US" sz="2400" b="1" dirty="0">
                <a:latin typeface="Arial" panose="020B0604020202020204" pitchFamily="34" charset="0"/>
                <a:cs typeface="Arial" panose="020B0604020202020204" pitchFamily="34" charset="0"/>
              </a:rPr>
              <a:t>Cognitive-Affective Mapping (</a:t>
            </a:r>
            <a:r>
              <a:rPr lang="en-US" sz="2400" b="1" dirty="0" err="1">
                <a:latin typeface="Arial" panose="020B0604020202020204" pitchFamily="34" charset="0"/>
                <a:cs typeface="Arial" panose="020B0604020202020204" pitchFamily="34" charset="0"/>
              </a:rPr>
              <a:t>CAMing</a:t>
            </a:r>
            <a:r>
              <a:rPr lang="en-US" sz="2400" b="1"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Please scroll down and read the instruction manual attentively and completely. </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We will show you how </a:t>
            </a:r>
            <a:r>
              <a:rPr lang="en-US" sz="2400" dirty="0" err="1">
                <a:latin typeface="Arial" panose="020B0604020202020204" pitchFamily="34" charset="0"/>
                <a:cs typeface="Arial" panose="020B0604020202020204" pitchFamily="34" charset="0"/>
              </a:rPr>
              <a:t>CAMing</a:t>
            </a:r>
            <a:r>
              <a:rPr lang="en-US" sz="2400" dirty="0">
                <a:latin typeface="Arial" panose="020B0604020202020204" pitchFamily="34" charset="0"/>
                <a:cs typeface="Arial" panose="020B0604020202020204" pitchFamily="34" charset="0"/>
              </a:rPr>
              <a:t> works using a simple example. </a:t>
            </a:r>
          </a:p>
          <a:p>
            <a:endParaRPr lang="en-US" sz="2800" dirty="0"/>
          </a:p>
        </p:txBody>
      </p:sp>
    </p:spTree>
    <p:extLst>
      <p:ext uri="{BB962C8B-B14F-4D97-AF65-F5344CB8AC3E}">
        <p14:creationId xmlns:p14="http://schemas.microsoft.com/office/powerpoint/2010/main" val="1577484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3">
            <a:extLst>
              <a:ext uri="{FF2B5EF4-FFF2-40B4-BE49-F238E27FC236}">
                <a16:creationId xmlns:a16="http://schemas.microsoft.com/office/drawing/2014/main" id="{9FE4B4AC-822E-714E-9258-75D323D75757}"/>
              </a:ext>
            </a:extLst>
          </p:cNvPr>
          <p:cNvSpPr/>
          <p:nvPr/>
        </p:nvSpPr>
        <p:spPr>
          <a:xfrm>
            <a:off x="6789108" y="766129"/>
            <a:ext cx="5294756"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feld 3">
            <a:extLst>
              <a:ext uri="{FF2B5EF4-FFF2-40B4-BE49-F238E27FC236}">
                <a16:creationId xmlns:a16="http://schemas.microsoft.com/office/drawing/2014/main" id="{55E8FE1E-DD83-54DF-2B1F-BD6A3AD407FA}"/>
              </a:ext>
            </a:extLst>
          </p:cNvPr>
          <p:cNvSpPr txBox="1"/>
          <p:nvPr/>
        </p:nvSpPr>
        <p:spPr>
          <a:xfrm>
            <a:off x="1402654" y="1240962"/>
            <a:ext cx="5485797" cy="461665"/>
          </a:xfrm>
          <a:prstGeom prst="rect">
            <a:avLst/>
          </a:prstGeom>
          <a:noFill/>
        </p:spPr>
        <p:txBody>
          <a:bodyPr wrap="none" rtlCol="0">
            <a:spAutoFit/>
          </a:bodyPr>
          <a:lstStyle/>
          <a:p>
            <a:r>
              <a:rPr lang="de-DE" sz="2400" b="1" dirty="0" err="1">
                <a:latin typeface="Arial" panose="020B0604020202020204" pitchFamily="34" charset="0"/>
                <a:cs typeface="Arial" panose="020B0604020202020204" pitchFamily="34" charset="0"/>
              </a:rPr>
              <a:t>Connecting</a:t>
            </a:r>
            <a:r>
              <a:rPr lang="de-DE" sz="2400" dirty="0">
                <a:latin typeface="Arial" panose="020B0604020202020204" pitchFamily="34" charset="0"/>
                <a:cs typeface="Arial" panose="020B0604020202020204" pitchFamily="34" charset="0"/>
              </a:rPr>
              <a:t> </a:t>
            </a:r>
            <a:r>
              <a:rPr lang="de-DE" sz="2400" b="1" dirty="0" err="1">
                <a:latin typeface="Arial" panose="020B0604020202020204" pitchFamily="34" charset="0"/>
                <a:cs typeface="Arial" panose="020B0604020202020204" pitchFamily="34" charset="0"/>
              </a:rPr>
              <a:t>concepts</a:t>
            </a:r>
            <a:r>
              <a:rPr lang="de-DE" sz="2400" dirty="0">
                <a:latin typeface="Arial" panose="020B0604020202020204" pitchFamily="34" charset="0"/>
                <a:cs typeface="Arial" panose="020B0604020202020204" pitchFamily="34" charset="0"/>
              </a:rPr>
              <a:t> </a:t>
            </a:r>
            <a:r>
              <a:rPr lang="de-DE" sz="2400" dirty="0" err="1">
                <a:latin typeface="Arial" panose="020B0604020202020204" pitchFamily="34" charset="0"/>
                <a:cs typeface="Arial" panose="020B0604020202020204" pitchFamily="34" charset="0"/>
              </a:rPr>
              <a:t>with</a:t>
            </a:r>
            <a:r>
              <a:rPr lang="de-DE" sz="2400" dirty="0">
                <a:latin typeface="Arial" panose="020B0604020202020204" pitchFamily="34" charset="0"/>
                <a:cs typeface="Arial" panose="020B0604020202020204" pitchFamily="34" charset="0"/>
              </a:rPr>
              <a:t> </a:t>
            </a:r>
            <a:r>
              <a:rPr lang="de-DE" sz="2400" dirty="0" err="1">
                <a:latin typeface="Arial" panose="020B0604020202020204" pitchFamily="34" charset="0"/>
                <a:cs typeface="Arial" panose="020B0604020202020204" pitchFamily="34" charset="0"/>
              </a:rPr>
              <a:t>each</a:t>
            </a:r>
            <a:r>
              <a:rPr lang="de-DE" sz="2400" dirty="0">
                <a:latin typeface="Arial" panose="020B0604020202020204" pitchFamily="34" charset="0"/>
                <a:cs typeface="Arial" panose="020B0604020202020204" pitchFamily="34" charset="0"/>
              </a:rPr>
              <a:t> </a:t>
            </a:r>
            <a:r>
              <a:rPr lang="de-DE" sz="2400" dirty="0" err="1">
                <a:latin typeface="Arial" panose="020B0604020202020204" pitchFamily="34" charset="0"/>
                <a:cs typeface="Arial" panose="020B0604020202020204" pitchFamily="34" charset="0"/>
              </a:rPr>
              <a:t>other</a:t>
            </a:r>
            <a:endParaRPr lang="de-DE" sz="2400"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433FA68E-1F56-D84D-9971-8CBFCD53D8CA}"/>
              </a:ext>
            </a:extLst>
          </p:cNvPr>
          <p:cNvSpPr/>
          <p:nvPr/>
        </p:nvSpPr>
        <p:spPr>
          <a:xfrm>
            <a:off x="1402654" y="2018616"/>
            <a:ext cx="9158666" cy="830997"/>
          </a:xfrm>
          <a:prstGeom prst="rect">
            <a:avLst/>
          </a:prstGeom>
        </p:spPr>
        <p:txBody>
          <a:bodyPr wrap="square">
            <a:spAutoFit/>
          </a:bodyPr>
          <a:lstStyle/>
          <a:p>
            <a:pPr>
              <a:spcAft>
                <a:spcPts val="800"/>
              </a:spcAft>
            </a:pPr>
            <a:r>
              <a:rPr lang="en-US" sz="2400" dirty="0">
                <a:latin typeface="Arial" panose="020B0604020202020204" pitchFamily="34" charset="0"/>
                <a:cs typeface="Arial" panose="020B0604020202020204" pitchFamily="34" charset="0"/>
              </a:rPr>
              <a:t>Julia identifies two concepts that she wants to connect and single-clicks on them one after the other. A connecting line appears.</a:t>
            </a:r>
          </a:p>
        </p:txBody>
      </p:sp>
      <p:pic>
        <p:nvPicPr>
          <p:cNvPr id="6" name="Grafik 5" descr="Ein Bild, das Kreis enthält.&#10;&#10;Automatisch generierte Beschreibung">
            <a:extLst>
              <a:ext uri="{FF2B5EF4-FFF2-40B4-BE49-F238E27FC236}">
                <a16:creationId xmlns:a16="http://schemas.microsoft.com/office/drawing/2014/main" id="{C993581A-56E3-96C4-A6CD-7E398BBF34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0037" y="3429000"/>
            <a:ext cx="3263900" cy="2184400"/>
          </a:xfrm>
          <a:prstGeom prst="rect">
            <a:avLst/>
          </a:prstGeom>
        </p:spPr>
      </p:pic>
    </p:spTree>
    <p:extLst>
      <p:ext uri="{BB962C8B-B14F-4D97-AF65-F5344CB8AC3E}">
        <p14:creationId xmlns:p14="http://schemas.microsoft.com/office/powerpoint/2010/main" val="1025852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0DD4AA97-0EA9-DAEB-73F4-16967E45A564}"/>
              </a:ext>
            </a:extLst>
          </p:cNvPr>
          <p:cNvSpPr txBox="1"/>
          <p:nvPr/>
        </p:nvSpPr>
        <p:spPr>
          <a:xfrm>
            <a:off x="1478281" y="954643"/>
            <a:ext cx="5713351" cy="5262979"/>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Julia double-clicks on a connecting line.</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A control panel appears. She can now drag the slider to the right for a </a:t>
            </a:r>
            <a:r>
              <a:rPr lang="en-US" sz="2400" b="1" dirty="0">
                <a:latin typeface="Arial" panose="020B0604020202020204" pitchFamily="34" charset="0"/>
                <a:cs typeface="Arial" panose="020B0604020202020204" pitchFamily="34" charset="0"/>
              </a:rPr>
              <a:t>supporting connection (solid line)</a:t>
            </a:r>
            <a:r>
              <a:rPr lang="en-US" sz="2400" dirty="0">
                <a:latin typeface="Arial" panose="020B0604020202020204" pitchFamily="34" charset="0"/>
                <a:cs typeface="Arial" panose="020B0604020202020204" pitchFamily="34" charset="0"/>
              </a:rPr>
              <a:t> or to the left for an </a:t>
            </a:r>
            <a:r>
              <a:rPr lang="en-US" sz="2400" b="1" dirty="0">
                <a:latin typeface="Arial" panose="020B0604020202020204" pitchFamily="34" charset="0"/>
                <a:cs typeface="Arial" panose="020B0604020202020204" pitchFamily="34" charset="0"/>
              </a:rPr>
              <a:t>opposing connection (dashed line)</a:t>
            </a:r>
            <a:r>
              <a:rPr lang="en-US" sz="2400" dirty="0">
                <a:latin typeface="Arial" panose="020B0604020202020204" pitchFamily="34" charset="0"/>
                <a:cs typeface="Arial" panose="020B0604020202020204" pitchFamily="34" charset="0"/>
              </a:rPr>
              <a:t>. </a:t>
            </a:r>
          </a:p>
          <a:p>
            <a:endParaRPr lang="de-DE"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A </a:t>
            </a:r>
            <a:r>
              <a:rPr lang="en-US" sz="2400" b="1" dirty="0">
                <a:latin typeface="Arial" panose="020B0604020202020204" pitchFamily="34" charset="0"/>
                <a:cs typeface="Arial" panose="020B0604020202020204" pitchFamily="34" charset="0"/>
              </a:rPr>
              <a:t>solid connection </a:t>
            </a:r>
            <a:r>
              <a:rPr lang="en-US" sz="2400" dirty="0">
                <a:latin typeface="Arial" panose="020B0604020202020204" pitchFamily="34" charset="0"/>
                <a:cs typeface="Arial" panose="020B0604020202020204" pitchFamily="34" charset="0"/>
              </a:rPr>
              <a:t>indicates that two concepts</a:t>
            </a:r>
            <a:r>
              <a:rPr lang="en-US" sz="2400" b="1" dirty="0">
                <a:latin typeface="Arial" panose="020B0604020202020204" pitchFamily="34" charset="0"/>
                <a:cs typeface="Arial" panose="020B0604020202020204" pitchFamily="34" charset="0"/>
              </a:rPr>
              <a:t> agree or support </a:t>
            </a:r>
            <a:r>
              <a:rPr lang="en-US" sz="2400" dirty="0">
                <a:latin typeface="Arial" panose="020B0604020202020204" pitchFamily="34" charset="0"/>
                <a:cs typeface="Arial" panose="020B0604020202020204" pitchFamily="34" charset="0"/>
              </a:rPr>
              <a:t>one another. </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A </a:t>
            </a:r>
            <a:r>
              <a:rPr lang="en-US" sz="2400" b="1" dirty="0">
                <a:latin typeface="Arial" panose="020B0604020202020204" pitchFamily="34" charset="0"/>
                <a:cs typeface="Arial" panose="020B0604020202020204" pitchFamily="34" charset="0"/>
              </a:rPr>
              <a:t>dashed connection </a:t>
            </a:r>
            <a:r>
              <a:rPr lang="en-US" sz="2400" dirty="0">
                <a:latin typeface="Arial" panose="020B0604020202020204" pitchFamily="34" charset="0"/>
                <a:cs typeface="Arial" panose="020B0604020202020204" pitchFamily="34" charset="0"/>
              </a:rPr>
              <a:t>indicates that two concepts</a:t>
            </a:r>
            <a:r>
              <a:rPr lang="en-US" sz="2400" b="1" dirty="0">
                <a:latin typeface="Arial" panose="020B0604020202020204" pitchFamily="34" charset="0"/>
                <a:cs typeface="Arial" panose="020B0604020202020204" pitchFamily="34" charset="0"/>
              </a:rPr>
              <a:t> conflict or oppose </a:t>
            </a:r>
            <a:r>
              <a:rPr lang="en-US" sz="2400" dirty="0">
                <a:latin typeface="Arial" panose="020B0604020202020204" pitchFamily="34" charset="0"/>
                <a:cs typeface="Arial" panose="020B0604020202020204" pitchFamily="34" charset="0"/>
              </a:rPr>
              <a:t>one another. </a:t>
            </a:r>
            <a:endParaRPr lang="de-DE" sz="2400" dirty="0">
              <a:latin typeface="Arial" panose="020B0604020202020204" pitchFamily="34" charset="0"/>
              <a:cs typeface="Arial" panose="020B0604020202020204" pitchFamily="34" charset="0"/>
            </a:endParaRPr>
          </a:p>
        </p:txBody>
      </p:sp>
      <p:cxnSp>
        <p:nvCxnSpPr>
          <p:cNvPr id="10" name="Gerade Verbindung 9">
            <a:extLst>
              <a:ext uri="{FF2B5EF4-FFF2-40B4-BE49-F238E27FC236}">
                <a16:creationId xmlns:a16="http://schemas.microsoft.com/office/drawing/2014/main" id="{5853F27A-8AC3-9229-7067-3277C77DAA5E}"/>
              </a:ext>
            </a:extLst>
          </p:cNvPr>
          <p:cNvCxnSpPr>
            <a:cxnSpLocks/>
          </p:cNvCxnSpPr>
          <p:nvPr/>
        </p:nvCxnSpPr>
        <p:spPr>
          <a:xfrm>
            <a:off x="8122920" y="4663440"/>
            <a:ext cx="2880360" cy="0"/>
          </a:xfrm>
          <a:prstGeom prst="line">
            <a:avLst/>
          </a:prstGeom>
          <a:ln w="38100"/>
        </p:spPr>
        <p:style>
          <a:lnRef idx="3">
            <a:schemeClr val="accent3"/>
          </a:lnRef>
          <a:fillRef idx="0">
            <a:schemeClr val="accent3"/>
          </a:fillRef>
          <a:effectRef idx="2">
            <a:schemeClr val="accent3"/>
          </a:effectRef>
          <a:fontRef idx="minor">
            <a:schemeClr val="tx1"/>
          </a:fontRef>
        </p:style>
      </p:cxnSp>
      <p:cxnSp>
        <p:nvCxnSpPr>
          <p:cNvPr id="11" name="Gerade Verbindung 10">
            <a:extLst>
              <a:ext uri="{FF2B5EF4-FFF2-40B4-BE49-F238E27FC236}">
                <a16:creationId xmlns:a16="http://schemas.microsoft.com/office/drawing/2014/main" id="{BA831331-7621-CB9F-2E47-EAE2F48902D6}"/>
              </a:ext>
            </a:extLst>
          </p:cNvPr>
          <p:cNvCxnSpPr/>
          <p:nvPr/>
        </p:nvCxnSpPr>
        <p:spPr>
          <a:xfrm>
            <a:off x="8122920" y="5684520"/>
            <a:ext cx="2880360" cy="0"/>
          </a:xfrm>
          <a:prstGeom prst="line">
            <a:avLst/>
          </a:prstGeom>
          <a:ln w="3810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4" name="Grafik 13" descr="Ein Bild, das Text, Screenshot, Schrift, Zahl enthält.&#10;&#10;Automatisch generierte Beschreibung">
            <a:extLst>
              <a:ext uri="{FF2B5EF4-FFF2-40B4-BE49-F238E27FC236}">
                <a16:creationId xmlns:a16="http://schemas.microsoft.com/office/drawing/2014/main" id="{C53E33A0-3D2E-5423-5FC3-2EFDA57DB8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7138" y="1718311"/>
            <a:ext cx="3791923" cy="1924050"/>
          </a:xfrm>
          <a:prstGeom prst="rect">
            <a:avLst/>
          </a:prstGeom>
        </p:spPr>
      </p:pic>
    </p:spTree>
    <p:extLst>
      <p:ext uri="{BB962C8B-B14F-4D97-AF65-F5344CB8AC3E}">
        <p14:creationId xmlns:p14="http://schemas.microsoft.com/office/powerpoint/2010/main" val="4025283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2">
            <a:extLst>
              <a:ext uri="{FF2B5EF4-FFF2-40B4-BE49-F238E27FC236}">
                <a16:creationId xmlns:a16="http://schemas.microsoft.com/office/drawing/2014/main" id="{F63D21CF-8B2D-1A42-BC39-448A54EBD69C}"/>
              </a:ext>
            </a:extLst>
          </p:cNvPr>
          <p:cNvSpPr txBox="1"/>
          <p:nvPr/>
        </p:nvSpPr>
        <p:spPr>
          <a:xfrm>
            <a:off x="941895" y="959736"/>
            <a:ext cx="9227716" cy="1200329"/>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The thickness of the lines indicates that Julia sees a strong connection between regional products and the farmers' market. The connection to ’Outdoors’ is weaker. </a:t>
            </a:r>
          </a:p>
        </p:txBody>
      </p:sp>
      <p:sp>
        <p:nvSpPr>
          <p:cNvPr id="24" name="Rectangle 13">
            <a:extLst>
              <a:ext uri="{FF2B5EF4-FFF2-40B4-BE49-F238E27FC236}">
                <a16:creationId xmlns:a16="http://schemas.microsoft.com/office/drawing/2014/main" id="{9FE4B4AC-822E-714E-9258-75D323D75757}"/>
              </a:ext>
            </a:extLst>
          </p:cNvPr>
          <p:cNvSpPr/>
          <p:nvPr/>
        </p:nvSpPr>
        <p:spPr>
          <a:xfrm>
            <a:off x="6166338" y="5392799"/>
            <a:ext cx="1146803" cy="1305593"/>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2">
            <a:extLst>
              <a:ext uri="{FF2B5EF4-FFF2-40B4-BE49-F238E27FC236}">
                <a16:creationId xmlns:a16="http://schemas.microsoft.com/office/drawing/2014/main" id="{F63D21CF-8B2D-1A42-BC39-448A54EBD69C}"/>
              </a:ext>
            </a:extLst>
          </p:cNvPr>
          <p:cNvSpPr txBox="1"/>
          <p:nvPr/>
        </p:nvSpPr>
        <p:spPr>
          <a:xfrm>
            <a:off x="941895" y="4855503"/>
            <a:ext cx="5083768"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For the connection to ’Regional products’, she moves the slider to the very right.</a:t>
            </a:r>
          </a:p>
        </p:txBody>
      </p:sp>
      <p:pic>
        <p:nvPicPr>
          <p:cNvPr id="3" name="Grafik 2" descr="Ein Bild, das Text, Diagramm, Design enthält.&#10;&#10;Automatisch generierte Beschreibung">
            <a:extLst>
              <a:ext uri="{FF2B5EF4-FFF2-40B4-BE49-F238E27FC236}">
                <a16:creationId xmlns:a16="http://schemas.microsoft.com/office/drawing/2014/main" id="{44D0EC11-1204-BF13-6FA7-4332CA815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7781" y="2545759"/>
            <a:ext cx="4114800" cy="2184400"/>
          </a:xfrm>
          <a:prstGeom prst="rect">
            <a:avLst/>
          </a:prstGeom>
        </p:spPr>
      </p:pic>
      <p:pic>
        <p:nvPicPr>
          <p:cNvPr id="8" name="Grafik 7" descr="Ein Bild, das Text, Screenshot, Schrift, Zahl enthält.&#10;&#10;Automatisch generierte Beschreibung">
            <a:extLst>
              <a:ext uri="{FF2B5EF4-FFF2-40B4-BE49-F238E27FC236}">
                <a16:creationId xmlns:a16="http://schemas.microsoft.com/office/drawing/2014/main" id="{9AA72D9F-1EB5-C2F5-7F0D-6F46C675B6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895" y="2682956"/>
            <a:ext cx="3791923" cy="1910006"/>
          </a:xfrm>
          <a:prstGeom prst="rect">
            <a:avLst/>
          </a:prstGeom>
        </p:spPr>
      </p:pic>
      <p:pic>
        <p:nvPicPr>
          <p:cNvPr id="22" name="Grafik 24">
            <a:extLst>
              <a:ext uri="{FF2B5EF4-FFF2-40B4-BE49-F238E27FC236}">
                <a16:creationId xmlns:a16="http://schemas.microsoft.com/office/drawing/2014/main" id="{26EADC5F-E81C-E348-B261-99207C6A17B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9215" y="4057802"/>
            <a:ext cx="335083" cy="363007"/>
          </a:xfrm>
          <a:prstGeom prst="rect">
            <a:avLst/>
          </a:prstGeom>
        </p:spPr>
      </p:pic>
    </p:spTree>
    <p:extLst>
      <p:ext uri="{BB962C8B-B14F-4D97-AF65-F5344CB8AC3E}">
        <p14:creationId xmlns:p14="http://schemas.microsoft.com/office/powerpoint/2010/main" val="1938901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2">
            <a:extLst>
              <a:ext uri="{FF2B5EF4-FFF2-40B4-BE49-F238E27FC236}">
                <a16:creationId xmlns:a16="http://schemas.microsoft.com/office/drawing/2014/main" id="{F63D21CF-8B2D-1A42-BC39-448A54EBD69C}"/>
              </a:ext>
            </a:extLst>
          </p:cNvPr>
          <p:cNvSpPr txBox="1"/>
          <p:nvPr/>
        </p:nvSpPr>
        <p:spPr>
          <a:xfrm>
            <a:off x="891835" y="1100640"/>
            <a:ext cx="5478485" cy="1938992"/>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The fact that the products are generally more expensive than in the supermarket tends to speak against shopping at the farmers' market. Julia expresses this with a </a:t>
            </a:r>
            <a:r>
              <a:rPr lang="en-US" sz="2400" b="1" dirty="0">
                <a:latin typeface="Arial" panose="020B0604020202020204" pitchFamily="34" charset="0"/>
                <a:cs typeface="Arial" panose="020B0604020202020204" pitchFamily="34" charset="0"/>
              </a:rPr>
              <a:t>dashed</a:t>
            </a:r>
            <a:r>
              <a:rPr lang="en-US" sz="2400" dirty="0">
                <a:latin typeface="Arial" panose="020B0604020202020204" pitchFamily="34" charset="0"/>
                <a:cs typeface="Arial" panose="020B0604020202020204" pitchFamily="34" charset="0"/>
              </a:rPr>
              <a:t> line. </a:t>
            </a:r>
          </a:p>
        </p:txBody>
      </p:sp>
      <p:sp>
        <p:nvSpPr>
          <p:cNvPr id="4" name="TextBox 3">
            <a:extLst>
              <a:ext uri="{FF2B5EF4-FFF2-40B4-BE49-F238E27FC236}">
                <a16:creationId xmlns:a16="http://schemas.microsoft.com/office/drawing/2014/main" id="{32B11CF7-2E08-374B-A385-959A0139B00E}"/>
              </a:ext>
            </a:extLst>
          </p:cNvPr>
          <p:cNvSpPr txBox="1"/>
          <p:nvPr/>
        </p:nvSpPr>
        <p:spPr>
          <a:xfrm>
            <a:off x="891834" y="3508899"/>
            <a:ext cx="5082245" cy="1200329"/>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This means: The more expensive the food, the less likely Julia is to go shopping at the farmers’ market.</a:t>
            </a:r>
          </a:p>
        </p:txBody>
      </p:sp>
      <p:sp>
        <p:nvSpPr>
          <p:cNvPr id="21" name="Rectangle 13">
            <a:extLst>
              <a:ext uri="{FF2B5EF4-FFF2-40B4-BE49-F238E27FC236}">
                <a16:creationId xmlns:a16="http://schemas.microsoft.com/office/drawing/2014/main" id="{0FCA0D0A-BF8E-3745-89B9-F66E53CE38B2}"/>
              </a:ext>
            </a:extLst>
          </p:cNvPr>
          <p:cNvSpPr/>
          <p:nvPr/>
        </p:nvSpPr>
        <p:spPr>
          <a:xfrm>
            <a:off x="8349481" y="1100640"/>
            <a:ext cx="2443814" cy="1584586"/>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Grafik 4" descr="Ein Bild, das Text, Screenshot, Diagramm, Design enthält.&#10;&#10;Automatisch generierte Beschreibung">
            <a:extLst>
              <a:ext uri="{FF2B5EF4-FFF2-40B4-BE49-F238E27FC236}">
                <a16:creationId xmlns:a16="http://schemas.microsoft.com/office/drawing/2014/main" id="{AB7539DE-41E6-88FD-0404-4452100C02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2132" y="2604017"/>
            <a:ext cx="2603500" cy="2133600"/>
          </a:xfrm>
          <a:prstGeom prst="rect">
            <a:avLst/>
          </a:prstGeom>
        </p:spPr>
      </p:pic>
      <p:pic>
        <p:nvPicPr>
          <p:cNvPr id="6" name="Grafik 5" descr="Ein Bild, das Text, Diagramm, Design enthält.&#10;&#10;Automatisch generierte Beschreibung">
            <a:extLst>
              <a:ext uri="{FF2B5EF4-FFF2-40B4-BE49-F238E27FC236}">
                <a16:creationId xmlns:a16="http://schemas.microsoft.com/office/drawing/2014/main" id="{93536C94-CF88-3907-B1E6-9EFA1E8EA7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8495" y="1162545"/>
            <a:ext cx="4114800" cy="2184400"/>
          </a:xfrm>
          <a:prstGeom prst="rect">
            <a:avLst/>
          </a:prstGeom>
        </p:spPr>
      </p:pic>
      <p:sp>
        <p:nvSpPr>
          <p:cNvPr id="7" name="Rechteck 6">
            <a:extLst>
              <a:ext uri="{FF2B5EF4-FFF2-40B4-BE49-F238E27FC236}">
                <a16:creationId xmlns:a16="http://schemas.microsoft.com/office/drawing/2014/main" id="{B198D6B7-130F-F512-374B-6C689C48DDDC}"/>
              </a:ext>
            </a:extLst>
          </p:cNvPr>
          <p:cNvSpPr/>
          <p:nvPr/>
        </p:nvSpPr>
        <p:spPr>
          <a:xfrm>
            <a:off x="6678495" y="1162545"/>
            <a:ext cx="4114800" cy="2184400"/>
          </a:xfrm>
          <a:prstGeom prst="rect">
            <a:avLst/>
          </a:prstGeom>
          <a:solidFill>
            <a:srgbClr val="FFFFFF">
              <a:alpha val="63529"/>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cxnSp>
        <p:nvCxnSpPr>
          <p:cNvPr id="8" name="Gerade Verbindung mit Pfeil 7">
            <a:extLst>
              <a:ext uri="{FF2B5EF4-FFF2-40B4-BE49-F238E27FC236}">
                <a16:creationId xmlns:a16="http://schemas.microsoft.com/office/drawing/2014/main" id="{874F1F78-F215-A867-96FE-53AE9BEF504D}"/>
              </a:ext>
            </a:extLst>
          </p:cNvPr>
          <p:cNvCxnSpPr>
            <a:cxnSpLocks/>
          </p:cNvCxnSpPr>
          <p:nvPr/>
        </p:nvCxnSpPr>
        <p:spPr>
          <a:xfrm>
            <a:off x="5855526" y="2861000"/>
            <a:ext cx="1886394" cy="647899"/>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80403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4D8FB4B-1E14-6C45-9B46-8259C1755824}"/>
              </a:ext>
            </a:extLst>
          </p:cNvPr>
          <p:cNvSpPr/>
          <p:nvPr/>
        </p:nvSpPr>
        <p:spPr>
          <a:xfrm>
            <a:off x="5972782" y="3515955"/>
            <a:ext cx="2785692" cy="830997"/>
          </a:xfrm>
          <a:prstGeom prst="rect">
            <a:avLst/>
          </a:prstGeom>
        </p:spPr>
        <p:txBody>
          <a:bodyPr wrap="square">
            <a:spAutoFit/>
          </a:bodyPr>
          <a:lstStyle/>
          <a:p>
            <a:pPr lvl="0" eaLnBrk="0" fontAlgn="base" hangingPunct="0">
              <a:spcBef>
                <a:spcPct val="0"/>
              </a:spcBef>
              <a:spcAft>
                <a:spcPct val="0"/>
              </a:spcAft>
            </a:pPr>
            <a:r>
              <a:rPr lang="en-US" altLang="aa-ET" sz="2400" dirty="0">
                <a:latin typeface="Arial" panose="020B0604020202020204" pitchFamily="34" charset="0"/>
                <a:cs typeface="Arial" panose="020B0604020202020204" pitchFamily="34" charset="0"/>
              </a:rPr>
              <a:t>Concepts </a:t>
            </a:r>
            <a:r>
              <a:rPr lang="en-US" altLang="aa-ET" sz="2400" b="1" dirty="0">
                <a:latin typeface="Arial" panose="020B0604020202020204" pitchFamily="34" charset="0"/>
                <a:cs typeface="Arial" panose="020B0604020202020204" pitchFamily="34" charset="0"/>
              </a:rPr>
              <a:t>support</a:t>
            </a:r>
            <a:r>
              <a:rPr lang="en-US" altLang="aa-ET"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each other</a:t>
            </a:r>
          </a:p>
        </p:txBody>
      </p:sp>
      <p:cxnSp>
        <p:nvCxnSpPr>
          <p:cNvPr id="33" name="Straight Arrow Connector 32">
            <a:extLst>
              <a:ext uri="{FF2B5EF4-FFF2-40B4-BE49-F238E27FC236}">
                <a16:creationId xmlns:a16="http://schemas.microsoft.com/office/drawing/2014/main" id="{CA0627E7-4F8C-654F-B27C-9FFED3514806}"/>
              </a:ext>
            </a:extLst>
          </p:cNvPr>
          <p:cNvCxnSpPr>
            <a:cxnSpLocks/>
          </p:cNvCxnSpPr>
          <p:nvPr/>
        </p:nvCxnSpPr>
        <p:spPr>
          <a:xfrm>
            <a:off x="5972782" y="3429000"/>
            <a:ext cx="2622578" cy="0"/>
          </a:xfrm>
          <a:prstGeom prst="straightConnector1">
            <a:avLst/>
          </a:prstGeom>
          <a:ln w="28575">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256F0748-F71C-A040-A86F-F429DDB56AEC}"/>
              </a:ext>
            </a:extLst>
          </p:cNvPr>
          <p:cNvCxnSpPr>
            <a:cxnSpLocks/>
          </p:cNvCxnSpPr>
          <p:nvPr/>
        </p:nvCxnSpPr>
        <p:spPr>
          <a:xfrm>
            <a:off x="3610405" y="3429000"/>
            <a:ext cx="2270012" cy="0"/>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7" name="Rectangle 29">
            <a:extLst>
              <a:ext uri="{FF2B5EF4-FFF2-40B4-BE49-F238E27FC236}">
                <a16:creationId xmlns:a16="http://schemas.microsoft.com/office/drawing/2014/main" id="{D9F669F1-971E-F949-8994-654A62AFEF71}"/>
              </a:ext>
            </a:extLst>
          </p:cNvPr>
          <p:cNvSpPr>
            <a:spLocks noChangeArrowheads="1"/>
          </p:cNvSpPr>
          <p:nvPr/>
        </p:nvSpPr>
        <p:spPr bwMode="auto">
          <a:xfrm>
            <a:off x="5880417" y="542549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aa-ET"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782B4DDB-50CD-E948-AA69-FF193B18E690}"/>
              </a:ext>
            </a:extLst>
          </p:cNvPr>
          <p:cNvSpPr/>
          <p:nvPr/>
        </p:nvSpPr>
        <p:spPr>
          <a:xfrm>
            <a:off x="350494" y="725939"/>
            <a:ext cx="11215548" cy="461665"/>
          </a:xfrm>
          <a:prstGeom prst="rect">
            <a:avLst/>
          </a:prstGeom>
        </p:spPr>
        <p:txBody>
          <a:bodyPr wrap="square">
            <a:spAutoFit/>
          </a:bodyPr>
          <a:lstStyle/>
          <a:p>
            <a:pPr algn="ctr"/>
            <a:r>
              <a:rPr lang="en-US" sz="2400" dirty="0">
                <a:latin typeface="Arial" panose="020B0604020202020204" pitchFamily="34" charset="0"/>
                <a:cs typeface="Arial" panose="020B0604020202020204" pitchFamily="34" charset="0"/>
              </a:rPr>
              <a:t>Here you can see again the types of connecting lines:</a:t>
            </a:r>
          </a:p>
        </p:txBody>
      </p:sp>
      <p:sp>
        <p:nvSpPr>
          <p:cNvPr id="13" name="Rectangle 2">
            <a:extLst>
              <a:ext uri="{FF2B5EF4-FFF2-40B4-BE49-F238E27FC236}">
                <a16:creationId xmlns:a16="http://schemas.microsoft.com/office/drawing/2014/main" id="{A4D8FB4B-1E14-6C45-9B46-8259C1755824}"/>
              </a:ext>
            </a:extLst>
          </p:cNvPr>
          <p:cNvSpPr/>
          <p:nvPr/>
        </p:nvSpPr>
        <p:spPr>
          <a:xfrm>
            <a:off x="3095105" y="3522386"/>
            <a:ext cx="2785692" cy="830997"/>
          </a:xfrm>
          <a:prstGeom prst="rect">
            <a:avLst/>
          </a:prstGeom>
        </p:spPr>
        <p:txBody>
          <a:bodyPr wrap="square">
            <a:spAutoFit/>
          </a:bodyPr>
          <a:lstStyle/>
          <a:p>
            <a:pPr lvl="0" algn="r" eaLnBrk="0" fontAlgn="base" hangingPunct="0">
              <a:spcBef>
                <a:spcPct val="0"/>
              </a:spcBef>
              <a:spcAft>
                <a:spcPct val="0"/>
              </a:spcAft>
            </a:pPr>
            <a:r>
              <a:rPr lang="en-US" sz="2400" dirty="0">
                <a:latin typeface="Arial" panose="020B0604020202020204" pitchFamily="34" charset="0"/>
                <a:cs typeface="Arial" panose="020B0604020202020204" pitchFamily="34" charset="0"/>
              </a:rPr>
              <a:t>Concepts </a:t>
            </a:r>
            <a:r>
              <a:rPr lang="en-US" sz="2400" b="1" dirty="0">
                <a:latin typeface="Arial" panose="020B0604020202020204" pitchFamily="34" charset="0"/>
                <a:cs typeface="Arial" panose="020B0604020202020204" pitchFamily="34" charset="0"/>
              </a:rPr>
              <a:t>oppose</a:t>
            </a:r>
            <a:r>
              <a:rPr lang="en-US" sz="2400" dirty="0">
                <a:latin typeface="Arial" panose="020B0604020202020204" pitchFamily="34" charset="0"/>
                <a:cs typeface="Arial" panose="020B0604020202020204" pitchFamily="34" charset="0"/>
              </a:rPr>
              <a:t> each other</a:t>
            </a:r>
          </a:p>
        </p:txBody>
      </p:sp>
      <p:sp>
        <p:nvSpPr>
          <p:cNvPr id="5" name="Textfeld 4"/>
          <p:cNvSpPr txBox="1"/>
          <p:nvPr/>
        </p:nvSpPr>
        <p:spPr>
          <a:xfrm>
            <a:off x="7647143" y="4346952"/>
            <a:ext cx="4141203" cy="1708160"/>
          </a:xfrm>
          <a:prstGeom prst="rect">
            <a:avLst/>
          </a:prstGeom>
          <a:noFill/>
        </p:spPr>
        <p:txBody>
          <a:bodyPr wrap="square" rtlCol="0">
            <a:spAutoFit/>
          </a:bodyPr>
          <a:lstStyle/>
          <a:p>
            <a:pPr>
              <a:spcAft>
                <a:spcPts val="600"/>
              </a:spcAft>
            </a:pPr>
            <a:r>
              <a:rPr lang="en-US" sz="2000" u="sng" dirty="0">
                <a:latin typeface="Arial" panose="020B0604020202020204" pitchFamily="34" charset="0"/>
                <a:cs typeface="Arial" panose="020B0604020202020204" pitchFamily="34" charset="0"/>
              </a:rPr>
              <a:t>Example</a:t>
            </a:r>
            <a:r>
              <a:rPr lang="en-US" sz="2000" dirty="0">
                <a:latin typeface="Arial" panose="020B0604020202020204" pitchFamily="34" charset="0"/>
                <a:cs typeface="Arial" panose="020B0604020202020204" pitchFamily="34" charset="0"/>
              </a:rPr>
              <a:t>:</a:t>
            </a:r>
          </a:p>
          <a:p>
            <a:pPr marL="342900" indent="-342900">
              <a:buFontTx/>
              <a:buChar char="-"/>
            </a:pPr>
            <a:r>
              <a:rPr lang="en-US" sz="2000" dirty="0">
                <a:latin typeface="Arial" panose="020B0604020202020204" pitchFamily="34" charset="0"/>
                <a:cs typeface="Arial" panose="020B0604020202020204" pitchFamily="34" charset="0"/>
              </a:rPr>
              <a:t>When the weather is good, Julia goes to the farmers’ market.</a:t>
            </a:r>
          </a:p>
          <a:p>
            <a:pPr marL="342900" indent="-342900">
              <a:buFontTx/>
              <a:buChar char="-"/>
            </a:pPr>
            <a:r>
              <a:rPr lang="en-US" sz="2000" dirty="0">
                <a:latin typeface="Arial" panose="020B0604020202020204" pitchFamily="34" charset="0"/>
                <a:cs typeface="Arial" panose="020B0604020202020204" pitchFamily="34" charset="0"/>
              </a:rPr>
              <a:t>Or: If good weather, then farmers’ market</a:t>
            </a:r>
          </a:p>
        </p:txBody>
      </p:sp>
      <p:sp>
        <p:nvSpPr>
          <p:cNvPr id="19" name="Textfeld 18"/>
          <p:cNvSpPr txBox="1"/>
          <p:nvPr/>
        </p:nvSpPr>
        <p:spPr>
          <a:xfrm>
            <a:off x="915394" y="4346953"/>
            <a:ext cx="4311514" cy="1708160"/>
          </a:xfrm>
          <a:prstGeom prst="rect">
            <a:avLst/>
          </a:prstGeom>
          <a:noFill/>
        </p:spPr>
        <p:txBody>
          <a:bodyPr wrap="square" rtlCol="0">
            <a:spAutoFit/>
          </a:bodyPr>
          <a:lstStyle/>
          <a:p>
            <a:pPr>
              <a:spcAft>
                <a:spcPts val="600"/>
              </a:spcAft>
            </a:pPr>
            <a:r>
              <a:rPr lang="en-US" sz="2000" u="sng" dirty="0">
                <a:latin typeface="Arial" panose="020B0604020202020204" pitchFamily="34" charset="0"/>
                <a:cs typeface="Arial" panose="020B0604020202020204" pitchFamily="34" charset="0"/>
              </a:rPr>
              <a:t>Example</a:t>
            </a:r>
            <a:r>
              <a:rPr lang="en-US" sz="2000" dirty="0">
                <a:latin typeface="Arial" panose="020B0604020202020204" pitchFamily="34" charset="0"/>
                <a:cs typeface="Arial" panose="020B0604020202020204" pitchFamily="34" charset="0"/>
              </a:rPr>
              <a:t>:</a:t>
            </a:r>
          </a:p>
          <a:p>
            <a:pPr marL="342900" indent="-342900">
              <a:buFontTx/>
              <a:buChar char="-"/>
            </a:pPr>
            <a:r>
              <a:rPr lang="en-US" sz="2000" dirty="0">
                <a:latin typeface="Arial" panose="020B0604020202020204" pitchFamily="34" charset="0"/>
                <a:cs typeface="Arial" panose="020B0604020202020204" pitchFamily="34" charset="0"/>
              </a:rPr>
              <a:t>If the weather is bad, Julia doesn't go to the farmers’ market.</a:t>
            </a:r>
          </a:p>
          <a:p>
            <a:pPr marL="342900" indent="-342900">
              <a:buFontTx/>
              <a:buChar char="-"/>
            </a:pPr>
            <a:r>
              <a:rPr lang="en-US" sz="2000" dirty="0">
                <a:latin typeface="Arial" panose="020B0604020202020204" pitchFamily="34" charset="0"/>
                <a:cs typeface="Arial" panose="020B0604020202020204" pitchFamily="34" charset="0"/>
              </a:rPr>
              <a:t>Or: If bad weather, then no farmers’ market</a:t>
            </a:r>
          </a:p>
        </p:txBody>
      </p:sp>
      <p:pic>
        <p:nvPicPr>
          <p:cNvPr id="7" name="Grafik 6" descr="Ein Bild, das Text, Screenshot, Schrift, Zahl enthält.&#10;&#10;Automatisch generierte Beschreibung">
            <a:extLst>
              <a:ext uri="{FF2B5EF4-FFF2-40B4-BE49-F238E27FC236}">
                <a16:creationId xmlns:a16="http://schemas.microsoft.com/office/drawing/2014/main" id="{94715667-FE64-1377-E733-170FF82D7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4486" y="1376798"/>
            <a:ext cx="3524821" cy="1775466"/>
          </a:xfrm>
          <a:prstGeom prst="rect">
            <a:avLst/>
          </a:prstGeom>
        </p:spPr>
      </p:pic>
    </p:spTree>
    <p:extLst>
      <p:ext uri="{BB962C8B-B14F-4D97-AF65-F5344CB8AC3E}">
        <p14:creationId xmlns:p14="http://schemas.microsoft.com/office/powerpoint/2010/main" val="2394599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2">
            <a:extLst>
              <a:ext uri="{FF2B5EF4-FFF2-40B4-BE49-F238E27FC236}">
                <a16:creationId xmlns:a16="http://schemas.microsoft.com/office/drawing/2014/main" id="{F63D21CF-8B2D-1A42-BC39-448A54EBD69C}"/>
              </a:ext>
            </a:extLst>
          </p:cNvPr>
          <p:cNvSpPr txBox="1"/>
          <p:nvPr/>
        </p:nvSpPr>
        <p:spPr>
          <a:xfrm>
            <a:off x="6463032" y="4054376"/>
            <a:ext cx="5083627" cy="230832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As Julia can only type up to </a:t>
            </a:r>
            <a:r>
              <a:rPr lang="en-US" sz="2400" b="1" dirty="0">
                <a:latin typeface="Arial" panose="020B0604020202020204" pitchFamily="34" charset="0"/>
                <a:cs typeface="Arial" panose="020B0604020202020204" pitchFamily="34" charset="0"/>
              </a:rPr>
              <a:t>three words </a:t>
            </a:r>
            <a:r>
              <a:rPr lang="en-US" sz="2400" dirty="0">
                <a:latin typeface="Arial" panose="020B0604020202020204" pitchFamily="34" charset="0"/>
                <a:cs typeface="Arial" panose="020B0604020202020204" pitchFamily="34" charset="0"/>
              </a:rPr>
              <a:t>into the ’Content’ textbox, she can additionally </a:t>
            </a:r>
            <a:r>
              <a:rPr lang="en-US" sz="2400" b="1" dirty="0">
                <a:latin typeface="Arial" panose="020B0604020202020204" pitchFamily="34" charset="0"/>
                <a:cs typeface="Arial" panose="020B0604020202020204" pitchFamily="34" charset="0"/>
              </a:rPr>
              <a:t>comment</a:t>
            </a:r>
            <a:r>
              <a:rPr lang="en-US" sz="2400" dirty="0">
                <a:latin typeface="Arial" panose="020B0604020202020204" pitchFamily="34" charset="0"/>
                <a:cs typeface="Arial" panose="020B0604020202020204" pitchFamily="34" charset="0"/>
              </a:rPr>
              <a:t> on each concept in her map by </a:t>
            </a:r>
          </a:p>
          <a:p>
            <a:r>
              <a:rPr lang="en-US" sz="2400" dirty="0">
                <a:latin typeface="Arial" panose="020B0604020202020204" pitchFamily="34" charset="0"/>
                <a:cs typeface="Arial" panose="020B0604020202020204" pitchFamily="34" charset="0"/>
              </a:rPr>
              <a:t>double-clicking on it and then typing into the ‘Comment’ textbox.</a:t>
            </a:r>
          </a:p>
        </p:txBody>
      </p:sp>
      <p:pic>
        <p:nvPicPr>
          <p:cNvPr id="14" name="Grafik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61216" y="7303310"/>
            <a:ext cx="269567" cy="292031"/>
          </a:xfrm>
          <a:prstGeom prst="rect">
            <a:avLst/>
          </a:prstGeom>
        </p:spPr>
      </p:pic>
      <p:pic>
        <p:nvPicPr>
          <p:cNvPr id="8" name="Grafik 7" descr="Ein Bild, das Text, Screenshot, Software, Design enthält.&#10;&#10;Automatisch generierte Beschreibung">
            <a:extLst>
              <a:ext uri="{FF2B5EF4-FFF2-40B4-BE49-F238E27FC236}">
                <a16:creationId xmlns:a16="http://schemas.microsoft.com/office/drawing/2014/main" id="{84B1B80B-93B6-33D6-9AB7-746CAFF1CA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070" y="1562100"/>
            <a:ext cx="4660900" cy="4800600"/>
          </a:xfrm>
          <a:prstGeom prst="rect">
            <a:avLst/>
          </a:prstGeom>
        </p:spPr>
      </p:pic>
      <p:cxnSp>
        <p:nvCxnSpPr>
          <p:cNvPr id="5" name="Straight Arrow Connector 4">
            <a:extLst>
              <a:ext uri="{FF2B5EF4-FFF2-40B4-BE49-F238E27FC236}">
                <a16:creationId xmlns:a16="http://schemas.microsoft.com/office/drawing/2014/main" id="{BD09D3A7-D93E-F045-9DB1-D47F935E3F23}"/>
              </a:ext>
            </a:extLst>
          </p:cNvPr>
          <p:cNvCxnSpPr>
            <a:cxnSpLocks/>
          </p:cNvCxnSpPr>
          <p:nvPr/>
        </p:nvCxnSpPr>
        <p:spPr>
          <a:xfrm flipH="1">
            <a:off x="4093845" y="4925285"/>
            <a:ext cx="2136938" cy="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69BBDB90-F9DA-B6FE-C0BD-489EAE5295C0}"/>
              </a:ext>
            </a:extLst>
          </p:cNvPr>
          <p:cNvSpPr txBox="1"/>
          <p:nvPr/>
        </p:nvSpPr>
        <p:spPr>
          <a:xfrm>
            <a:off x="1068070" y="807720"/>
            <a:ext cx="3839210" cy="461665"/>
          </a:xfrm>
          <a:prstGeom prst="rect">
            <a:avLst/>
          </a:prstGeom>
          <a:noFill/>
        </p:spPr>
        <p:txBody>
          <a:bodyPr wrap="square" rtlCol="0">
            <a:spAutoFit/>
          </a:bodyPr>
          <a:lstStyle/>
          <a:p>
            <a:r>
              <a:rPr lang="de-DE" sz="2400" dirty="0" err="1">
                <a:latin typeface="Arial" panose="020B0604020202020204" pitchFamily="34" charset="0"/>
                <a:cs typeface="Arial" panose="020B0604020202020204" pitchFamily="34" charset="0"/>
              </a:rPr>
              <a:t>Adding</a:t>
            </a:r>
            <a:r>
              <a:rPr lang="de-DE" sz="2400" dirty="0">
                <a:latin typeface="Arial" panose="020B0604020202020204" pitchFamily="34" charset="0"/>
                <a:cs typeface="Arial" panose="020B0604020202020204" pitchFamily="34" charset="0"/>
              </a:rPr>
              <a:t> a </a:t>
            </a:r>
            <a:r>
              <a:rPr lang="de-DE" sz="2400" b="1" dirty="0" err="1">
                <a:latin typeface="Arial" panose="020B0604020202020204" pitchFamily="34" charset="0"/>
                <a:cs typeface="Arial" panose="020B0604020202020204" pitchFamily="34" charset="0"/>
              </a:rPr>
              <a:t>comment</a:t>
            </a:r>
            <a:endParaRPr lang="de-DE"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2084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2">
            <a:extLst>
              <a:ext uri="{FF2B5EF4-FFF2-40B4-BE49-F238E27FC236}">
                <a16:creationId xmlns:a16="http://schemas.microsoft.com/office/drawing/2014/main" id="{F63D21CF-8B2D-1A42-BC39-448A54EBD69C}"/>
              </a:ext>
            </a:extLst>
          </p:cNvPr>
          <p:cNvSpPr txBox="1"/>
          <p:nvPr/>
        </p:nvSpPr>
        <p:spPr>
          <a:xfrm>
            <a:off x="6106160" y="1461591"/>
            <a:ext cx="5537200" cy="1200329"/>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Concepts and connections can be </a:t>
            </a:r>
            <a:r>
              <a:rPr lang="en-US" sz="2400" b="1" dirty="0">
                <a:latin typeface="Arial" panose="020B0604020202020204" pitchFamily="34" charset="0"/>
                <a:cs typeface="Arial" panose="020B0604020202020204" pitchFamily="34" charset="0"/>
              </a:rPr>
              <a:t>deleted</a:t>
            </a:r>
            <a:r>
              <a:rPr lang="en-US" sz="2400" dirty="0">
                <a:latin typeface="Arial" panose="020B0604020202020204" pitchFamily="34" charset="0"/>
                <a:cs typeface="Arial" panose="020B0604020202020204" pitchFamily="34" charset="0"/>
              </a:rPr>
              <a:t> by clicking on the red trashcan symbol in the respective control panel. </a:t>
            </a:r>
          </a:p>
        </p:txBody>
      </p:sp>
      <p:pic>
        <p:nvPicPr>
          <p:cNvPr id="3" name="Grafik 2" descr="Ein Bild, das Text, Screenshot, Software, Design enthält.&#10;&#10;Automatisch generierte Beschreibung">
            <a:extLst>
              <a:ext uri="{FF2B5EF4-FFF2-40B4-BE49-F238E27FC236}">
                <a16:creationId xmlns:a16="http://schemas.microsoft.com/office/drawing/2014/main" id="{AD5A1BCA-08B2-A4DB-72DA-FF345C6AC990}"/>
              </a:ext>
            </a:extLst>
          </p:cNvPr>
          <p:cNvPicPr>
            <a:picLocks noChangeAspect="1"/>
          </p:cNvPicPr>
          <p:nvPr/>
        </p:nvPicPr>
        <p:blipFill rotWithShape="1">
          <a:blip r:embed="rId2">
            <a:extLst>
              <a:ext uri="{28A0092B-C50C-407E-A947-70E740481C1C}">
                <a14:useLocalDpi xmlns:a14="http://schemas.microsoft.com/office/drawing/2010/main" val="0"/>
              </a:ext>
            </a:extLst>
          </a:blip>
          <a:srcRect r="24823"/>
          <a:stretch/>
        </p:blipFill>
        <p:spPr>
          <a:xfrm>
            <a:off x="1168108" y="1752600"/>
            <a:ext cx="3503930" cy="4800600"/>
          </a:xfrm>
          <a:prstGeom prst="rect">
            <a:avLst/>
          </a:prstGeom>
        </p:spPr>
      </p:pic>
      <p:cxnSp>
        <p:nvCxnSpPr>
          <p:cNvPr id="4" name="Straight Arrow Connector 32">
            <a:extLst>
              <a:ext uri="{FF2B5EF4-FFF2-40B4-BE49-F238E27FC236}">
                <a16:creationId xmlns:a16="http://schemas.microsoft.com/office/drawing/2014/main" id="{CA0627E7-4F8C-654F-B27C-9FFED3514806}"/>
              </a:ext>
            </a:extLst>
          </p:cNvPr>
          <p:cNvCxnSpPr>
            <a:cxnSpLocks/>
          </p:cNvCxnSpPr>
          <p:nvPr/>
        </p:nvCxnSpPr>
        <p:spPr>
          <a:xfrm flipH="1">
            <a:off x="4419600" y="2061755"/>
            <a:ext cx="155448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E39CEAFE-C8EB-D040-0D17-87C1E1045D54}"/>
              </a:ext>
            </a:extLst>
          </p:cNvPr>
          <p:cNvSpPr txBox="1"/>
          <p:nvPr/>
        </p:nvSpPr>
        <p:spPr>
          <a:xfrm>
            <a:off x="1068070" y="807720"/>
            <a:ext cx="4799330" cy="461665"/>
          </a:xfrm>
          <a:prstGeom prst="rect">
            <a:avLst/>
          </a:prstGeom>
          <a:noFill/>
        </p:spPr>
        <p:txBody>
          <a:bodyPr wrap="square" rtlCol="0">
            <a:spAutoFit/>
          </a:bodyPr>
          <a:lstStyle/>
          <a:p>
            <a:r>
              <a:rPr lang="de-DE" sz="2400" b="1" dirty="0" err="1">
                <a:latin typeface="Arial" panose="020B0604020202020204" pitchFamily="34" charset="0"/>
                <a:cs typeface="Arial" panose="020B0604020202020204" pitchFamily="34" charset="0"/>
              </a:rPr>
              <a:t>Deleting</a:t>
            </a:r>
            <a:r>
              <a:rPr lang="de-DE" sz="2400" dirty="0">
                <a:latin typeface="Arial" panose="020B0604020202020204" pitchFamily="34" charset="0"/>
                <a:cs typeface="Arial" panose="020B0604020202020204" pitchFamily="34" charset="0"/>
              </a:rPr>
              <a:t> </a:t>
            </a:r>
            <a:r>
              <a:rPr lang="de-DE" sz="2400" dirty="0" err="1">
                <a:latin typeface="Arial" panose="020B0604020202020204" pitchFamily="34" charset="0"/>
                <a:cs typeface="Arial" panose="020B0604020202020204" pitchFamily="34" charset="0"/>
              </a:rPr>
              <a:t>concepts</a:t>
            </a:r>
            <a:r>
              <a:rPr lang="de-DE" sz="2400" dirty="0">
                <a:latin typeface="Arial" panose="020B0604020202020204" pitchFamily="34" charset="0"/>
                <a:cs typeface="Arial" panose="020B0604020202020204" pitchFamily="34" charset="0"/>
              </a:rPr>
              <a:t> </a:t>
            </a:r>
            <a:r>
              <a:rPr lang="de-DE" sz="2400" dirty="0" err="1">
                <a:latin typeface="Arial" panose="020B0604020202020204" pitchFamily="34" charset="0"/>
                <a:cs typeface="Arial" panose="020B0604020202020204" pitchFamily="34" charset="0"/>
              </a:rPr>
              <a:t>or</a:t>
            </a:r>
            <a:r>
              <a:rPr lang="de-DE" sz="2400" dirty="0">
                <a:latin typeface="Arial" panose="020B0604020202020204" pitchFamily="34" charset="0"/>
                <a:cs typeface="Arial" panose="020B0604020202020204" pitchFamily="34" charset="0"/>
              </a:rPr>
              <a:t> </a:t>
            </a:r>
            <a:r>
              <a:rPr lang="de-DE" sz="2400" dirty="0" err="1">
                <a:latin typeface="Arial" panose="020B0604020202020204" pitchFamily="34" charset="0"/>
                <a:cs typeface="Arial" panose="020B0604020202020204" pitchFamily="34" charset="0"/>
              </a:rPr>
              <a:t>connections</a:t>
            </a:r>
            <a:endParaRPr lang="de-DE" sz="2400" b="1" dirty="0">
              <a:latin typeface="Arial" panose="020B0604020202020204" pitchFamily="34" charset="0"/>
              <a:cs typeface="Arial" panose="020B0604020202020204" pitchFamily="34" charset="0"/>
            </a:endParaRPr>
          </a:p>
        </p:txBody>
      </p:sp>
      <p:pic>
        <p:nvPicPr>
          <p:cNvPr id="20" name="Grafik 19" descr="Ein Bild, das Text, Screenshot, Schrift, Zahl enthält.&#10;&#10;Automatisch generierte Beschreibung">
            <a:extLst>
              <a:ext uri="{FF2B5EF4-FFF2-40B4-BE49-F238E27FC236}">
                <a16:creationId xmlns:a16="http://schemas.microsoft.com/office/drawing/2014/main" id="{C244E4F8-E18E-3C3C-FF5A-D4796FB53E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642360"/>
            <a:ext cx="3761537" cy="1894701"/>
          </a:xfrm>
          <a:prstGeom prst="rect">
            <a:avLst/>
          </a:prstGeom>
        </p:spPr>
      </p:pic>
      <p:cxnSp>
        <p:nvCxnSpPr>
          <p:cNvPr id="12" name="Straight Arrow Connector 32">
            <a:extLst>
              <a:ext uri="{FF2B5EF4-FFF2-40B4-BE49-F238E27FC236}">
                <a16:creationId xmlns:a16="http://schemas.microsoft.com/office/drawing/2014/main" id="{4ACFE9D4-8A21-2A7B-3CF7-DDD13E14465F}"/>
              </a:ext>
            </a:extLst>
          </p:cNvPr>
          <p:cNvCxnSpPr>
            <a:cxnSpLocks/>
          </p:cNvCxnSpPr>
          <p:nvPr/>
        </p:nvCxnSpPr>
        <p:spPr>
          <a:xfrm>
            <a:off x="8623300" y="2646680"/>
            <a:ext cx="892175" cy="123952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76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8064467" y="1122601"/>
            <a:ext cx="3893071" cy="3086857"/>
          </a:xfrm>
          <a:prstGeom prst="rect">
            <a:avLst/>
          </a:prstGeom>
        </p:spPr>
      </p:pic>
      <p:sp>
        <p:nvSpPr>
          <p:cNvPr id="5" name="TextBox 4">
            <a:extLst>
              <a:ext uri="{FF2B5EF4-FFF2-40B4-BE49-F238E27FC236}">
                <a16:creationId xmlns:a16="http://schemas.microsoft.com/office/drawing/2014/main" id="{3E8AD549-0E2D-314D-B955-C7CE704BE3BF}"/>
              </a:ext>
            </a:extLst>
          </p:cNvPr>
          <p:cNvSpPr txBox="1"/>
          <p:nvPr/>
        </p:nvSpPr>
        <p:spPr>
          <a:xfrm>
            <a:off x="1113790" y="584440"/>
            <a:ext cx="4548019" cy="1200329"/>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If Julia needs </a:t>
            </a:r>
            <a:r>
              <a:rPr lang="en-US" sz="2400" b="1" dirty="0">
                <a:latin typeface="Arial" panose="020B0604020202020204" pitchFamily="34" charset="0"/>
                <a:cs typeface="Arial" panose="020B0604020202020204" pitchFamily="34" charset="0"/>
              </a:rPr>
              <a:t>help</a:t>
            </a:r>
            <a:r>
              <a:rPr lang="en-US" sz="2400" dirty="0">
                <a:latin typeface="Arial" panose="020B0604020202020204" pitchFamily="34" charset="0"/>
                <a:cs typeface="Arial" panose="020B0604020202020204" pitchFamily="34" charset="0"/>
              </a:rPr>
              <a:t> drawing her CAM, she can click on the green question mark symbol. </a:t>
            </a:r>
          </a:p>
        </p:txBody>
      </p:sp>
      <p:cxnSp>
        <p:nvCxnSpPr>
          <p:cNvPr id="6" name="Straight Arrow Connector 5">
            <a:extLst>
              <a:ext uri="{FF2B5EF4-FFF2-40B4-BE49-F238E27FC236}">
                <a16:creationId xmlns:a16="http://schemas.microsoft.com/office/drawing/2014/main" id="{795EEDE2-A922-6044-94A7-BFA774366061}"/>
              </a:ext>
            </a:extLst>
          </p:cNvPr>
          <p:cNvCxnSpPr>
            <a:cxnSpLocks/>
          </p:cNvCxnSpPr>
          <p:nvPr/>
        </p:nvCxnSpPr>
        <p:spPr>
          <a:xfrm flipV="1">
            <a:off x="5388045" y="188686"/>
            <a:ext cx="5105784" cy="104039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6A3F00D-0354-7847-8832-DB1D1FC3CC4C}"/>
              </a:ext>
            </a:extLst>
          </p:cNvPr>
          <p:cNvPicPr>
            <a:picLocks noChangeAspect="1"/>
          </p:cNvPicPr>
          <p:nvPr/>
        </p:nvPicPr>
        <p:blipFill>
          <a:blip r:embed="rId3"/>
          <a:stretch>
            <a:fillRect/>
          </a:stretch>
        </p:blipFill>
        <p:spPr>
          <a:xfrm>
            <a:off x="1113790" y="1992230"/>
            <a:ext cx="3405680" cy="4563276"/>
          </a:xfrm>
          <a:prstGeom prst="rect">
            <a:avLst/>
          </a:prstGeom>
        </p:spPr>
      </p:pic>
      <p:sp>
        <p:nvSpPr>
          <p:cNvPr id="11" name="TextBox 10">
            <a:extLst>
              <a:ext uri="{FF2B5EF4-FFF2-40B4-BE49-F238E27FC236}">
                <a16:creationId xmlns:a16="http://schemas.microsoft.com/office/drawing/2014/main" id="{F53BE2D9-B510-4147-8300-52AF6F1ECC5B}"/>
              </a:ext>
            </a:extLst>
          </p:cNvPr>
          <p:cNvSpPr txBox="1"/>
          <p:nvPr/>
        </p:nvSpPr>
        <p:spPr>
          <a:xfrm>
            <a:off x="5015691" y="4891141"/>
            <a:ext cx="6062519" cy="1477328"/>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A menu with quick references will appear. There she can navigate by clicking on the topics she needs help for. </a:t>
            </a:r>
          </a:p>
          <a:p>
            <a:endParaRPr lang="en-US" dirty="0"/>
          </a:p>
        </p:txBody>
      </p:sp>
      <p:pic>
        <p:nvPicPr>
          <p:cNvPr id="12" name="Grafik 13">
            <a:extLst>
              <a:ext uri="{FF2B5EF4-FFF2-40B4-BE49-F238E27FC236}">
                <a16:creationId xmlns:a16="http://schemas.microsoft.com/office/drawing/2014/main" id="{79CDAC60-AC23-1140-8B63-C7319AABCBA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48517" y="1846215"/>
            <a:ext cx="269567" cy="292031"/>
          </a:xfrm>
          <a:prstGeom prst="rect">
            <a:avLst/>
          </a:prstGeom>
        </p:spPr>
      </p:pic>
      <p:pic>
        <p:nvPicPr>
          <p:cNvPr id="13" name="Grafik 13">
            <a:extLst>
              <a:ext uri="{FF2B5EF4-FFF2-40B4-BE49-F238E27FC236}">
                <a16:creationId xmlns:a16="http://schemas.microsoft.com/office/drawing/2014/main" id="{D6CFA2B1-E6C8-374B-A9C4-0145BCE9D0F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18619" y="188686"/>
            <a:ext cx="269567" cy="292031"/>
          </a:xfrm>
          <a:prstGeom prst="rect">
            <a:avLst/>
          </a:prstGeom>
        </p:spPr>
      </p:pic>
      <p:cxnSp>
        <p:nvCxnSpPr>
          <p:cNvPr id="15" name="Straight Arrow Connector 14">
            <a:extLst>
              <a:ext uri="{FF2B5EF4-FFF2-40B4-BE49-F238E27FC236}">
                <a16:creationId xmlns:a16="http://schemas.microsoft.com/office/drawing/2014/main" id="{4F870D49-13A3-484D-BC25-C02C0D0FE27F}"/>
              </a:ext>
            </a:extLst>
          </p:cNvPr>
          <p:cNvCxnSpPr>
            <a:cxnSpLocks/>
          </p:cNvCxnSpPr>
          <p:nvPr/>
        </p:nvCxnSpPr>
        <p:spPr>
          <a:xfrm flipH="1">
            <a:off x="5015691" y="2569029"/>
            <a:ext cx="2938138" cy="70757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 name="Straight Arrow Connector 14">
            <a:extLst>
              <a:ext uri="{FF2B5EF4-FFF2-40B4-BE49-F238E27FC236}">
                <a16:creationId xmlns:a16="http://schemas.microsoft.com/office/drawing/2014/main" id="{0DD095C2-2785-2E20-6A5B-7D5C1AE4A127}"/>
              </a:ext>
            </a:extLst>
          </p:cNvPr>
          <p:cNvCxnSpPr>
            <a:cxnSpLocks/>
          </p:cNvCxnSpPr>
          <p:nvPr/>
        </p:nvCxnSpPr>
        <p:spPr>
          <a:xfrm>
            <a:off x="10650187" y="434997"/>
            <a:ext cx="0" cy="62236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7543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0AD339-084A-DE44-B7D7-CD68BF9007C3}"/>
              </a:ext>
            </a:extLst>
          </p:cNvPr>
          <p:cNvSpPr txBox="1"/>
          <p:nvPr/>
        </p:nvSpPr>
        <p:spPr>
          <a:xfrm>
            <a:off x="5795010" y="1434004"/>
            <a:ext cx="5406390" cy="4247317"/>
          </a:xfrm>
          <a:prstGeom prst="rect">
            <a:avLst/>
          </a:prstGeom>
          <a:noFill/>
        </p:spPr>
        <p:txBody>
          <a:bodyPr wrap="square" rtlCol="0">
            <a:spAutoFit/>
          </a:bodyPr>
          <a:lstStyle/>
          <a:p>
            <a:pPr>
              <a:spcAft>
                <a:spcPts val="1200"/>
              </a:spcAft>
            </a:pPr>
            <a:r>
              <a:rPr lang="en-US" sz="2400" b="1" dirty="0">
                <a:latin typeface="Arial" panose="020B0604020202020204" pitchFamily="34" charset="0"/>
                <a:cs typeface="Arial" panose="020B0604020202020204" pitchFamily="34" charset="0"/>
              </a:rPr>
              <a:t>IMPORTANT: Saving </a:t>
            </a:r>
            <a:r>
              <a:rPr lang="en-US" sz="2400" dirty="0">
                <a:latin typeface="Arial" panose="020B0604020202020204" pitchFamily="34" charset="0"/>
                <a:cs typeface="Arial" panose="020B0604020202020204" pitchFamily="34" charset="0"/>
              </a:rPr>
              <a:t>the CAM</a:t>
            </a:r>
          </a:p>
          <a:p>
            <a:pPr>
              <a:spcAft>
                <a:spcPts val="1200"/>
              </a:spcAft>
            </a:pPr>
            <a:r>
              <a:rPr lang="en-US" sz="2400" dirty="0">
                <a:latin typeface="Arial" panose="020B0604020202020204" pitchFamily="34" charset="0"/>
                <a:cs typeface="Arial" panose="020B0604020202020204" pitchFamily="34" charset="0"/>
              </a:rPr>
              <a:t>When Julia has finished her Cognitive-Affective Map, she clicks on the disk symbol to </a:t>
            </a:r>
            <a:r>
              <a:rPr lang="en-US" sz="2400" b="1" dirty="0">
                <a:latin typeface="Arial" panose="020B0604020202020204" pitchFamily="34" charset="0"/>
                <a:cs typeface="Arial" panose="020B0604020202020204" pitchFamily="34" charset="0"/>
              </a:rPr>
              <a:t>save</a:t>
            </a:r>
            <a:r>
              <a:rPr lang="en-US" sz="2400" dirty="0">
                <a:latin typeface="Arial" panose="020B0604020202020204" pitchFamily="34" charset="0"/>
                <a:cs typeface="Arial" panose="020B0604020202020204" pitchFamily="34" charset="0"/>
              </a:rPr>
              <a:t> it. </a:t>
            </a:r>
          </a:p>
          <a:p>
            <a:pPr>
              <a:spcAft>
                <a:spcPts val="1200"/>
              </a:spcAft>
            </a:pPr>
            <a:r>
              <a:rPr lang="en-US" sz="2400" b="1" dirty="0">
                <a:latin typeface="Arial" panose="020B0604020202020204" pitchFamily="34" charset="0"/>
                <a:cs typeface="Arial" panose="020B0604020202020204" pitchFamily="34" charset="0"/>
              </a:rPr>
              <a:t>Note</a:t>
            </a:r>
            <a:r>
              <a:rPr lang="en-US" sz="2400" dirty="0">
                <a:latin typeface="Arial" panose="020B0604020202020204" pitchFamily="34" charset="0"/>
                <a:cs typeface="Arial" panose="020B0604020202020204" pitchFamily="34" charset="0"/>
              </a:rPr>
              <a:t>: She can only save her map, if she has </a:t>
            </a:r>
            <a:r>
              <a:rPr lang="en-US" sz="2400" b="1" dirty="0">
                <a:latin typeface="Arial" panose="020B0604020202020204" pitchFamily="34" charset="0"/>
                <a:cs typeface="Arial" panose="020B0604020202020204" pitchFamily="34" charset="0"/>
              </a:rPr>
              <a:t>connected all concepts</a:t>
            </a:r>
            <a:r>
              <a:rPr lang="en-US" sz="2400" dirty="0">
                <a:latin typeface="Arial" panose="020B0604020202020204" pitchFamily="34" charset="0"/>
                <a:cs typeface="Arial" panose="020B0604020202020204" pitchFamily="34" charset="0"/>
              </a:rPr>
              <a:t>. </a:t>
            </a:r>
          </a:p>
          <a:p>
            <a:r>
              <a:rPr lang="en-US" sz="2400" dirty="0">
                <a:latin typeface="Arial" panose="020B0604020202020204" pitchFamily="34" charset="0"/>
                <a:cs typeface="Arial" panose="020B0604020202020204" pitchFamily="34" charset="0"/>
              </a:rPr>
              <a:t>The CAM can have as many concepts as one likes – your task will be to draw a CAM with </a:t>
            </a:r>
            <a:r>
              <a:rPr lang="en-US" sz="2400" b="1" dirty="0">
                <a:latin typeface="Arial" panose="020B0604020202020204" pitchFamily="34" charset="0"/>
                <a:cs typeface="Arial" panose="020B0604020202020204" pitchFamily="34" charset="0"/>
              </a:rPr>
              <a:t>at least 12</a:t>
            </a:r>
            <a:r>
              <a:rPr lang="en-US" sz="2400" b="1" dirty="0">
                <a:solidFill>
                  <a:srgbClr val="FF0000"/>
                </a:solidFill>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concepts. </a:t>
            </a:r>
          </a:p>
          <a:p>
            <a:endParaRPr lang="en-US" sz="2400" dirty="0">
              <a:latin typeface="Arial" panose="020B0604020202020204" pitchFamily="34" charset="0"/>
              <a:cs typeface="Arial" panose="020B0604020202020204" pitchFamily="34" charset="0"/>
            </a:endParaRPr>
          </a:p>
        </p:txBody>
      </p:sp>
      <p:cxnSp>
        <p:nvCxnSpPr>
          <p:cNvPr id="5" name="Straight Arrow Connector 4">
            <a:extLst>
              <a:ext uri="{FF2B5EF4-FFF2-40B4-BE49-F238E27FC236}">
                <a16:creationId xmlns:a16="http://schemas.microsoft.com/office/drawing/2014/main" id="{F16A74A7-BA02-5245-A9B7-3D18F4F6B971}"/>
              </a:ext>
            </a:extLst>
          </p:cNvPr>
          <p:cNvCxnSpPr>
            <a:cxnSpLocks/>
          </p:cNvCxnSpPr>
          <p:nvPr/>
        </p:nvCxnSpPr>
        <p:spPr>
          <a:xfrm flipV="1">
            <a:off x="10195560" y="359508"/>
            <a:ext cx="800686" cy="58918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pic>
        <p:nvPicPr>
          <p:cNvPr id="6" name="Grafik 5" descr="Ein Bild, das Diagramm, Kreis, Design enthält.&#10;&#10;Automatisch generierte Beschreibung">
            <a:extLst>
              <a:ext uri="{FF2B5EF4-FFF2-40B4-BE49-F238E27FC236}">
                <a16:creationId xmlns:a16="http://schemas.microsoft.com/office/drawing/2014/main" id="{BB7C89E6-810A-CE6A-045D-6070ADC62C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851" y="1600200"/>
            <a:ext cx="4829980" cy="3307080"/>
          </a:xfrm>
          <a:prstGeom prst="rect">
            <a:avLst/>
          </a:prstGeom>
        </p:spPr>
      </p:pic>
    </p:spTree>
    <p:extLst>
      <p:ext uri="{BB962C8B-B14F-4D97-AF65-F5344CB8AC3E}">
        <p14:creationId xmlns:p14="http://schemas.microsoft.com/office/powerpoint/2010/main" val="768875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FE11A6-52F6-FF4B-AAAA-B02934EEABE1}"/>
              </a:ext>
            </a:extLst>
          </p:cNvPr>
          <p:cNvSpPr/>
          <p:nvPr/>
        </p:nvSpPr>
        <p:spPr>
          <a:xfrm>
            <a:off x="715776" y="712177"/>
            <a:ext cx="11129373" cy="2231380"/>
          </a:xfrm>
          <a:prstGeom prst="rect">
            <a:avLst/>
          </a:prstGeom>
        </p:spPr>
        <p:txBody>
          <a:bodyPr wrap="square">
            <a:spAutoFit/>
          </a:bodyPr>
          <a:lstStyle/>
          <a:p>
            <a:pPr>
              <a:spcAft>
                <a:spcPts val="1200"/>
              </a:spcAft>
            </a:pPr>
            <a:r>
              <a:rPr lang="en-US" sz="2400" b="1" dirty="0">
                <a:latin typeface="Arial" panose="020B0604020202020204" pitchFamily="34" charset="0"/>
                <a:cs typeface="Arial" panose="020B0604020202020204" pitchFamily="34" charset="0"/>
              </a:rPr>
              <a:t>Example: Shopping at the farmers’ market</a:t>
            </a:r>
          </a:p>
          <a:p>
            <a:pPr>
              <a:spcAft>
                <a:spcPts val="600"/>
              </a:spcAft>
            </a:pPr>
            <a:r>
              <a:rPr lang="en-US" sz="2000" dirty="0">
                <a:solidFill>
                  <a:srgbClr val="000000"/>
                </a:solidFill>
                <a:effectLst/>
                <a:latin typeface="Arial" panose="020B0604020202020204" pitchFamily="34" charset="0"/>
                <a:cs typeface="Arial" panose="020B0604020202020204" pitchFamily="34" charset="0"/>
              </a:rPr>
              <a:t>In this fictitious example, Julia is asked to draw a cognitive-affective </a:t>
            </a:r>
            <a:r>
              <a:rPr lang="en-US" sz="2000" dirty="0">
                <a:solidFill>
                  <a:srgbClr val="000000"/>
                </a:solidFill>
                <a:latin typeface="Arial" panose="020B0604020202020204" pitchFamily="34" charset="0"/>
                <a:cs typeface="Arial" panose="020B0604020202020204" pitchFamily="34" charset="0"/>
              </a:rPr>
              <a:t>m</a:t>
            </a:r>
            <a:r>
              <a:rPr lang="en-US" sz="2000" dirty="0">
                <a:solidFill>
                  <a:srgbClr val="000000"/>
                </a:solidFill>
                <a:effectLst/>
                <a:latin typeface="Arial" panose="020B0604020202020204" pitchFamily="34" charset="0"/>
                <a:cs typeface="Arial" panose="020B0604020202020204" pitchFamily="34" charset="0"/>
              </a:rPr>
              <a:t>ap (CAM) on the topic of 'shopping at the farmers' market'. Julia considers which thoughts and feelings come to her mind on this topic. </a:t>
            </a:r>
          </a:p>
          <a:p>
            <a:pPr>
              <a:spcAft>
                <a:spcPts val="600"/>
              </a:spcAft>
            </a:pPr>
            <a:r>
              <a:rPr lang="en-US" sz="2000" dirty="0">
                <a:solidFill>
                  <a:srgbClr val="000000"/>
                </a:solidFill>
                <a:effectLst/>
                <a:latin typeface="Arial" panose="020B0604020202020204" pitchFamily="34" charset="0"/>
                <a:cs typeface="Arial" panose="020B0604020202020204" pitchFamily="34" charset="0"/>
              </a:rPr>
              <a:t>Using the CAM method, she can visualize her thoughts and feelings as a network consisting of nodes and connecting lines. In the end, her CAM could look like this, for example: </a:t>
            </a:r>
          </a:p>
        </p:txBody>
      </p:sp>
      <p:pic>
        <p:nvPicPr>
          <p:cNvPr id="4" name="Grafik 3" descr="Ein Bild, das Diagramm, Kreis, Design enthält.&#10;&#10;Automatisch generierte Beschreibung">
            <a:extLst>
              <a:ext uri="{FF2B5EF4-FFF2-40B4-BE49-F238E27FC236}">
                <a16:creationId xmlns:a16="http://schemas.microsoft.com/office/drawing/2014/main" id="{9537626D-9059-5634-A7C4-EC15184293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6542" y="3223613"/>
            <a:ext cx="4578915" cy="3135176"/>
          </a:xfrm>
          <a:prstGeom prst="rect">
            <a:avLst/>
          </a:prstGeom>
        </p:spPr>
      </p:pic>
    </p:spTree>
    <p:extLst>
      <p:ext uri="{BB962C8B-B14F-4D97-AF65-F5344CB8AC3E}">
        <p14:creationId xmlns:p14="http://schemas.microsoft.com/office/powerpoint/2010/main" val="1791438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FE11A6-52F6-FF4B-AAAA-B02934EEABE1}"/>
              </a:ext>
            </a:extLst>
          </p:cNvPr>
          <p:cNvSpPr/>
          <p:nvPr/>
        </p:nvSpPr>
        <p:spPr>
          <a:xfrm>
            <a:off x="-5033373" y="-4331147"/>
            <a:ext cx="11129373" cy="3647152"/>
          </a:xfrm>
          <a:prstGeom prst="rect">
            <a:avLst/>
          </a:prstGeom>
        </p:spPr>
        <p:txBody>
          <a:bodyPr wrap="square">
            <a:spAutoFit/>
          </a:bodyPr>
          <a:lstStyle/>
          <a:p>
            <a:pPr>
              <a:spcAft>
                <a:spcPts val="600"/>
              </a:spcAft>
            </a:pPr>
            <a:endParaRPr lang="en-US" dirty="0">
              <a:solidFill>
                <a:srgbClr val="000000"/>
              </a:solidFill>
              <a:latin typeface="Arial" panose="020B0604020202020204" pitchFamily="34" charset="0"/>
              <a:cs typeface="Arial" panose="020B0604020202020204" pitchFamily="34" charset="0"/>
            </a:endParaRPr>
          </a:p>
          <a:p>
            <a:pPr>
              <a:spcAft>
                <a:spcPts val="600"/>
              </a:spcAft>
            </a:pPr>
            <a:endParaRPr lang="en-US" dirty="0">
              <a:solidFill>
                <a:srgbClr val="000000"/>
              </a:solidFill>
              <a:latin typeface="Arial" panose="020B0604020202020204" pitchFamily="34" charset="0"/>
              <a:cs typeface="Arial" panose="020B0604020202020204" pitchFamily="34" charset="0"/>
            </a:endParaRPr>
          </a:p>
          <a:p>
            <a:pPr>
              <a:spcAft>
                <a:spcPts val="600"/>
              </a:spcAft>
            </a:pPr>
            <a:endParaRPr lang="en-US" dirty="0">
              <a:solidFill>
                <a:srgbClr val="000000"/>
              </a:solidFill>
              <a:effectLst/>
              <a:latin typeface="Arial" panose="020B0604020202020204" pitchFamily="34" charset="0"/>
              <a:cs typeface="Arial" panose="020B0604020202020204" pitchFamily="34" charset="0"/>
            </a:endParaRPr>
          </a:p>
          <a:p>
            <a:endParaRPr lang="en-US" dirty="0">
              <a:solidFill>
                <a:srgbClr val="000000"/>
              </a:solidFill>
              <a:latin typeface="Arial" panose="020B0604020202020204" pitchFamily="34" charset="0"/>
              <a:cs typeface="Arial" panose="020B0604020202020204" pitchFamily="34" charset="0"/>
            </a:endParaRPr>
          </a:p>
          <a:p>
            <a:r>
              <a:rPr lang="en-US" dirty="0">
                <a:solidFill>
                  <a:srgbClr val="000000"/>
                </a:solidFill>
                <a:effectLst/>
                <a:latin typeface="Arial" panose="020B0604020202020204" pitchFamily="34" charset="0"/>
                <a:cs typeface="Arial" panose="020B0604020202020204" pitchFamily="34" charset="0"/>
              </a:rPr>
              <a:t>On the other hand, it comes to her mind that shopping at the farmers’ market is more expensive than in the supermarket, so she places a red hexagon with a thin red boarder next to the first node. </a:t>
            </a:r>
          </a:p>
          <a:p>
            <a:endParaRPr lang="en-US" dirty="0">
              <a:solidFill>
                <a:srgbClr val="000000"/>
              </a:solidFill>
              <a:latin typeface="Arial" panose="020B0604020202020204" pitchFamily="34" charset="0"/>
              <a:cs typeface="Arial" panose="020B0604020202020204" pitchFamily="34" charset="0"/>
            </a:endParaRPr>
          </a:p>
          <a:p>
            <a:r>
              <a:rPr lang="en-US" dirty="0">
                <a:solidFill>
                  <a:srgbClr val="000000"/>
                </a:solidFill>
                <a:effectLst/>
                <a:latin typeface="Arial" panose="020B0604020202020204" pitchFamily="34" charset="0"/>
                <a:cs typeface="Arial" panose="020B0604020202020204" pitchFamily="34" charset="0"/>
              </a:rPr>
              <a:t>With a violet node she indicates that she has ambivalent feelings about the farmers’ market happening outdoors. It is nice when the weather is good, but she doesn’t like it in case of bad weather. </a:t>
            </a:r>
          </a:p>
          <a:p>
            <a:endParaRPr lang="en-US" dirty="0">
              <a:solidFill>
                <a:srgbClr val="000000"/>
              </a:solidFill>
              <a:latin typeface="Arial" panose="020B0604020202020204" pitchFamily="34" charset="0"/>
              <a:cs typeface="Arial" panose="020B0604020202020204" pitchFamily="34" charset="0"/>
            </a:endParaRPr>
          </a:p>
          <a:p>
            <a:r>
              <a:rPr lang="en-US" dirty="0">
                <a:solidFill>
                  <a:srgbClr val="000000"/>
                </a:solidFill>
                <a:effectLst/>
                <a:latin typeface="Arial" panose="020B0604020202020204" pitchFamily="34" charset="0"/>
                <a:cs typeface="Arial" panose="020B0604020202020204" pitchFamily="34" charset="0"/>
              </a:rPr>
              <a:t>In this way, she goes on to create a network of cognitive concepts and affective ratings. The solid and dashed connection lines indicate whether two concepts support or inhibit each other.  </a:t>
            </a:r>
          </a:p>
        </p:txBody>
      </p:sp>
      <p:sp>
        <p:nvSpPr>
          <p:cNvPr id="3" name="Textfeld 2">
            <a:extLst>
              <a:ext uri="{FF2B5EF4-FFF2-40B4-BE49-F238E27FC236}">
                <a16:creationId xmlns:a16="http://schemas.microsoft.com/office/drawing/2014/main" id="{B5D1B4CC-FACE-92FD-3D7D-F39FF4B010AF}"/>
              </a:ext>
            </a:extLst>
          </p:cNvPr>
          <p:cNvSpPr txBox="1"/>
          <p:nvPr/>
        </p:nvSpPr>
        <p:spPr>
          <a:xfrm>
            <a:off x="1022684" y="923022"/>
            <a:ext cx="9361180" cy="830997"/>
          </a:xfrm>
          <a:prstGeom prst="rect">
            <a:avLst/>
          </a:prstGeom>
          <a:noFill/>
        </p:spPr>
        <p:txBody>
          <a:bodyPr wrap="square" rtlCol="0">
            <a:spAutoFit/>
          </a:bodyPr>
          <a:lstStyle/>
          <a:p>
            <a:pPr>
              <a:spcAft>
                <a:spcPts val="600"/>
              </a:spcAft>
            </a:pPr>
            <a:r>
              <a:rPr lang="en-US" sz="2400" dirty="0">
                <a:solidFill>
                  <a:srgbClr val="000000"/>
                </a:solidFill>
                <a:effectLst/>
                <a:latin typeface="Arial" panose="020B0604020202020204" pitchFamily="34" charset="0"/>
                <a:cs typeface="Arial" panose="020B0604020202020204" pitchFamily="34" charset="0"/>
              </a:rPr>
              <a:t>Drawing a CAM is very easy. With Julia as an example, we explain how it works…</a:t>
            </a:r>
          </a:p>
        </p:txBody>
      </p:sp>
      <p:pic>
        <p:nvPicPr>
          <p:cNvPr id="5" name="Grafik 4" descr="Ein Bild, das Text, Screenshot, Schrift, weiß enthält.&#10;&#10;Automatisch generierte Beschreibung">
            <a:extLst>
              <a:ext uri="{FF2B5EF4-FFF2-40B4-BE49-F238E27FC236}">
                <a16:creationId xmlns:a16="http://schemas.microsoft.com/office/drawing/2014/main" id="{41A7C22D-58A3-E133-9FC0-131E3A4267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9321" y="3035300"/>
            <a:ext cx="1231900" cy="787400"/>
          </a:xfrm>
          <a:prstGeom prst="rect">
            <a:avLst/>
          </a:prstGeom>
        </p:spPr>
      </p:pic>
      <p:sp>
        <p:nvSpPr>
          <p:cNvPr id="8" name="Textfeld 7">
            <a:extLst>
              <a:ext uri="{FF2B5EF4-FFF2-40B4-BE49-F238E27FC236}">
                <a16:creationId xmlns:a16="http://schemas.microsoft.com/office/drawing/2014/main" id="{495DE3A0-0A31-2EF2-92CB-CF060C03C48A}"/>
              </a:ext>
            </a:extLst>
          </p:cNvPr>
          <p:cNvSpPr txBox="1"/>
          <p:nvPr/>
        </p:nvSpPr>
        <p:spPr>
          <a:xfrm>
            <a:off x="1022684" y="2967335"/>
            <a:ext cx="4060760" cy="1323439"/>
          </a:xfrm>
          <a:prstGeom prst="rect">
            <a:avLst/>
          </a:prstGeom>
          <a:noFill/>
        </p:spPr>
        <p:txBody>
          <a:bodyPr wrap="square" rtlCol="0">
            <a:spAutoFit/>
          </a:bodyPr>
          <a:lstStyle/>
          <a:p>
            <a:r>
              <a:rPr lang="en-US" sz="2000" dirty="0">
                <a:solidFill>
                  <a:srgbClr val="000000"/>
                </a:solidFill>
                <a:effectLst/>
                <a:latin typeface="Arial" panose="020B0604020202020204" pitchFamily="34" charset="0"/>
                <a:cs typeface="Arial" panose="020B0604020202020204" pitchFamily="34" charset="0"/>
              </a:rPr>
              <a:t>The topic of the CAM is depicted as a yellow, affectively neutral rectangle in the middle of the canvas. </a:t>
            </a:r>
          </a:p>
        </p:txBody>
      </p:sp>
      <p:grpSp>
        <p:nvGrpSpPr>
          <p:cNvPr id="15" name="Gruppieren 14">
            <a:extLst>
              <a:ext uri="{FF2B5EF4-FFF2-40B4-BE49-F238E27FC236}">
                <a16:creationId xmlns:a16="http://schemas.microsoft.com/office/drawing/2014/main" id="{2FF2DF6D-A880-502C-F555-BB4E2548331B}"/>
              </a:ext>
            </a:extLst>
          </p:cNvPr>
          <p:cNvGrpSpPr/>
          <p:nvPr/>
        </p:nvGrpSpPr>
        <p:grpSpPr>
          <a:xfrm>
            <a:off x="7356763" y="3925595"/>
            <a:ext cx="4439653" cy="2123965"/>
            <a:chOff x="7356763" y="3925595"/>
            <a:chExt cx="4439653" cy="2123965"/>
          </a:xfrm>
        </p:grpSpPr>
        <p:sp>
          <p:nvSpPr>
            <p:cNvPr id="9" name="Textfeld 8">
              <a:extLst>
                <a:ext uri="{FF2B5EF4-FFF2-40B4-BE49-F238E27FC236}">
                  <a16:creationId xmlns:a16="http://schemas.microsoft.com/office/drawing/2014/main" id="{54BB8BAF-A9A5-7B78-7396-E88CF844DF50}"/>
                </a:ext>
              </a:extLst>
            </p:cNvPr>
            <p:cNvSpPr txBox="1"/>
            <p:nvPr/>
          </p:nvSpPr>
          <p:spPr>
            <a:xfrm>
              <a:off x="7356763" y="4849231"/>
              <a:ext cx="4439653" cy="1200329"/>
            </a:xfrm>
            <a:prstGeom prst="rect">
              <a:avLst/>
            </a:prstGeom>
            <a:noFill/>
          </p:spPr>
          <p:txBody>
            <a:bodyPr wrap="square" rtlCol="0">
              <a:spAutoFit/>
            </a:bodyPr>
            <a:lstStyle/>
            <a:p>
              <a:r>
                <a:rPr lang="en-US" dirty="0">
                  <a:solidFill>
                    <a:srgbClr val="000000"/>
                  </a:solidFill>
                  <a:effectLst/>
                  <a:latin typeface="Arial" panose="020B0604020202020204" pitchFamily="34" charset="0"/>
                  <a:cs typeface="Arial" panose="020B0604020202020204" pitchFamily="34" charset="0"/>
                </a:rPr>
                <a:t>Julia thinks that she supports the farmers and associates positive feelings with it, so she places a green oval with a thick green boarder on the canvas. </a:t>
              </a:r>
            </a:p>
          </p:txBody>
        </p:sp>
        <p:pic>
          <p:nvPicPr>
            <p:cNvPr id="11" name="Grafik 10" descr="Ein Bild, das Text, Schrift, Kreis, Logo enthält.&#10;&#10;Automatisch generierte Beschreibung">
              <a:extLst>
                <a:ext uri="{FF2B5EF4-FFF2-40B4-BE49-F238E27FC236}">
                  <a16:creationId xmlns:a16="http://schemas.microsoft.com/office/drawing/2014/main" id="{2F2B8C53-1D50-47E3-9DA2-136FB592C3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0687" y="3925595"/>
              <a:ext cx="1117600" cy="812800"/>
            </a:xfrm>
            <a:prstGeom prst="rect">
              <a:avLst/>
            </a:prstGeom>
          </p:spPr>
        </p:pic>
      </p:grpSp>
    </p:spTree>
    <p:extLst>
      <p:ext uri="{BB962C8B-B14F-4D97-AF65-F5344CB8AC3E}">
        <p14:creationId xmlns:p14="http://schemas.microsoft.com/office/powerpoint/2010/main" val="3860337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407262" y="3817534"/>
            <a:ext cx="2321884" cy="1602236"/>
          </a:xfrm>
          <a:prstGeom prst="rect">
            <a:avLst/>
          </a:prstGeom>
        </p:spPr>
      </p:pic>
      <p:sp>
        <p:nvSpPr>
          <p:cNvPr id="8" name="Rectangle 7">
            <a:extLst>
              <a:ext uri="{FF2B5EF4-FFF2-40B4-BE49-F238E27FC236}">
                <a16:creationId xmlns:a16="http://schemas.microsoft.com/office/drawing/2014/main" id="{A887E5B7-902A-D048-8988-FBD283BD61BC}"/>
              </a:ext>
            </a:extLst>
          </p:cNvPr>
          <p:cNvSpPr/>
          <p:nvPr/>
        </p:nvSpPr>
        <p:spPr>
          <a:xfrm>
            <a:off x="608741" y="2484669"/>
            <a:ext cx="7805157" cy="830997"/>
          </a:xfrm>
          <a:prstGeom prst="rect">
            <a:avLst/>
          </a:prstGeom>
        </p:spPr>
        <p:txBody>
          <a:bodyPr wrap="square">
            <a:spAutoFit/>
          </a:bodyPr>
          <a:lstStyle/>
          <a:p>
            <a:r>
              <a:rPr lang="de-DE" sz="2400" b="1" dirty="0" err="1">
                <a:latin typeface="Arial" panose="020B0604020202020204" pitchFamily="34" charset="0"/>
                <a:cs typeface="Arial" panose="020B0604020202020204" pitchFamily="34" charset="0"/>
              </a:rPr>
              <a:t>To</a:t>
            </a:r>
            <a:r>
              <a:rPr lang="de-DE" sz="2400" b="1" dirty="0">
                <a:latin typeface="Arial" panose="020B0604020202020204" pitchFamily="34" charset="0"/>
                <a:cs typeface="Arial" panose="020B0604020202020204" pitchFamily="34" charset="0"/>
              </a:rPr>
              <a:t> </a:t>
            </a:r>
            <a:r>
              <a:rPr lang="de-DE" sz="2400" b="1" dirty="0" err="1">
                <a:latin typeface="Arial" panose="020B0604020202020204" pitchFamily="34" charset="0"/>
                <a:cs typeface="Arial" panose="020B0604020202020204" pitchFamily="34" charset="0"/>
              </a:rPr>
              <a:t>add</a:t>
            </a:r>
            <a:r>
              <a:rPr lang="de-DE" sz="2400" dirty="0">
                <a:latin typeface="Arial" panose="020B0604020202020204" pitchFamily="34" charset="0"/>
                <a:cs typeface="Arial" panose="020B0604020202020204" pitchFamily="34" charset="0"/>
              </a:rPr>
              <a:t> a </a:t>
            </a:r>
            <a:r>
              <a:rPr lang="de-DE" sz="2400" dirty="0" err="1">
                <a:latin typeface="Arial" panose="020B0604020202020204" pitchFamily="34" charset="0"/>
                <a:cs typeface="Arial" panose="020B0604020202020204" pitchFamily="34" charset="0"/>
              </a:rPr>
              <a:t>concept</a:t>
            </a:r>
            <a:r>
              <a:rPr lang="de-DE" sz="2400" dirty="0">
                <a:latin typeface="Arial" panose="020B0604020202020204" pitchFamily="34" charset="0"/>
                <a:cs typeface="Arial" panose="020B0604020202020204" pitchFamily="34" charset="0"/>
              </a:rPr>
              <a:t>, </a:t>
            </a:r>
            <a:r>
              <a:rPr lang="de-DE" sz="2400" dirty="0" err="1">
                <a:latin typeface="Arial" panose="020B0604020202020204" pitchFamily="34" charset="0"/>
                <a:cs typeface="Arial" panose="020B0604020202020204" pitchFamily="34" charset="0"/>
              </a:rPr>
              <a:t>she</a:t>
            </a:r>
            <a:r>
              <a:rPr lang="de-DE" sz="2400" dirty="0">
                <a:latin typeface="Arial" panose="020B0604020202020204" pitchFamily="34" charset="0"/>
                <a:cs typeface="Arial" panose="020B0604020202020204" pitchFamily="34" charset="0"/>
              </a:rPr>
              <a:t> </a:t>
            </a:r>
            <a:r>
              <a:rPr lang="de-DE" sz="2400" dirty="0" err="1">
                <a:latin typeface="Arial" panose="020B0604020202020204" pitchFamily="34" charset="0"/>
                <a:cs typeface="Arial" panose="020B0604020202020204" pitchFamily="34" charset="0"/>
              </a:rPr>
              <a:t>simply</a:t>
            </a:r>
            <a:r>
              <a:rPr lang="de-DE" sz="2400" dirty="0">
                <a:latin typeface="Arial" panose="020B0604020202020204" pitchFamily="34" charset="0"/>
                <a:cs typeface="Arial" panose="020B0604020202020204" pitchFamily="34" charset="0"/>
              </a:rPr>
              <a:t> </a:t>
            </a:r>
            <a:r>
              <a:rPr lang="de-DE" sz="2400" dirty="0" err="1">
                <a:latin typeface="Arial" panose="020B0604020202020204" pitchFamily="34" charset="0"/>
                <a:cs typeface="Arial" panose="020B0604020202020204" pitchFamily="34" charset="0"/>
              </a:rPr>
              <a:t>clicks</a:t>
            </a:r>
            <a:r>
              <a:rPr lang="de-DE" sz="2400" dirty="0">
                <a:latin typeface="Arial" panose="020B0604020202020204" pitchFamily="34" charset="0"/>
                <a:cs typeface="Arial" panose="020B0604020202020204" pitchFamily="34" charset="0"/>
              </a:rPr>
              <a:t> on a </a:t>
            </a:r>
            <a:r>
              <a:rPr lang="de-DE" sz="2400" dirty="0" err="1">
                <a:latin typeface="Arial" panose="020B0604020202020204" pitchFamily="34" charset="0"/>
                <a:cs typeface="Arial" panose="020B0604020202020204" pitchFamily="34" charset="0"/>
              </a:rPr>
              <a:t>free</a:t>
            </a:r>
            <a:r>
              <a:rPr lang="de-DE" sz="2400" dirty="0">
                <a:latin typeface="Arial" panose="020B0604020202020204" pitchFamily="34" charset="0"/>
                <a:cs typeface="Arial" panose="020B0604020202020204" pitchFamily="34" charset="0"/>
              </a:rPr>
              <a:t> </a:t>
            </a:r>
            <a:r>
              <a:rPr lang="de-DE" sz="2400" dirty="0" err="1">
                <a:latin typeface="Arial" panose="020B0604020202020204" pitchFamily="34" charset="0"/>
                <a:cs typeface="Arial" panose="020B0604020202020204" pitchFamily="34" charset="0"/>
              </a:rPr>
              <a:t>space</a:t>
            </a:r>
            <a:r>
              <a:rPr lang="de-DE" sz="2400" dirty="0">
                <a:latin typeface="Arial" panose="020B0604020202020204" pitchFamily="34" charset="0"/>
                <a:cs typeface="Arial" panose="020B0604020202020204" pitchFamily="34" charset="0"/>
              </a:rPr>
              <a:t> on </a:t>
            </a:r>
            <a:r>
              <a:rPr lang="de-DE" sz="2400" dirty="0" err="1">
                <a:latin typeface="Arial" panose="020B0604020202020204" pitchFamily="34" charset="0"/>
                <a:cs typeface="Arial" panose="020B0604020202020204" pitchFamily="34" charset="0"/>
              </a:rPr>
              <a:t>the</a:t>
            </a:r>
            <a:r>
              <a:rPr lang="de-DE" sz="2400" dirty="0">
                <a:latin typeface="Arial" panose="020B0604020202020204" pitchFamily="34" charset="0"/>
                <a:cs typeface="Arial" panose="020B0604020202020204" pitchFamily="34" charset="0"/>
              </a:rPr>
              <a:t> </a:t>
            </a:r>
            <a:r>
              <a:rPr lang="de-DE" sz="2400" dirty="0" err="1">
                <a:latin typeface="Arial" panose="020B0604020202020204" pitchFamily="34" charset="0"/>
                <a:cs typeface="Arial" panose="020B0604020202020204" pitchFamily="34" charset="0"/>
              </a:rPr>
              <a:t>canvas</a:t>
            </a:r>
            <a:r>
              <a:rPr lang="de-DE" sz="2400" dirty="0">
                <a:latin typeface="Arial" panose="020B0604020202020204" pitchFamily="34" charset="0"/>
                <a:cs typeface="Arial" panose="020B0604020202020204" pitchFamily="34" charset="0"/>
              </a:rPr>
              <a:t>. </a:t>
            </a:r>
          </a:p>
        </p:txBody>
      </p:sp>
      <p:pic>
        <p:nvPicPr>
          <p:cNvPr id="27" name="Grafik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68204" y="4353961"/>
            <a:ext cx="267370" cy="289651"/>
          </a:xfrm>
          <a:prstGeom prst="rect">
            <a:avLst/>
          </a:prstGeom>
        </p:spPr>
      </p:pic>
      <p:sp>
        <p:nvSpPr>
          <p:cNvPr id="7" name="Rechteck 6"/>
          <p:cNvSpPr/>
          <p:nvPr/>
        </p:nvSpPr>
        <p:spPr>
          <a:xfrm>
            <a:off x="2852360" y="3971959"/>
            <a:ext cx="8430406" cy="1277273"/>
          </a:xfrm>
          <a:prstGeom prst="rect">
            <a:avLst/>
          </a:prstGeom>
        </p:spPr>
        <p:txBody>
          <a:bodyPr wrap="square">
            <a:spAutoFit/>
          </a:bodyPr>
          <a:lstStyle/>
          <a:p>
            <a:pPr>
              <a:spcAft>
                <a:spcPts val="600"/>
              </a:spcAft>
            </a:pPr>
            <a:r>
              <a:rPr lang="en-US" sz="2400" dirty="0">
                <a:latin typeface="Arial" panose="020B0604020202020204" pitchFamily="34" charset="0"/>
                <a:cs typeface="Arial" panose="020B0604020202020204" pitchFamily="34" charset="0"/>
              </a:rPr>
              <a:t>A yellow box will appear. </a:t>
            </a:r>
          </a:p>
          <a:p>
            <a:r>
              <a:rPr lang="en-US" sz="2400" dirty="0">
                <a:latin typeface="Arial" panose="020B0604020202020204" pitchFamily="34" charset="0"/>
                <a:cs typeface="Arial" panose="020B0604020202020204" pitchFamily="34" charset="0"/>
              </a:rPr>
              <a:t>By clicking again on a free space on the white background, Julia can add as many concepts as come to her mind.</a:t>
            </a:r>
          </a:p>
        </p:txBody>
      </p:sp>
      <p:sp>
        <p:nvSpPr>
          <p:cNvPr id="31" name="Rectangle 13">
            <a:extLst>
              <a:ext uri="{FF2B5EF4-FFF2-40B4-BE49-F238E27FC236}">
                <a16:creationId xmlns:a16="http://schemas.microsoft.com/office/drawing/2014/main" id="{9FE4B4AC-822E-714E-9258-75D323D75757}"/>
              </a:ext>
            </a:extLst>
          </p:cNvPr>
          <p:cNvSpPr/>
          <p:nvPr/>
        </p:nvSpPr>
        <p:spPr>
          <a:xfrm>
            <a:off x="262769" y="820173"/>
            <a:ext cx="5179182"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43774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887E5B7-902A-D048-8988-FBD283BD61BC}"/>
              </a:ext>
            </a:extLst>
          </p:cNvPr>
          <p:cNvSpPr/>
          <p:nvPr/>
        </p:nvSpPr>
        <p:spPr>
          <a:xfrm>
            <a:off x="417091" y="652904"/>
            <a:ext cx="8001696" cy="1200329"/>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To edit the concept</a:t>
            </a:r>
            <a:r>
              <a:rPr lang="en-US" sz="2400" dirty="0">
                <a:latin typeface="Arial" panose="020B0604020202020204" pitchFamily="34" charset="0"/>
                <a:cs typeface="Arial" panose="020B0604020202020204" pitchFamily="34" charset="0"/>
              </a:rPr>
              <a:t>, Julia double-clicks on the rectangle. A control panel appears.</a:t>
            </a:r>
          </a:p>
          <a:p>
            <a:endParaRPr lang="en-US" sz="2400" dirty="0">
              <a:latin typeface="Arial" panose="020B0604020202020204" pitchFamily="34" charset="0"/>
              <a:cs typeface="Arial" panose="020B0604020202020204" pitchFamily="34" charset="0"/>
            </a:endParaRPr>
          </a:p>
        </p:txBody>
      </p:sp>
      <p:pic>
        <p:nvPicPr>
          <p:cNvPr id="10" name="Grafik 9" descr="Ein Bild, das Text, Elektronik, Screenshot, Software enthält.&#10;&#10;Automatisch generierte Beschreibung">
            <a:extLst>
              <a:ext uri="{FF2B5EF4-FFF2-40B4-BE49-F238E27FC236}">
                <a16:creationId xmlns:a16="http://schemas.microsoft.com/office/drawing/2014/main" id="{37E1A384-4C9B-70DA-06B5-CE4A3D71AF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180" y="1612018"/>
            <a:ext cx="4765030" cy="4803769"/>
          </a:xfrm>
          <a:prstGeom prst="rect">
            <a:avLst/>
          </a:prstGeom>
        </p:spPr>
      </p:pic>
      <p:sp>
        <p:nvSpPr>
          <p:cNvPr id="11" name="Textfeld 10">
            <a:extLst>
              <a:ext uri="{FF2B5EF4-FFF2-40B4-BE49-F238E27FC236}">
                <a16:creationId xmlns:a16="http://schemas.microsoft.com/office/drawing/2014/main" id="{6FA7DB20-9616-3BC3-A10E-7DC156636570}"/>
              </a:ext>
            </a:extLst>
          </p:cNvPr>
          <p:cNvSpPr txBox="1"/>
          <p:nvPr/>
        </p:nvSpPr>
        <p:spPr>
          <a:xfrm>
            <a:off x="6042451" y="2163925"/>
            <a:ext cx="5625369"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Here she can enter her thought using 1-3 words.</a:t>
            </a:r>
          </a:p>
        </p:txBody>
      </p:sp>
      <p:sp>
        <p:nvSpPr>
          <p:cNvPr id="13" name="Textfeld 12">
            <a:extLst>
              <a:ext uri="{FF2B5EF4-FFF2-40B4-BE49-F238E27FC236}">
                <a16:creationId xmlns:a16="http://schemas.microsoft.com/office/drawing/2014/main" id="{9D741376-F5B3-833E-26AB-13ED05053EFB}"/>
              </a:ext>
            </a:extLst>
          </p:cNvPr>
          <p:cNvSpPr txBox="1"/>
          <p:nvPr/>
        </p:nvSpPr>
        <p:spPr>
          <a:xfrm>
            <a:off x="6038194" y="2963917"/>
            <a:ext cx="5344510" cy="1015663"/>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She can also indicate whether she associates her thought/concept with neutral, positive, negative or ambivalent feelings. </a:t>
            </a:r>
          </a:p>
        </p:txBody>
      </p:sp>
      <p:sp>
        <p:nvSpPr>
          <p:cNvPr id="14" name="Rechteck 13">
            <a:extLst>
              <a:ext uri="{FF2B5EF4-FFF2-40B4-BE49-F238E27FC236}">
                <a16:creationId xmlns:a16="http://schemas.microsoft.com/office/drawing/2014/main" id="{EEF5FB39-271E-D704-3432-36D328A9AF49}"/>
              </a:ext>
            </a:extLst>
          </p:cNvPr>
          <p:cNvSpPr/>
          <p:nvPr/>
        </p:nvSpPr>
        <p:spPr>
          <a:xfrm>
            <a:off x="1869260" y="2678464"/>
            <a:ext cx="3358195" cy="1675051"/>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a:extLst>
              <a:ext uri="{FF2B5EF4-FFF2-40B4-BE49-F238E27FC236}">
                <a16:creationId xmlns:a16="http://schemas.microsoft.com/office/drawing/2014/main" id="{642E7CF7-83ED-91C6-2FCC-8578363C0893}"/>
              </a:ext>
            </a:extLst>
          </p:cNvPr>
          <p:cNvSpPr/>
          <p:nvPr/>
        </p:nvSpPr>
        <p:spPr>
          <a:xfrm>
            <a:off x="1869259" y="2103929"/>
            <a:ext cx="3358195" cy="522735"/>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6" name="Gerade Verbindung mit Pfeil 15">
            <a:extLst>
              <a:ext uri="{FF2B5EF4-FFF2-40B4-BE49-F238E27FC236}">
                <a16:creationId xmlns:a16="http://schemas.microsoft.com/office/drawing/2014/main" id="{FA1C568D-2A53-6228-4CD1-BF0338A8F77C}"/>
              </a:ext>
            </a:extLst>
          </p:cNvPr>
          <p:cNvCxnSpPr>
            <a:cxnSpLocks/>
            <a:stCxn id="15" idx="3"/>
          </p:cNvCxnSpPr>
          <p:nvPr/>
        </p:nvCxnSpPr>
        <p:spPr>
          <a:xfrm flipV="1">
            <a:off x="5227454" y="2363980"/>
            <a:ext cx="630449" cy="1317"/>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cxnSp>
        <p:nvCxnSpPr>
          <p:cNvPr id="19" name="Gerade Verbindung mit Pfeil 18">
            <a:extLst>
              <a:ext uri="{FF2B5EF4-FFF2-40B4-BE49-F238E27FC236}">
                <a16:creationId xmlns:a16="http://schemas.microsoft.com/office/drawing/2014/main" id="{E8A14E3C-103D-C6BB-CAFC-0B45EF175433}"/>
              </a:ext>
            </a:extLst>
          </p:cNvPr>
          <p:cNvCxnSpPr>
            <a:cxnSpLocks/>
          </p:cNvCxnSpPr>
          <p:nvPr/>
        </p:nvCxnSpPr>
        <p:spPr>
          <a:xfrm>
            <a:off x="5227453" y="3420598"/>
            <a:ext cx="630449" cy="0"/>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sp>
        <p:nvSpPr>
          <p:cNvPr id="25" name="Rechteck 24">
            <a:extLst>
              <a:ext uri="{FF2B5EF4-FFF2-40B4-BE49-F238E27FC236}">
                <a16:creationId xmlns:a16="http://schemas.microsoft.com/office/drawing/2014/main" id="{E474942D-2EE0-B40B-177F-4B7FB3C820A4}"/>
              </a:ext>
            </a:extLst>
          </p:cNvPr>
          <p:cNvSpPr/>
          <p:nvPr/>
        </p:nvSpPr>
        <p:spPr>
          <a:xfrm>
            <a:off x="1869258" y="4527687"/>
            <a:ext cx="3358195" cy="718295"/>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6" name="Gerade Verbindung mit Pfeil 25">
            <a:extLst>
              <a:ext uri="{FF2B5EF4-FFF2-40B4-BE49-F238E27FC236}">
                <a16:creationId xmlns:a16="http://schemas.microsoft.com/office/drawing/2014/main" id="{53E0BFC7-066B-DC4A-0AE0-3C982EDF1931}"/>
              </a:ext>
            </a:extLst>
          </p:cNvPr>
          <p:cNvCxnSpPr>
            <a:cxnSpLocks/>
          </p:cNvCxnSpPr>
          <p:nvPr/>
        </p:nvCxnSpPr>
        <p:spPr>
          <a:xfrm>
            <a:off x="5227453" y="4896701"/>
            <a:ext cx="630449" cy="0"/>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sp>
        <p:nvSpPr>
          <p:cNvPr id="28" name="Textfeld 27">
            <a:extLst>
              <a:ext uri="{FF2B5EF4-FFF2-40B4-BE49-F238E27FC236}">
                <a16:creationId xmlns:a16="http://schemas.microsoft.com/office/drawing/2014/main" id="{A59C31E8-837D-0C2E-356A-BB6C88AFF419}"/>
              </a:ext>
            </a:extLst>
          </p:cNvPr>
          <p:cNvSpPr txBox="1"/>
          <p:nvPr/>
        </p:nvSpPr>
        <p:spPr>
          <a:xfrm>
            <a:off x="6038194" y="4527687"/>
            <a:ext cx="5506834"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Moreover, she can explain her concept in more detail by providing a comment.</a:t>
            </a:r>
          </a:p>
        </p:txBody>
      </p:sp>
    </p:spTree>
    <p:extLst>
      <p:ext uri="{BB962C8B-B14F-4D97-AF65-F5344CB8AC3E}">
        <p14:creationId xmlns:p14="http://schemas.microsoft.com/office/powerpoint/2010/main" val="1204391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CF2CF689-BF9E-B3E4-54A1-D006A363CA41}"/>
              </a:ext>
            </a:extLst>
          </p:cNvPr>
          <p:cNvSpPr txBox="1"/>
          <p:nvPr/>
        </p:nvSpPr>
        <p:spPr>
          <a:xfrm>
            <a:off x="804232" y="813682"/>
            <a:ext cx="4697120"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Attaching feelings </a:t>
            </a:r>
            <a:r>
              <a:rPr lang="en-US" sz="2400" dirty="0">
                <a:latin typeface="Arial" panose="020B0604020202020204" pitchFamily="34" charset="0"/>
                <a:cs typeface="Arial" panose="020B0604020202020204" pitchFamily="34" charset="0"/>
              </a:rPr>
              <a:t>to a concept:</a:t>
            </a:r>
          </a:p>
        </p:txBody>
      </p:sp>
      <p:grpSp>
        <p:nvGrpSpPr>
          <p:cNvPr id="31" name="Gruppieren 30">
            <a:extLst>
              <a:ext uri="{FF2B5EF4-FFF2-40B4-BE49-F238E27FC236}">
                <a16:creationId xmlns:a16="http://schemas.microsoft.com/office/drawing/2014/main" id="{B9CBAAB3-ABC6-D997-D797-2F1510CC4596}"/>
              </a:ext>
            </a:extLst>
          </p:cNvPr>
          <p:cNvGrpSpPr/>
          <p:nvPr/>
        </p:nvGrpSpPr>
        <p:grpSpPr>
          <a:xfrm>
            <a:off x="1890728" y="3876428"/>
            <a:ext cx="8410544" cy="1864494"/>
            <a:chOff x="592273" y="3799784"/>
            <a:chExt cx="8410544" cy="1864494"/>
          </a:xfrm>
        </p:grpSpPr>
        <p:grpSp>
          <p:nvGrpSpPr>
            <p:cNvPr id="29" name="Gruppieren 28">
              <a:extLst>
                <a:ext uri="{FF2B5EF4-FFF2-40B4-BE49-F238E27FC236}">
                  <a16:creationId xmlns:a16="http://schemas.microsoft.com/office/drawing/2014/main" id="{98F15037-DBC0-493F-0FBE-50DDF7B7BBFF}"/>
                </a:ext>
              </a:extLst>
            </p:cNvPr>
            <p:cNvGrpSpPr/>
            <p:nvPr/>
          </p:nvGrpSpPr>
          <p:grpSpPr>
            <a:xfrm>
              <a:off x="7334186" y="3812381"/>
              <a:ext cx="1668631" cy="1851897"/>
              <a:chOff x="8971127" y="4141940"/>
              <a:chExt cx="1668631" cy="1851897"/>
            </a:xfrm>
          </p:grpSpPr>
          <p:sp>
            <p:nvSpPr>
              <p:cNvPr id="20" name="TextBox 23">
                <a:extLst>
                  <a:ext uri="{FF2B5EF4-FFF2-40B4-BE49-F238E27FC236}">
                    <a16:creationId xmlns:a16="http://schemas.microsoft.com/office/drawing/2014/main" id="{FE925F3D-1E66-913D-B681-9E518378B39A}"/>
                  </a:ext>
                </a:extLst>
              </p:cNvPr>
              <p:cNvSpPr txBox="1"/>
              <p:nvPr/>
            </p:nvSpPr>
            <p:spPr>
              <a:xfrm>
                <a:off x="9201266" y="5593727"/>
                <a:ext cx="1425390"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ambivalent</a:t>
                </a:r>
              </a:p>
            </p:txBody>
          </p:sp>
          <p:pic>
            <p:nvPicPr>
              <p:cNvPr id="22" name="Picture 8">
                <a:extLst>
                  <a:ext uri="{FF2B5EF4-FFF2-40B4-BE49-F238E27FC236}">
                    <a16:creationId xmlns:a16="http://schemas.microsoft.com/office/drawing/2014/main" id="{BCBF278B-69AA-8101-CC8A-B60628662DA8}"/>
                  </a:ext>
                </a:extLst>
              </p:cNvPr>
              <p:cNvPicPr>
                <a:picLocks noChangeAspect="1"/>
              </p:cNvPicPr>
              <p:nvPr/>
            </p:nvPicPr>
            <p:blipFill>
              <a:blip r:embed="rId2"/>
              <a:stretch>
                <a:fillRect/>
              </a:stretch>
            </p:blipFill>
            <p:spPr>
              <a:xfrm>
                <a:off x="8971127" y="4141940"/>
                <a:ext cx="1668631" cy="1141128"/>
              </a:xfrm>
              <a:prstGeom prst="rect">
                <a:avLst/>
              </a:prstGeom>
            </p:spPr>
          </p:pic>
        </p:grpSp>
        <p:grpSp>
          <p:nvGrpSpPr>
            <p:cNvPr id="27" name="Gruppieren 26">
              <a:extLst>
                <a:ext uri="{FF2B5EF4-FFF2-40B4-BE49-F238E27FC236}">
                  <a16:creationId xmlns:a16="http://schemas.microsoft.com/office/drawing/2014/main" id="{41A430B2-0F74-9A52-282D-CDC66C044C7E}"/>
                </a:ext>
              </a:extLst>
            </p:cNvPr>
            <p:cNvGrpSpPr/>
            <p:nvPr/>
          </p:nvGrpSpPr>
          <p:grpSpPr>
            <a:xfrm>
              <a:off x="3012264" y="3799784"/>
              <a:ext cx="1668632" cy="1863481"/>
              <a:chOff x="0" y="1806865"/>
              <a:chExt cx="1668632" cy="1863481"/>
            </a:xfrm>
          </p:grpSpPr>
          <p:sp>
            <p:nvSpPr>
              <p:cNvPr id="19" name="TextBox 22">
                <a:extLst>
                  <a:ext uri="{FF2B5EF4-FFF2-40B4-BE49-F238E27FC236}">
                    <a16:creationId xmlns:a16="http://schemas.microsoft.com/office/drawing/2014/main" id="{AF484C25-B2B8-4F8F-7B49-C579269FAF36}"/>
                  </a:ext>
                </a:extLst>
              </p:cNvPr>
              <p:cNvSpPr txBox="1"/>
              <p:nvPr/>
            </p:nvSpPr>
            <p:spPr>
              <a:xfrm>
                <a:off x="320054" y="3270236"/>
                <a:ext cx="1154483"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negative</a:t>
                </a:r>
              </a:p>
            </p:txBody>
          </p:sp>
          <p:pic>
            <p:nvPicPr>
              <p:cNvPr id="23" name="Picture 9">
                <a:extLst>
                  <a:ext uri="{FF2B5EF4-FFF2-40B4-BE49-F238E27FC236}">
                    <a16:creationId xmlns:a16="http://schemas.microsoft.com/office/drawing/2014/main" id="{3BA4C87F-5957-F16F-0E32-831CEB9CB6C6}"/>
                  </a:ext>
                </a:extLst>
              </p:cNvPr>
              <p:cNvPicPr>
                <a:picLocks noChangeAspect="1"/>
              </p:cNvPicPr>
              <p:nvPr/>
            </p:nvPicPr>
            <p:blipFill rotWithShape="1">
              <a:blip r:embed="rId3"/>
              <a:srcRect l="4996" r="8799"/>
              <a:stretch/>
            </p:blipFill>
            <p:spPr>
              <a:xfrm>
                <a:off x="0" y="1806865"/>
                <a:ext cx="1668632" cy="1279114"/>
              </a:xfrm>
              <a:prstGeom prst="rect">
                <a:avLst/>
              </a:prstGeom>
            </p:spPr>
          </p:pic>
        </p:grpSp>
        <p:grpSp>
          <p:nvGrpSpPr>
            <p:cNvPr id="26" name="Gruppieren 25">
              <a:extLst>
                <a:ext uri="{FF2B5EF4-FFF2-40B4-BE49-F238E27FC236}">
                  <a16:creationId xmlns:a16="http://schemas.microsoft.com/office/drawing/2014/main" id="{40464A16-2BA6-C964-7816-8BB7F3DEC9EE}"/>
                </a:ext>
              </a:extLst>
            </p:cNvPr>
            <p:cNvGrpSpPr/>
            <p:nvPr/>
          </p:nvGrpSpPr>
          <p:grpSpPr>
            <a:xfrm>
              <a:off x="592273" y="3926212"/>
              <a:ext cx="1756741" cy="1737053"/>
              <a:chOff x="1885518" y="1933293"/>
              <a:chExt cx="1756741" cy="1737053"/>
            </a:xfrm>
          </p:grpSpPr>
          <p:sp>
            <p:nvSpPr>
              <p:cNvPr id="18" name="TextBox 21">
                <a:extLst>
                  <a:ext uri="{FF2B5EF4-FFF2-40B4-BE49-F238E27FC236}">
                    <a16:creationId xmlns:a16="http://schemas.microsoft.com/office/drawing/2014/main" id="{4F5F7AE1-EFC1-8F9F-35FA-0D713DE47997}"/>
                  </a:ext>
                </a:extLst>
              </p:cNvPr>
              <p:cNvSpPr txBox="1"/>
              <p:nvPr/>
            </p:nvSpPr>
            <p:spPr>
              <a:xfrm>
                <a:off x="2343208" y="3270236"/>
                <a:ext cx="968535"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neutral</a:t>
                </a:r>
              </a:p>
            </p:txBody>
          </p:sp>
          <p:pic>
            <p:nvPicPr>
              <p:cNvPr id="24" name="Grafik 23" descr="Ein Bild, das gelb, Rechteck, Screenshot, Rahmen enthält.&#10;&#10;Automatisch generierte Beschreibung">
                <a:extLst>
                  <a:ext uri="{FF2B5EF4-FFF2-40B4-BE49-F238E27FC236}">
                    <a16:creationId xmlns:a16="http://schemas.microsoft.com/office/drawing/2014/main" id="{91E60572-FD6B-5C77-A679-A65C4F4B70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5518" y="1933293"/>
                <a:ext cx="1756741" cy="1092607"/>
              </a:xfrm>
              <a:prstGeom prst="rect">
                <a:avLst/>
              </a:prstGeom>
            </p:spPr>
          </p:pic>
        </p:grpSp>
        <p:grpSp>
          <p:nvGrpSpPr>
            <p:cNvPr id="28" name="Gruppieren 27">
              <a:extLst>
                <a:ext uri="{FF2B5EF4-FFF2-40B4-BE49-F238E27FC236}">
                  <a16:creationId xmlns:a16="http://schemas.microsoft.com/office/drawing/2014/main" id="{9849AD2C-7779-7E6C-7F07-5ABBC6D58883}"/>
                </a:ext>
              </a:extLst>
            </p:cNvPr>
            <p:cNvGrpSpPr/>
            <p:nvPr/>
          </p:nvGrpSpPr>
          <p:grpSpPr>
            <a:xfrm>
              <a:off x="5208279" y="3842358"/>
              <a:ext cx="1601260" cy="1820907"/>
              <a:chOff x="7063169" y="1849439"/>
              <a:chExt cx="1601260" cy="1820907"/>
            </a:xfrm>
          </p:grpSpPr>
          <p:sp>
            <p:nvSpPr>
              <p:cNvPr id="21" name="TextBox 25">
                <a:extLst>
                  <a:ext uri="{FF2B5EF4-FFF2-40B4-BE49-F238E27FC236}">
                    <a16:creationId xmlns:a16="http://schemas.microsoft.com/office/drawing/2014/main" id="{6DC93BBD-C092-B538-5538-09FEE64BFC10}"/>
                  </a:ext>
                </a:extLst>
              </p:cNvPr>
              <p:cNvSpPr txBox="1"/>
              <p:nvPr/>
            </p:nvSpPr>
            <p:spPr>
              <a:xfrm>
                <a:off x="7363149" y="3270236"/>
                <a:ext cx="1055097"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positive</a:t>
                </a:r>
              </a:p>
            </p:txBody>
          </p:sp>
          <p:pic>
            <p:nvPicPr>
              <p:cNvPr id="25" name="Grafik 24" descr="Ein Bild, das Kreis, Grün, Farbigkeit enthält.&#10;&#10;Automatisch generierte Beschreibung">
                <a:extLst>
                  <a:ext uri="{FF2B5EF4-FFF2-40B4-BE49-F238E27FC236}">
                    <a16:creationId xmlns:a16="http://schemas.microsoft.com/office/drawing/2014/main" id="{D27AF9DF-71CF-CAB7-FE65-8C4A33BC08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63169" y="1849439"/>
                <a:ext cx="1601260" cy="1141128"/>
              </a:xfrm>
              <a:prstGeom prst="rect">
                <a:avLst/>
              </a:prstGeom>
            </p:spPr>
          </p:pic>
        </p:grpSp>
      </p:grpSp>
      <p:sp>
        <p:nvSpPr>
          <p:cNvPr id="30" name="Textfeld 29">
            <a:extLst>
              <a:ext uri="{FF2B5EF4-FFF2-40B4-BE49-F238E27FC236}">
                <a16:creationId xmlns:a16="http://schemas.microsoft.com/office/drawing/2014/main" id="{33515D67-75C1-9C13-6A1C-5898C0A4876D}"/>
              </a:ext>
            </a:extLst>
          </p:cNvPr>
          <p:cNvSpPr txBox="1"/>
          <p:nvPr/>
        </p:nvSpPr>
        <p:spPr>
          <a:xfrm>
            <a:off x="804232" y="1455511"/>
            <a:ext cx="9326642" cy="1862048"/>
          </a:xfrm>
          <a:prstGeom prst="rect">
            <a:avLst/>
          </a:prstGeom>
          <a:noFill/>
        </p:spPr>
        <p:txBody>
          <a:bodyPr wrap="square" rtlCol="0">
            <a:spAutoFit/>
          </a:bodyPr>
          <a:lstStyle/>
          <a:p>
            <a:pPr>
              <a:spcAft>
                <a:spcPts val="600"/>
              </a:spcAft>
            </a:pPr>
            <a:r>
              <a:rPr lang="en-US" sz="2000" dirty="0">
                <a:latin typeface="Arial" panose="020B0604020202020204" pitchFamily="34" charset="0"/>
                <a:cs typeface="Arial" panose="020B0604020202020204" pitchFamily="34" charset="0"/>
              </a:rPr>
              <a:t>The way Julia </a:t>
            </a:r>
            <a:r>
              <a:rPr lang="en-US" sz="2000" b="1" dirty="0">
                <a:latin typeface="Arial" panose="020B0604020202020204" pitchFamily="34" charset="0"/>
                <a:cs typeface="Arial" panose="020B0604020202020204" pitchFamily="34" charset="0"/>
              </a:rPr>
              <a:t>feels</a:t>
            </a:r>
            <a:r>
              <a:rPr lang="en-US" sz="2000" dirty="0">
                <a:latin typeface="Arial" panose="020B0604020202020204" pitchFamily="34" charset="0"/>
                <a:cs typeface="Arial" panose="020B0604020202020204" pitchFamily="34" charset="0"/>
              </a:rPr>
              <a:t> about a concept is represented by a shape and color code. </a:t>
            </a:r>
          </a:p>
          <a:p>
            <a:pPr>
              <a:spcAft>
                <a:spcPts val="600"/>
              </a:spcAft>
            </a:pPr>
            <a:r>
              <a:rPr lang="en-US" sz="2000" dirty="0">
                <a:latin typeface="Arial" panose="020B0604020202020204" pitchFamily="34" charset="0"/>
                <a:cs typeface="Arial" panose="020B0604020202020204" pitchFamily="34" charset="0"/>
              </a:rPr>
              <a:t>Her feelings can be </a:t>
            </a:r>
            <a:r>
              <a:rPr lang="en-US" sz="2000" b="1" dirty="0">
                <a:latin typeface="Arial" panose="020B0604020202020204" pitchFamily="34" charset="0"/>
                <a:cs typeface="Arial" panose="020B0604020202020204" pitchFamily="34" charset="0"/>
              </a:rPr>
              <a:t>neutral</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positive</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negative</a:t>
            </a:r>
            <a:r>
              <a:rPr lang="en-US" sz="2000" dirty="0">
                <a:latin typeface="Arial" panose="020B0604020202020204" pitchFamily="34" charset="0"/>
                <a:cs typeface="Arial" panose="020B0604020202020204" pitchFamily="34" charset="0"/>
              </a:rPr>
              <a:t> or </a:t>
            </a:r>
            <a:r>
              <a:rPr lang="en-US" sz="2000" b="1" dirty="0">
                <a:latin typeface="Arial" panose="020B0604020202020204" pitchFamily="34" charset="0"/>
                <a:cs typeface="Arial" panose="020B0604020202020204" pitchFamily="34" charset="0"/>
              </a:rPr>
              <a:t>ambivalent</a:t>
            </a:r>
            <a:r>
              <a:rPr lang="en-US" sz="2000" dirty="0">
                <a:latin typeface="Arial" panose="020B0604020202020204" pitchFamily="34" charset="0"/>
                <a:cs typeface="Arial" panose="020B0604020202020204" pitchFamily="34" charset="0"/>
              </a:rPr>
              <a:t>. </a:t>
            </a:r>
          </a:p>
          <a:p>
            <a:pPr>
              <a:spcAft>
                <a:spcPts val="600"/>
              </a:spcAft>
            </a:pPr>
            <a:r>
              <a:rPr lang="en-US" sz="2000" dirty="0">
                <a:latin typeface="Arial" panose="020B0604020202020204" pitchFamily="34" charset="0"/>
                <a:cs typeface="Arial" panose="020B0604020202020204" pitchFamily="34" charset="0"/>
              </a:rPr>
              <a:t>A concept is neutral if she associates neither positive nor negative feelings with it.</a:t>
            </a:r>
          </a:p>
          <a:p>
            <a:r>
              <a:rPr lang="en-US" sz="2000" dirty="0">
                <a:latin typeface="Arial" panose="020B0604020202020204" pitchFamily="34" charset="0"/>
                <a:cs typeface="Arial" panose="020B0604020202020204" pitchFamily="34" charset="0"/>
              </a:rPr>
              <a:t>On the other hand, a concept that she associates with both positive and negative feelings is ambivalent.</a:t>
            </a:r>
          </a:p>
        </p:txBody>
      </p:sp>
    </p:spTree>
    <p:extLst>
      <p:ext uri="{BB962C8B-B14F-4D97-AF65-F5344CB8AC3E}">
        <p14:creationId xmlns:p14="http://schemas.microsoft.com/office/powerpoint/2010/main" val="2901360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uppieren 17">
            <a:extLst>
              <a:ext uri="{FF2B5EF4-FFF2-40B4-BE49-F238E27FC236}">
                <a16:creationId xmlns:a16="http://schemas.microsoft.com/office/drawing/2014/main" id="{41D92340-057E-E96F-99FE-BDA402E3DE44}"/>
              </a:ext>
            </a:extLst>
          </p:cNvPr>
          <p:cNvGrpSpPr/>
          <p:nvPr/>
        </p:nvGrpSpPr>
        <p:grpSpPr>
          <a:xfrm>
            <a:off x="1242389" y="1738015"/>
            <a:ext cx="9673268" cy="2937064"/>
            <a:chOff x="1359070" y="890464"/>
            <a:chExt cx="9673268" cy="2937064"/>
          </a:xfrm>
        </p:grpSpPr>
        <p:pic>
          <p:nvPicPr>
            <p:cNvPr id="2" name="Grafik 1" descr="Ein Bild, das Text, Screenshot, Schrift, Zahl enthält.&#10;&#10;Automatisch generierte Beschreibung">
              <a:extLst>
                <a:ext uri="{FF2B5EF4-FFF2-40B4-BE49-F238E27FC236}">
                  <a16:creationId xmlns:a16="http://schemas.microsoft.com/office/drawing/2014/main" id="{D90B60C6-C40A-2761-235C-4D29426F8E34}"/>
                </a:ext>
              </a:extLst>
            </p:cNvPr>
            <p:cNvPicPr>
              <a:picLocks noChangeAspect="1"/>
            </p:cNvPicPr>
            <p:nvPr/>
          </p:nvPicPr>
          <p:blipFill rotWithShape="1">
            <a:blip r:embed="rId2">
              <a:extLst>
                <a:ext uri="{28A0092B-C50C-407E-A947-70E740481C1C}">
                  <a14:useLocalDpi xmlns:a14="http://schemas.microsoft.com/office/drawing/2010/main" val="0"/>
                </a:ext>
              </a:extLst>
            </a:blip>
            <a:srcRect b="33723"/>
            <a:stretch/>
          </p:blipFill>
          <p:spPr>
            <a:xfrm>
              <a:off x="4451350" y="890464"/>
              <a:ext cx="3289300" cy="1077402"/>
            </a:xfrm>
            <a:prstGeom prst="rect">
              <a:avLst/>
            </a:prstGeom>
          </p:spPr>
        </p:pic>
        <p:grpSp>
          <p:nvGrpSpPr>
            <p:cNvPr id="4" name="Gruppieren 3">
              <a:extLst>
                <a:ext uri="{FF2B5EF4-FFF2-40B4-BE49-F238E27FC236}">
                  <a16:creationId xmlns:a16="http://schemas.microsoft.com/office/drawing/2014/main" id="{CE518FB2-F0AE-B46C-2152-DD784A755DC8}"/>
                </a:ext>
              </a:extLst>
            </p:cNvPr>
            <p:cNvGrpSpPr/>
            <p:nvPr/>
          </p:nvGrpSpPr>
          <p:grpSpPr>
            <a:xfrm>
              <a:off x="6096000" y="2166428"/>
              <a:ext cx="4936338" cy="1661100"/>
              <a:chOff x="2792165" y="2784758"/>
              <a:chExt cx="4936338" cy="1661100"/>
            </a:xfrm>
          </p:grpSpPr>
          <p:pic>
            <p:nvPicPr>
              <p:cNvPr id="5" name="Grafik 4">
                <a:extLst>
                  <a:ext uri="{FF2B5EF4-FFF2-40B4-BE49-F238E27FC236}">
                    <a16:creationId xmlns:a16="http://schemas.microsoft.com/office/drawing/2014/main" id="{D069C8F9-EAAF-81CB-7B81-0D21CAB2F256}"/>
                  </a:ext>
                </a:extLst>
              </p:cNvPr>
              <p:cNvPicPr>
                <a:picLocks noChangeAspect="1"/>
              </p:cNvPicPr>
              <p:nvPr/>
            </p:nvPicPr>
            <p:blipFill>
              <a:blip r:embed="rId3"/>
              <a:stretch>
                <a:fillRect/>
              </a:stretch>
            </p:blipFill>
            <p:spPr>
              <a:xfrm>
                <a:off x="5995506" y="2784758"/>
                <a:ext cx="1419225" cy="1114425"/>
              </a:xfrm>
              <a:prstGeom prst="rect">
                <a:avLst/>
              </a:prstGeom>
            </p:spPr>
          </p:pic>
          <p:pic>
            <p:nvPicPr>
              <p:cNvPr id="6" name="Grafik 5">
                <a:extLst>
                  <a:ext uri="{FF2B5EF4-FFF2-40B4-BE49-F238E27FC236}">
                    <a16:creationId xmlns:a16="http://schemas.microsoft.com/office/drawing/2014/main" id="{851ECE1F-470C-4503-A620-09FEB7BB29AA}"/>
                  </a:ext>
                </a:extLst>
              </p:cNvPr>
              <p:cNvPicPr>
                <a:picLocks noChangeAspect="1"/>
              </p:cNvPicPr>
              <p:nvPr/>
            </p:nvPicPr>
            <p:blipFill>
              <a:blip r:embed="rId4"/>
              <a:stretch>
                <a:fillRect/>
              </a:stretch>
            </p:blipFill>
            <p:spPr>
              <a:xfrm>
                <a:off x="4566756" y="2822859"/>
                <a:ext cx="1428750" cy="1038225"/>
              </a:xfrm>
              <a:prstGeom prst="rect">
                <a:avLst/>
              </a:prstGeom>
            </p:spPr>
          </p:pic>
          <p:pic>
            <p:nvPicPr>
              <p:cNvPr id="7" name="Grafik 6">
                <a:extLst>
                  <a:ext uri="{FF2B5EF4-FFF2-40B4-BE49-F238E27FC236}">
                    <a16:creationId xmlns:a16="http://schemas.microsoft.com/office/drawing/2014/main" id="{853D918E-26ED-B13D-F7C3-728C3B1ED81D}"/>
                  </a:ext>
                </a:extLst>
              </p:cNvPr>
              <p:cNvPicPr>
                <a:picLocks noChangeAspect="1"/>
              </p:cNvPicPr>
              <p:nvPr/>
            </p:nvPicPr>
            <p:blipFill>
              <a:blip r:embed="rId5"/>
              <a:stretch>
                <a:fillRect/>
              </a:stretch>
            </p:blipFill>
            <p:spPr>
              <a:xfrm>
                <a:off x="3182138" y="2937158"/>
                <a:ext cx="1266825" cy="923925"/>
              </a:xfrm>
              <a:prstGeom prst="rect">
                <a:avLst/>
              </a:prstGeom>
            </p:spPr>
          </p:pic>
          <p:sp>
            <p:nvSpPr>
              <p:cNvPr id="8" name="Rechteck 7">
                <a:extLst>
                  <a:ext uri="{FF2B5EF4-FFF2-40B4-BE49-F238E27FC236}">
                    <a16:creationId xmlns:a16="http://schemas.microsoft.com/office/drawing/2014/main" id="{804062B3-D711-8856-161A-199F7E2327FF}"/>
                  </a:ext>
                </a:extLst>
              </p:cNvPr>
              <p:cNvSpPr/>
              <p:nvPr/>
            </p:nvSpPr>
            <p:spPr>
              <a:xfrm>
                <a:off x="5681733" y="3861082"/>
                <a:ext cx="2046770" cy="584775"/>
              </a:xfrm>
              <a:prstGeom prst="rect">
                <a:avLst/>
              </a:prstGeom>
            </p:spPr>
            <p:txBody>
              <a:bodyPr wrap="square">
                <a:spAutoFit/>
              </a:bodyPr>
              <a:lstStyle/>
              <a:p>
                <a:pPr algn="ctr">
                  <a:spcAft>
                    <a:spcPts val="800"/>
                  </a:spcAft>
                </a:pPr>
                <a:r>
                  <a:rPr lang="en-US" sz="1600" dirty="0">
                    <a:latin typeface="Arial" panose="020B0604020202020204" pitchFamily="34" charset="0"/>
                    <a:ea typeface="Calibri" panose="020F0502020204030204" pitchFamily="34" charset="0"/>
                    <a:cs typeface="Arial" panose="020B0604020202020204" pitchFamily="34" charset="0"/>
                  </a:rPr>
                  <a:t>Very</a:t>
                </a:r>
                <a:br>
                  <a:rPr lang="en-US" sz="1600" dirty="0">
                    <a:latin typeface="Arial" panose="020B0604020202020204" pitchFamily="34" charset="0"/>
                    <a:ea typeface="Calibri" panose="020F0502020204030204" pitchFamily="34" charset="0"/>
                    <a:cs typeface="Arial" panose="020B0604020202020204" pitchFamily="34" charset="0"/>
                  </a:rPr>
                </a:br>
                <a:r>
                  <a:rPr lang="en-US" sz="1600" dirty="0">
                    <a:latin typeface="Arial" panose="020B0604020202020204" pitchFamily="34" charset="0"/>
                    <a:ea typeface="Calibri" panose="020F0502020204030204" pitchFamily="34" charset="0"/>
                    <a:cs typeface="Arial" panose="020B0604020202020204" pitchFamily="34" charset="0"/>
                  </a:rPr>
                  <a:t>positive</a:t>
                </a:r>
                <a:endParaRPr lang="aa-ET" sz="1600" dirty="0">
                  <a:latin typeface="Arial" panose="020B0604020202020204" pitchFamily="34" charset="0"/>
                  <a:ea typeface="Calibri" panose="020F0502020204030204" pitchFamily="34" charset="0"/>
                  <a:cs typeface="Arial" panose="020B0604020202020204" pitchFamily="34" charset="0"/>
                </a:endParaRPr>
              </a:p>
            </p:txBody>
          </p:sp>
          <p:sp>
            <p:nvSpPr>
              <p:cNvPr id="9" name="Rechteck 8">
                <a:extLst>
                  <a:ext uri="{FF2B5EF4-FFF2-40B4-BE49-F238E27FC236}">
                    <a16:creationId xmlns:a16="http://schemas.microsoft.com/office/drawing/2014/main" id="{1DB19225-4910-EC93-C74F-1AED367FAAF1}"/>
                  </a:ext>
                </a:extLst>
              </p:cNvPr>
              <p:cNvSpPr/>
              <p:nvPr/>
            </p:nvSpPr>
            <p:spPr>
              <a:xfrm>
                <a:off x="4227779" y="3861083"/>
                <a:ext cx="2130187" cy="584775"/>
              </a:xfrm>
              <a:prstGeom prst="rect">
                <a:avLst/>
              </a:prstGeom>
            </p:spPr>
            <p:txBody>
              <a:bodyPr wrap="square">
                <a:spAutoFit/>
              </a:bodyPr>
              <a:lstStyle/>
              <a:p>
                <a:pPr algn="ctr"/>
                <a:r>
                  <a:rPr lang="en-US" sz="1600" dirty="0">
                    <a:latin typeface="Arial" panose="020B0604020202020204" pitchFamily="34" charset="0"/>
                    <a:ea typeface="Calibri" panose="020F0502020204030204" pitchFamily="34" charset="0"/>
                    <a:cs typeface="Arial" panose="020B0604020202020204" pitchFamily="34" charset="0"/>
                  </a:rPr>
                  <a:t>Intermediate </a:t>
                </a:r>
              </a:p>
              <a:p>
                <a:pPr algn="ctr">
                  <a:spcAft>
                    <a:spcPts val="800"/>
                  </a:spcAft>
                </a:pPr>
                <a:r>
                  <a:rPr lang="en-US" sz="1600" dirty="0">
                    <a:latin typeface="Arial" panose="020B0604020202020204" pitchFamily="34" charset="0"/>
                    <a:ea typeface="Calibri" panose="020F0502020204030204" pitchFamily="34" charset="0"/>
                    <a:cs typeface="Arial" panose="020B0604020202020204" pitchFamily="34" charset="0"/>
                  </a:rPr>
                  <a:t>positive</a:t>
                </a:r>
                <a:endParaRPr lang="aa-ET" sz="1600" dirty="0">
                  <a:latin typeface="Arial" panose="020B0604020202020204" pitchFamily="34" charset="0"/>
                  <a:ea typeface="Calibri" panose="020F0502020204030204" pitchFamily="34" charset="0"/>
                  <a:cs typeface="Arial" panose="020B0604020202020204" pitchFamily="34" charset="0"/>
                </a:endParaRPr>
              </a:p>
            </p:txBody>
          </p:sp>
          <p:sp>
            <p:nvSpPr>
              <p:cNvPr id="10" name="Rechteck 9">
                <a:extLst>
                  <a:ext uri="{FF2B5EF4-FFF2-40B4-BE49-F238E27FC236}">
                    <a16:creationId xmlns:a16="http://schemas.microsoft.com/office/drawing/2014/main" id="{F7D3FF12-7E07-BF8C-DE39-D6237E0CC514}"/>
                  </a:ext>
                </a:extLst>
              </p:cNvPr>
              <p:cNvSpPr/>
              <p:nvPr/>
            </p:nvSpPr>
            <p:spPr>
              <a:xfrm>
                <a:off x="2792165" y="3861083"/>
                <a:ext cx="2046770" cy="584775"/>
              </a:xfrm>
              <a:prstGeom prst="rect">
                <a:avLst/>
              </a:prstGeom>
            </p:spPr>
            <p:txBody>
              <a:bodyPr wrap="square">
                <a:spAutoFit/>
              </a:bodyPr>
              <a:lstStyle/>
              <a:p>
                <a:pPr algn="ctr">
                  <a:spcAft>
                    <a:spcPts val="800"/>
                  </a:spcAft>
                </a:pPr>
                <a:r>
                  <a:rPr lang="en-US" sz="1600" dirty="0">
                    <a:latin typeface="Arial" panose="020B0604020202020204" pitchFamily="34" charset="0"/>
                    <a:ea typeface="Calibri" panose="020F0502020204030204" pitchFamily="34" charset="0"/>
                    <a:cs typeface="Arial" panose="020B0604020202020204" pitchFamily="34" charset="0"/>
                  </a:rPr>
                  <a:t>Slightly</a:t>
                </a:r>
                <a:br>
                  <a:rPr lang="en-US" sz="1600" dirty="0">
                    <a:latin typeface="Arial" panose="020B0604020202020204" pitchFamily="34" charset="0"/>
                    <a:ea typeface="Calibri" panose="020F0502020204030204" pitchFamily="34" charset="0"/>
                    <a:cs typeface="Arial" panose="020B0604020202020204" pitchFamily="34" charset="0"/>
                  </a:rPr>
                </a:br>
                <a:r>
                  <a:rPr lang="en-US" sz="1600" dirty="0">
                    <a:latin typeface="Arial" panose="020B0604020202020204" pitchFamily="34" charset="0"/>
                    <a:ea typeface="Calibri" panose="020F0502020204030204" pitchFamily="34" charset="0"/>
                    <a:cs typeface="Arial" panose="020B0604020202020204" pitchFamily="34" charset="0"/>
                  </a:rPr>
                  <a:t>positive</a:t>
                </a:r>
                <a:endParaRPr lang="aa-ET" sz="1600" dirty="0">
                  <a:latin typeface="Arial" panose="020B0604020202020204" pitchFamily="34" charset="0"/>
                  <a:ea typeface="Calibri" panose="020F0502020204030204" pitchFamily="34" charset="0"/>
                  <a:cs typeface="Arial" panose="020B0604020202020204" pitchFamily="34" charset="0"/>
                </a:endParaRPr>
              </a:p>
            </p:txBody>
          </p:sp>
        </p:grpSp>
        <p:grpSp>
          <p:nvGrpSpPr>
            <p:cNvPr id="11" name="Gruppieren 10">
              <a:extLst>
                <a:ext uri="{FF2B5EF4-FFF2-40B4-BE49-F238E27FC236}">
                  <a16:creationId xmlns:a16="http://schemas.microsoft.com/office/drawing/2014/main" id="{1405EE92-F6CF-0428-804E-6271B2F69E5E}"/>
                </a:ext>
              </a:extLst>
            </p:cNvPr>
            <p:cNvGrpSpPr/>
            <p:nvPr/>
          </p:nvGrpSpPr>
          <p:grpSpPr>
            <a:xfrm>
              <a:off x="1359070" y="2448434"/>
              <a:ext cx="4718986" cy="1379092"/>
              <a:chOff x="4003289" y="2569845"/>
              <a:chExt cx="4718986" cy="1379092"/>
            </a:xfrm>
          </p:grpSpPr>
          <p:sp>
            <p:nvSpPr>
              <p:cNvPr id="12" name="Rechteck 11">
                <a:extLst>
                  <a:ext uri="{FF2B5EF4-FFF2-40B4-BE49-F238E27FC236}">
                    <a16:creationId xmlns:a16="http://schemas.microsoft.com/office/drawing/2014/main" id="{B502707D-C785-9B3C-66E7-8500CE7BF44F}"/>
                  </a:ext>
                </a:extLst>
              </p:cNvPr>
              <p:cNvSpPr/>
              <p:nvPr/>
            </p:nvSpPr>
            <p:spPr>
              <a:xfrm>
                <a:off x="4003289" y="3364162"/>
                <a:ext cx="2046770" cy="584775"/>
              </a:xfrm>
              <a:prstGeom prst="rect">
                <a:avLst/>
              </a:prstGeom>
            </p:spPr>
            <p:txBody>
              <a:bodyPr wrap="square">
                <a:spAutoFit/>
              </a:bodyPr>
              <a:lstStyle/>
              <a:p>
                <a:pPr algn="ctr">
                  <a:spcAft>
                    <a:spcPts val="800"/>
                  </a:spcAft>
                </a:pPr>
                <a:r>
                  <a:rPr lang="en-US" sz="1600" dirty="0">
                    <a:latin typeface="Arial" panose="020B0604020202020204" pitchFamily="34" charset="0"/>
                    <a:ea typeface="Calibri" panose="020F0502020204030204" pitchFamily="34" charset="0"/>
                    <a:cs typeface="Arial" panose="020B0604020202020204" pitchFamily="34" charset="0"/>
                  </a:rPr>
                  <a:t>Very</a:t>
                </a:r>
                <a:br>
                  <a:rPr lang="en-US" sz="1600" dirty="0">
                    <a:latin typeface="Arial" panose="020B0604020202020204" pitchFamily="34" charset="0"/>
                    <a:ea typeface="Calibri" panose="020F0502020204030204" pitchFamily="34" charset="0"/>
                    <a:cs typeface="Arial" panose="020B0604020202020204" pitchFamily="34" charset="0"/>
                  </a:rPr>
                </a:br>
                <a:r>
                  <a:rPr lang="en-US" sz="1600" dirty="0">
                    <a:latin typeface="Arial" panose="020B0604020202020204" pitchFamily="34" charset="0"/>
                    <a:ea typeface="Calibri" panose="020F0502020204030204" pitchFamily="34" charset="0"/>
                    <a:cs typeface="Arial" panose="020B0604020202020204" pitchFamily="34" charset="0"/>
                  </a:rPr>
                  <a:t>negative</a:t>
                </a:r>
                <a:endParaRPr lang="aa-ET" sz="1600" dirty="0">
                  <a:latin typeface="Arial" panose="020B0604020202020204" pitchFamily="34" charset="0"/>
                  <a:ea typeface="Calibri" panose="020F0502020204030204" pitchFamily="34" charset="0"/>
                  <a:cs typeface="Arial" panose="020B0604020202020204" pitchFamily="34" charset="0"/>
                </a:endParaRPr>
              </a:p>
            </p:txBody>
          </p:sp>
          <p:sp>
            <p:nvSpPr>
              <p:cNvPr id="13" name="Rechteck 12">
                <a:extLst>
                  <a:ext uri="{FF2B5EF4-FFF2-40B4-BE49-F238E27FC236}">
                    <a16:creationId xmlns:a16="http://schemas.microsoft.com/office/drawing/2014/main" id="{94955B5A-64E6-ABDD-88C7-9959C7DBFF29}"/>
                  </a:ext>
                </a:extLst>
              </p:cNvPr>
              <p:cNvSpPr/>
              <p:nvPr/>
            </p:nvSpPr>
            <p:spPr>
              <a:xfrm>
                <a:off x="5236661" y="3364162"/>
                <a:ext cx="2130187" cy="584775"/>
              </a:xfrm>
              <a:prstGeom prst="rect">
                <a:avLst/>
              </a:prstGeom>
            </p:spPr>
            <p:txBody>
              <a:bodyPr wrap="square">
                <a:spAutoFit/>
              </a:bodyPr>
              <a:lstStyle/>
              <a:p>
                <a:pPr algn="ctr">
                  <a:spcAft>
                    <a:spcPts val="800"/>
                  </a:spcAft>
                </a:pPr>
                <a:r>
                  <a:rPr lang="en-US" sz="1600" dirty="0">
                    <a:latin typeface="Arial" panose="020B0604020202020204" pitchFamily="34" charset="0"/>
                    <a:ea typeface="Calibri" panose="020F0502020204030204" pitchFamily="34" charset="0"/>
                    <a:cs typeface="Arial" panose="020B0604020202020204" pitchFamily="34" charset="0"/>
                  </a:rPr>
                  <a:t>Intermediate negative</a:t>
                </a:r>
                <a:endParaRPr lang="aa-ET" sz="1600" dirty="0">
                  <a:latin typeface="Arial" panose="020B0604020202020204" pitchFamily="34" charset="0"/>
                  <a:ea typeface="Calibri" panose="020F0502020204030204" pitchFamily="34" charset="0"/>
                  <a:cs typeface="Arial" panose="020B0604020202020204" pitchFamily="34" charset="0"/>
                </a:endParaRPr>
              </a:p>
            </p:txBody>
          </p:sp>
          <p:sp>
            <p:nvSpPr>
              <p:cNvPr id="14" name="Rechteck 13">
                <a:extLst>
                  <a:ext uri="{FF2B5EF4-FFF2-40B4-BE49-F238E27FC236}">
                    <a16:creationId xmlns:a16="http://schemas.microsoft.com/office/drawing/2014/main" id="{B555E859-85CC-CCC2-766C-B8FF626A9AC9}"/>
                  </a:ext>
                </a:extLst>
              </p:cNvPr>
              <p:cNvSpPr/>
              <p:nvPr/>
            </p:nvSpPr>
            <p:spPr>
              <a:xfrm>
                <a:off x="6675505" y="3364162"/>
                <a:ext cx="2046770" cy="584775"/>
              </a:xfrm>
              <a:prstGeom prst="rect">
                <a:avLst/>
              </a:prstGeom>
            </p:spPr>
            <p:txBody>
              <a:bodyPr wrap="square">
                <a:spAutoFit/>
              </a:bodyPr>
              <a:lstStyle/>
              <a:p>
                <a:pPr algn="ctr">
                  <a:spcAft>
                    <a:spcPts val="800"/>
                  </a:spcAft>
                </a:pPr>
                <a:r>
                  <a:rPr lang="en-US" sz="1600" dirty="0">
                    <a:latin typeface="Arial" panose="020B0604020202020204" pitchFamily="34" charset="0"/>
                    <a:ea typeface="Calibri" panose="020F0502020204030204" pitchFamily="34" charset="0"/>
                    <a:cs typeface="Arial" panose="020B0604020202020204" pitchFamily="34" charset="0"/>
                  </a:rPr>
                  <a:t>Slightly</a:t>
                </a:r>
                <a:br>
                  <a:rPr lang="en-US" sz="1600" dirty="0">
                    <a:latin typeface="Arial" panose="020B0604020202020204" pitchFamily="34" charset="0"/>
                    <a:ea typeface="Calibri" panose="020F0502020204030204" pitchFamily="34" charset="0"/>
                    <a:cs typeface="Arial" panose="020B0604020202020204" pitchFamily="34" charset="0"/>
                  </a:rPr>
                </a:br>
                <a:r>
                  <a:rPr lang="en-US" sz="1600" dirty="0">
                    <a:latin typeface="Arial" panose="020B0604020202020204" pitchFamily="34" charset="0"/>
                    <a:ea typeface="Calibri" panose="020F0502020204030204" pitchFamily="34" charset="0"/>
                    <a:cs typeface="Arial" panose="020B0604020202020204" pitchFamily="34" charset="0"/>
                  </a:rPr>
                  <a:t>negative</a:t>
                </a:r>
                <a:endParaRPr lang="aa-ET" sz="1600" dirty="0">
                  <a:latin typeface="Arial" panose="020B0604020202020204" pitchFamily="34" charset="0"/>
                  <a:ea typeface="Calibri" panose="020F0502020204030204" pitchFamily="34" charset="0"/>
                  <a:cs typeface="Arial" panose="020B0604020202020204" pitchFamily="34" charset="0"/>
                </a:endParaRPr>
              </a:p>
            </p:txBody>
          </p:sp>
          <p:pic>
            <p:nvPicPr>
              <p:cNvPr id="15" name="Grafik 14">
                <a:extLst>
                  <a:ext uri="{FF2B5EF4-FFF2-40B4-BE49-F238E27FC236}">
                    <a16:creationId xmlns:a16="http://schemas.microsoft.com/office/drawing/2014/main" id="{F7CAE649-DF31-730E-C5E4-38B00CC45883}"/>
                  </a:ext>
                </a:extLst>
              </p:cNvPr>
              <p:cNvPicPr>
                <a:picLocks noChangeAspect="1"/>
              </p:cNvPicPr>
              <p:nvPr/>
            </p:nvPicPr>
            <p:blipFill>
              <a:blip r:embed="rId6"/>
              <a:stretch>
                <a:fillRect/>
              </a:stretch>
            </p:blipFill>
            <p:spPr>
              <a:xfrm>
                <a:off x="7135809" y="2579370"/>
                <a:ext cx="1162050" cy="752475"/>
              </a:xfrm>
              <a:prstGeom prst="rect">
                <a:avLst/>
              </a:prstGeom>
            </p:spPr>
          </p:pic>
          <p:pic>
            <p:nvPicPr>
              <p:cNvPr id="16" name="Grafik 15">
                <a:extLst>
                  <a:ext uri="{FF2B5EF4-FFF2-40B4-BE49-F238E27FC236}">
                    <a16:creationId xmlns:a16="http://schemas.microsoft.com/office/drawing/2014/main" id="{BE3DF068-87AC-4819-0630-F46C92AF07EB}"/>
                  </a:ext>
                </a:extLst>
              </p:cNvPr>
              <p:cNvPicPr>
                <a:picLocks noChangeAspect="1"/>
              </p:cNvPicPr>
              <p:nvPr/>
            </p:nvPicPr>
            <p:blipFill>
              <a:blip r:embed="rId7"/>
              <a:stretch>
                <a:fillRect/>
              </a:stretch>
            </p:blipFill>
            <p:spPr>
              <a:xfrm>
                <a:off x="5807706" y="2604203"/>
                <a:ext cx="1133475" cy="695325"/>
              </a:xfrm>
              <a:prstGeom prst="rect">
                <a:avLst/>
              </a:prstGeom>
            </p:spPr>
          </p:pic>
          <p:pic>
            <p:nvPicPr>
              <p:cNvPr id="17" name="Grafik 16">
                <a:extLst>
                  <a:ext uri="{FF2B5EF4-FFF2-40B4-BE49-F238E27FC236}">
                    <a16:creationId xmlns:a16="http://schemas.microsoft.com/office/drawing/2014/main" id="{F8E1942D-2DAE-CEDD-8817-65E46A1CCC18}"/>
                  </a:ext>
                </a:extLst>
              </p:cNvPr>
              <p:cNvPicPr>
                <a:picLocks noChangeAspect="1"/>
              </p:cNvPicPr>
              <p:nvPr/>
            </p:nvPicPr>
            <p:blipFill>
              <a:blip r:embed="rId8"/>
              <a:stretch>
                <a:fillRect/>
              </a:stretch>
            </p:blipFill>
            <p:spPr>
              <a:xfrm>
                <a:off x="4417074" y="2569845"/>
                <a:ext cx="1219200" cy="762000"/>
              </a:xfrm>
              <a:prstGeom prst="rect">
                <a:avLst/>
              </a:prstGeom>
            </p:spPr>
          </p:pic>
        </p:grpSp>
      </p:grpSp>
      <p:sp>
        <p:nvSpPr>
          <p:cNvPr id="22" name="Textfeld 21">
            <a:extLst>
              <a:ext uri="{FF2B5EF4-FFF2-40B4-BE49-F238E27FC236}">
                <a16:creationId xmlns:a16="http://schemas.microsoft.com/office/drawing/2014/main" id="{540F9F98-54DA-F64C-8C16-A7D74FEE4063}"/>
              </a:ext>
            </a:extLst>
          </p:cNvPr>
          <p:cNvSpPr txBox="1"/>
          <p:nvPr/>
        </p:nvSpPr>
        <p:spPr>
          <a:xfrm>
            <a:off x="1671200" y="659607"/>
            <a:ext cx="8580351" cy="707886"/>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Julia adds </a:t>
            </a:r>
            <a:r>
              <a:rPr lang="en-CA" sz="2000" dirty="0">
                <a:solidFill>
                  <a:srgbClr val="00B050"/>
                </a:solidFill>
                <a:latin typeface="Arial" panose="020B0604020202020204" pitchFamily="34" charset="0"/>
                <a:cs typeface="Arial" panose="020B0604020202020204" pitchFamily="34" charset="0"/>
              </a:rPr>
              <a:t>positive</a:t>
            </a:r>
            <a:r>
              <a:rPr lang="en-CA" sz="2000" dirty="0">
                <a:latin typeface="Arial" panose="020B0604020202020204" pitchFamily="34" charset="0"/>
                <a:cs typeface="Arial" panose="020B0604020202020204" pitchFamily="34" charset="0"/>
              </a:rPr>
              <a:t> or </a:t>
            </a:r>
            <a:r>
              <a:rPr lang="en-CA" sz="2000" dirty="0">
                <a:solidFill>
                  <a:srgbClr val="FF0000"/>
                </a:solidFill>
                <a:latin typeface="Arial" panose="020B0604020202020204" pitchFamily="34" charset="0"/>
                <a:cs typeface="Arial" panose="020B0604020202020204" pitchFamily="34" charset="0"/>
              </a:rPr>
              <a:t>negative</a:t>
            </a:r>
            <a:r>
              <a:rPr lang="en-CA" sz="2000" dirty="0">
                <a:latin typeface="Arial" panose="020B0604020202020204" pitchFamily="34" charset="0"/>
                <a:cs typeface="Arial" panose="020B0604020202020204" pitchFamily="34" charset="0"/>
              </a:rPr>
              <a:t> feelings to the concept by moving the slider either to the right (</a:t>
            </a:r>
            <a:r>
              <a:rPr lang="en-CA" sz="2000" dirty="0">
                <a:solidFill>
                  <a:srgbClr val="00B050"/>
                </a:solidFill>
                <a:latin typeface="Arial" panose="020B0604020202020204" pitchFamily="34" charset="0"/>
                <a:cs typeface="Arial" panose="020B0604020202020204" pitchFamily="34" charset="0"/>
              </a:rPr>
              <a:t>positive</a:t>
            </a:r>
            <a:r>
              <a:rPr lang="en-CA" sz="2000" dirty="0">
                <a:latin typeface="Arial" panose="020B0604020202020204" pitchFamily="34" charset="0"/>
                <a:cs typeface="Arial" panose="020B0604020202020204" pitchFamily="34" charset="0"/>
              </a:rPr>
              <a:t>) or left (</a:t>
            </a:r>
            <a:r>
              <a:rPr lang="en-CA" sz="2000" dirty="0">
                <a:solidFill>
                  <a:srgbClr val="FF0000"/>
                </a:solidFill>
                <a:latin typeface="Arial" panose="020B0604020202020204" pitchFamily="34" charset="0"/>
                <a:cs typeface="Arial" panose="020B0604020202020204" pitchFamily="34" charset="0"/>
              </a:rPr>
              <a:t>negative</a:t>
            </a:r>
            <a:r>
              <a:rPr lang="en-CA" sz="2000" dirty="0">
                <a:latin typeface="Arial" panose="020B0604020202020204" pitchFamily="34" charset="0"/>
                <a:cs typeface="Arial" panose="020B0604020202020204" pitchFamily="34" charset="0"/>
              </a:rPr>
              <a:t>). </a:t>
            </a:r>
          </a:p>
        </p:txBody>
      </p:sp>
      <p:pic>
        <p:nvPicPr>
          <p:cNvPr id="23" name="Grafik 22">
            <a:extLst>
              <a:ext uri="{FF2B5EF4-FFF2-40B4-BE49-F238E27FC236}">
                <a16:creationId xmlns:a16="http://schemas.microsoft.com/office/drawing/2014/main" id="{9D44795E-46F1-5B9B-E6D5-532D4C5B3FF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0800000" flipH="1" flipV="1">
            <a:off x="5961376" y="2332875"/>
            <a:ext cx="332307" cy="360000"/>
          </a:xfrm>
          <a:prstGeom prst="rect">
            <a:avLst/>
          </a:prstGeom>
        </p:spPr>
      </p:pic>
      <p:sp>
        <p:nvSpPr>
          <p:cNvPr id="25" name="Textfeld 24">
            <a:extLst>
              <a:ext uri="{FF2B5EF4-FFF2-40B4-BE49-F238E27FC236}">
                <a16:creationId xmlns:a16="http://schemas.microsoft.com/office/drawing/2014/main" id="{B83CEB89-CB67-11AA-4DE6-6614F66121A0}"/>
              </a:ext>
            </a:extLst>
          </p:cNvPr>
          <p:cNvSpPr txBox="1"/>
          <p:nvPr/>
        </p:nvSpPr>
        <p:spPr>
          <a:xfrm>
            <a:off x="1676242" y="5165132"/>
            <a:ext cx="5978207" cy="861774"/>
          </a:xfrm>
          <a:prstGeom prst="rect">
            <a:avLst/>
          </a:prstGeom>
          <a:noFill/>
        </p:spPr>
        <p:txBody>
          <a:bodyPr wrap="square">
            <a:spAutoFit/>
          </a:bodyPr>
          <a:lstStyle/>
          <a:p>
            <a:pPr algn="just">
              <a:spcAft>
                <a:spcPts val="1200"/>
              </a:spcAft>
            </a:pPr>
            <a:r>
              <a:rPr lang="en-US" sz="2000" dirty="0">
                <a:latin typeface="Arial" panose="020B0604020202020204" pitchFamily="34" charset="0"/>
                <a:ea typeface="Calibri" panose="020F0502020204030204" pitchFamily="34" charset="0"/>
                <a:cs typeface="Arial" panose="020B0604020202020204" pitchFamily="34" charset="0"/>
              </a:rPr>
              <a:t>The slider offers </a:t>
            </a:r>
            <a:r>
              <a:rPr lang="en-US" sz="2000" b="1" dirty="0">
                <a:latin typeface="Arial" panose="020B0604020202020204" pitchFamily="34" charset="0"/>
                <a:ea typeface="Calibri" panose="020F0502020204030204" pitchFamily="34" charset="0"/>
                <a:cs typeface="Arial" panose="020B0604020202020204" pitchFamily="34" charset="0"/>
              </a:rPr>
              <a:t>three levels </a:t>
            </a:r>
            <a:r>
              <a:rPr lang="en-US" sz="2000" dirty="0">
                <a:latin typeface="Arial" panose="020B0604020202020204" pitchFamily="34" charset="0"/>
                <a:ea typeface="Calibri" panose="020F0502020204030204" pitchFamily="34" charset="0"/>
                <a:cs typeface="Arial" panose="020B0604020202020204" pitchFamily="34" charset="0"/>
              </a:rPr>
              <a:t>of emotional strength.</a:t>
            </a:r>
          </a:p>
          <a:p>
            <a:pPr algn="just">
              <a:spcAft>
                <a:spcPts val="600"/>
              </a:spcAft>
            </a:pPr>
            <a:r>
              <a:rPr lang="en-US" sz="2000" b="1" dirty="0">
                <a:latin typeface="Arial" panose="020B0604020202020204" pitchFamily="34" charset="0"/>
                <a:ea typeface="Calibri" panose="020F0502020204030204" pitchFamily="34" charset="0"/>
                <a:cs typeface="Arial" panose="020B0604020202020204" pitchFamily="34" charset="0"/>
              </a:rPr>
              <a:t>The thicker</a:t>
            </a:r>
            <a:r>
              <a:rPr lang="en-US" sz="2000" dirty="0">
                <a:latin typeface="Arial" panose="020B0604020202020204" pitchFamily="34" charset="0"/>
                <a:ea typeface="Calibri" panose="020F0502020204030204" pitchFamily="34" charset="0"/>
                <a:cs typeface="Arial" panose="020B0604020202020204" pitchFamily="34" charset="0"/>
              </a:rPr>
              <a:t> the border, </a:t>
            </a:r>
            <a:r>
              <a:rPr lang="en-US" sz="2000" b="1" dirty="0">
                <a:latin typeface="Arial" panose="020B0604020202020204" pitchFamily="34" charset="0"/>
                <a:ea typeface="Calibri" panose="020F0502020204030204" pitchFamily="34" charset="0"/>
                <a:cs typeface="Arial" panose="020B0604020202020204" pitchFamily="34" charset="0"/>
              </a:rPr>
              <a:t>the stronger</a:t>
            </a:r>
            <a:r>
              <a:rPr lang="en-US" sz="2000" dirty="0">
                <a:latin typeface="Arial" panose="020B0604020202020204" pitchFamily="34" charset="0"/>
                <a:ea typeface="Calibri" panose="020F0502020204030204" pitchFamily="34" charset="0"/>
                <a:cs typeface="Arial" panose="020B0604020202020204" pitchFamily="34" charset="0"/>
              </a:rPr>
              <a:t> the feeling.</a:t>
            </a:r>
            <a:endParaRPr lang="aa-ET" sz="20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67385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ieren 3">
            <a:extLst>
              <a:ext uri="{FF2B5EF4-FFF2-40B4-BE49-F238E27FC236}">
                <a16:creationId xmlns:a16="http://schemas.microsoft.com/office/drawing/2014/main" id="{479AD075-EF32-FF7D-F5FC-A4DA80647B6D}"/>
              </a:ext>
            </a:extLst>
          </p:cNvPr>
          <p:cNvGrpSpPr/>
          <p:nvPr/>
        </p:nvGrpSpPr>
        <p:grpSpPr>
          <a:xfrm>
            <a:off x="6479540" y="3137721"/>
            <a:ext cx="3289300" cy="464948"/>
            <a:chOff x="1352784" y="5295081"/>
            <a:chExt cx="3289300" cy="464948"/>
          </a:xfrm>
        </p:grpSpPr>
        <p:pic>
          <p:nvPicPr>
            <p:cNvPr id="10" name="Grafik 9" descr="Ein Bild, das Text, Screenshot, Schrift, Zahl enthält.&#10;&#10;Automatisch generierte Beschreibung">
              <a:extLst>
                <a:ext uri="{FF2B5EF4-FFF2-40B4-BE49-F238E27FC236}">
                  <a16:creationId xmlns:a16="http://schemas.microsoft.com/office/drawing/2014/main" id="{04F31854-ED1D-443D-B066-041E175BE6FB}"/>
                </a:ext>
              </a:extLst>
            </p:cNvPr>
            <p:cNvPicPr>
              <a:picLocks noChangeAspect="1"/>
            </p:cNvPicPr>
            <p:nvPr/>
          </p:nvPicPr>
          <p:blipFill rotWithShape="1">
            <a:blip r:embed="rId2">
              <a:extLst>
                <a:ext uri="{28A0092B-C50C-407E-A947-70E740481C1C}">
                  <a14:useLocalDpi xmlns:a14="http://schemas.microsoft.com/office/drawing/2010/main" val="0"/>
                </a:ext>
              </a:extLst>
            </a:blip>
            <a:srcRect t="70249" b="1150"/>
            <a:stretch/>
          </p:blipFill>
          <p:spPr>
            <a:xfrm>
              <a:off x="1352784" y="5295081"/>
              <a:ext cx="3289300" cy="464948"/>
            </a:xfrm>
            <a:prstGeom prst="rect">
              <a:avLst/>
            </a:prstGeom>
          </p:spPr>
        </p:pic>
        <p:sp>
          <p:nvSpPr>
            <p:cNvPr id="11" name="Textfeld 10">
              <a:extLst>
                <a:ext uri="{FF2B5EF4-FFF2-40B4-BE49-F238E27FC236}">
                  <a16:creationId xmlns:a16="http://schemas.microsoft.com/office/drawing/2014/main" id="{D6F09C6C-8ED0-4A99-4320-6CA4CBC88C49}"/>
                </a:ext>
              </a:extLst>
            </p:cNvPr>
            <p:cNvSpPr txBox="1"/>
            <p:nvPr/>
          </p:nvSpPr>
          <p:spPr>
            <a:xfrm>
              <a:off x="1690312" y="5333521"/>
              <a:ext cx="381836" cy="400110"/>
            </a:xfrm>
            <a:prstGeom prst="rect">
              <a:avLst/>
            </a:prstGeom>
            <a:noFill/>
          </p:spPr>
          <p:txBody>
            <a:bodyPr wrap="none" rtlCol="0">
              <a:spAutoFit/>
            </a:bodyPr>
            <a:lstStyle/>
            <a:p>
              <a:r>
                <a:rPr lang="de-DE" sz="2000" b="1" dirty="0">
                  <a:latin typeface="Arial" panose="020B0604020202020204" pitchFamily="34" charset="0"/>
                  <a:cs typeface="Arial" panose="020B0604020202020204" pitchFamily="34" charset="0"/>
                </a:rPr>
                <a:t>✓</a:t>
              </a:r>
            </a:p>
          </p:txBody>
        </p:sp>
        <p:sp>
          <p:nvSpPr>
            <p:cNvPr id="12" name="Rechteck 11">
              <a:extLst>
                <a:ext uri="{FF2B5EF4-FFF2-40B4-BE49-F238E27FC236}">
                  <a16:creationId xmlns:a16="http://schemas.microsoft.com/office/drawing/2014/main" id="{268F8A7C-9EAF-A29F-CB3F-16BA52499F47}"/>
                </a:ext>
              </a:extLst>
            </p:cNvPr>
            <p:cNvSpPr/>
            <p:nvPr/>
          </p:nvSpPr>
          <p:spPr>
            <a:xfrm>
              <a:off x="1740239" y="5411549"/>
              <a:ext cx="252000" cy="2520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pic>
        <p:nvPicPr>
          <p:cNvPr id="14" name="Grafik 13" descr="Ein Bild, das Kreis, Flieder, lila, violett enthält.&#10;&#10;Automatisch generierte Beschreibung">
            <a:extLst>
              <a:ext uri="{FF2B5EF4-FFF2-40B4-BE49-F238E27FC236}">
                <a16:creationId xmlns:a16="http://schemas.microsoft.com/office/drawing/2014/main" id="{F9DA9777-CAE4-5C08-C0EF-8BDFF655F2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3490" y="4139251"/>
            <a:ext cx="1041400" cy="698500"/>
          </a:xfrm>
          <a:prstGeom prst="rect">
            <a:avLst/>
          </a:prstGeom>
        </p:spPr>
      </p:pic>
      <p:sp>
        <p:nvSpPr>
          <p:cNvPr id="15" name="Textfeld 14">
            <a:extLst>
              <a:ext uri="{FF2B5EF4-FFF2-40B4-BE49-F238E27FC236}">
                <a16:creationId xmlns:a16="http://schemas.microsoft.com/office/drawing/2014/main" id="{C1350D06-C90A-473D-28DA-316AA8F75681}"/>
              </a:ext>
            </a:extLst>
          </p:cNvPr>
          <p:cNvSpPr txBox="1"/>
          <p:nvPr/>
        </p:nvSpPr>
        <p:spPr>
          <a:xfrm>
            <a:off x="1276584" y="1051560"/>
            <a:ext cx="9692640" cy="1200329"/>
          </a:xfrm>
          <a:prstGeom prst="rect">
            <a:avLst/>
          </a:prstGeom>
          <a:noFill/>
        </p:spPr>
        <p:txBody>
          <a:bodyPr wrap="square" rtlCol="0">
            <a:spAutoFit/>
          </a:bodyPr>
          <a:lstStyle/>
          <a:p>
            <a:r>
              <a:rPr lang="de-DE" sz="2400" dirty="0">
                <a:latin typeface="Arial" panose="020B0604020202020204" pitchFamily="34" charset="0"/>
                <a:cs typeface="Arial" panose="020B0604020202020204" pitchFamily="34" charset="0"/>
              </a:rPr>
              <a:t>Julia </a:t>
            </a:r>
            <a:r>
              <a:rPr lang="de-DE" sz="2400" dirty="0" err="1">
                <a:latin typeface="Arial" panose="020B0604020202020204" pitchFamily="34" charset="0"/>
                <a:cs typeface="Arial" panose="020B0604020202020204" pitchFamily="34" charset="0"/>
              </a:rPr>
              <a:t>is</a:t>
            </a:r>
            <a:r>
              <a:rPr lang="de-DE" sz="2400" dirty="0">
                <a:latin typeface="Arial" panose="020B0604020202020204" pitchFamily="34" charset="0"/>
                <a:cs typeface="Arial" panose="020B0604020202020204" pitchFamily="34" charset="0"/>
              </a:rPr>
              <a:t> </a:t>
            </a:r>
            <a:r>
              <a:rPr lang="de-DE" sz="2400" dirty="0">
                <a:solidFill>
                  <a:srgbClr val="902E7C"/>
                </a:solidFill>
                <a:latin typeface="Arial" panose="020B0604020202020204" pitchFamily="34" charset="0"/>
                <a:cs typeface="Arial" panose="020B0604020202020204" pitchFamily="34" charset="0"/>
              </a:rPr>
              <a:t>ambivalent</a:t>
            </a:r>
            <a:r>
              <a:rPr lang="de-DE" sz="2400" dirty="0">
                <a:latin typeface="Arial" panose="020B0604020202020204" pitchFamily="34" charset="0"/>
                <a:cs typeface="Arial" panose="020B0604020202020204" pitchFamily="34" charset="0"/>
              </a:rPr>
              <a:t> </a:t>
            </a:r>
            <a:r>
              <a:rPr lang="de-DE" sz="2400" dirty="0" err="1">
                <a:latin typeface="Arial" panose="020B0604020202020204" pitchFamily="34" charset="0"/>
                <a:cs typeface="Arial" panose="020B0604020202020204" pitchFamily="34" charset="0"/>
              </a:rPr>
              <a:t>about</a:t>
            </a:r>
            <a:r>
              <a:rPr lang="de-DE" sz="2400" dirty="0">
                <a:latin typeface="Arial" panose="020B0604020202020204" pitchFamily="34" charset="0"/>
                <a:cs typeface="Arial" panose="020B0604020202020204" pitchFamily="34" charset="0"/>
              </a:rPr>
              <a:t> </a:t>
            </a:r>
            <a:r>
              <a:rPr lang="de-DE" sz="2400" dirty="0" err="1">
                <a:latin typeface="Arial" panose="020B0604020202020204" pitchFamily="34" charset="0"/>
                <a:cs typeface="Arial" panose="020B0604020202020204" pitchFamily="34" charset="0"/>
              </a:rPr>
              <a:t>the</a:t>
            </a:r>
            <a:r>
              <a:rPr lang="de-DE" sz="2400" dirty="0">
                <a:latin typeface="Arial" panose="020B0604020202020204" pitchFamily="34" charset="0"/>
                <a:cs typeface="Arial" panose="020B0604020202020204" pitchFamily="34" charset="0"/>
              </a:rPr>
              <a:t> </a:t>
            </a:r>
            <a:r>
              <a:rPr lang="de-DE" sz="2400" dirty="0" err="1">
                <a:latin typeface="Arial" panose="020B0604020202020204" pitchFamily="34" charset="0"/>
                <a:cs typeface="Arial" panose="020B0604020202020204" pitchFamily="34" charset="0"/>
              </a:rPr>
              <a:t>fact</a:t>
            </a:r>
            <a:r>
              <a:rPr lang="de-DE" sz="2400" dirty="0">
                <a:latin typeface="Arial" panose="020B0604020202020204" pitchFamily="34" charset="0"/>
                <a:cs typeface="Arial" panose="020B0604020202020204" pitchFamily="34" charset="0"/>
              </a:rPr>
              <a:t> </a:t>
            </a:r>
            <a:r>
              <a:rPr lang="de-DE" sz="2400" dirty="0" err="1">
                <a:latin typeface="Arial" panose="020B0604020202020204" pitchFamily="34" charset="0"/>
                <a:cs typeface="Arial" panose="020B0604020202020204" pitchFamily="34" charset="0"/>
              </a:rPr>
              <a:t>that</a:t>
            </a:r>
            <a:r>
              <a:rPr lang="de-DE" sz="2400" dirty="0">
                <a:latin typeface="Arial" panose="020B0604020202020204" pitchFamily="34" charset="0"/>
                <a:cs typeface="Arial" panose="020B0604020202020204" pitchFamily="34" charset="0"/>
              </a:rPr>
              <a:t> </a:t>
            </a:r>
            <a:r>
              <a:rPr lang="de-DE" sz="2400" dirty="0" err="1">
                <a:latin typeface="Arial" panose="020B0604020202020204" pitchFamily="34" charset="0"/>
                <a:cs typeface="Arial" panose="020B0604020202020204" pitchFamily="34" charset="0"/>
              </a:rPr>
              <a:t>the</a:t>
            </a:r>
            <a:r>
              <a:rPr lang="de-DE" sz="2400" dirty="0">
                <a:latin typeface="Arial" panose="020B0604020202020204" pitchFamily="34" charset="0"/>
                <a:cs typeface="Arial" panose="020B0604020202020204" pitchFamily="34" charset="0"/>
              </a:rPr>
              <a:t> </a:t>
            </a:r>
            <a:r>
              <a:rPr lang="de-DE" sz="2400" dirty="0" err="1">
                <a:latin typeface="Arial" panose="020B0604020202020204" pitchFamily="34" charset="0"/>
                <a:cs typeface="Arial" panose="020B0604020202020204" pitchFamily="34" charset="0"/>
              </a:rPr>
              <a:t>farmers</a:t>
            </a:r>
            <a:r>
              <a:rPr lang="de-DE" sz="2400" dirty="0">
                <a:latin typeface="Arial" panose="020B0604020202020204" pitchFamily="34" charset="0"/>
                <a:cs typeface="Arial" panose="020B0604020202020204" pitchFamily="34" charset="0"/>
              </a:rPr>
              <a:t>' </a:t>
            </a:r>
            <a:r>
              <a:rPr lang="de-DE" sz="2400" dirty="0" err="1">
                <a:latin typeface="Arial" panose="020B0604020202020204" pitchFamily="34" charset="0"/>
                <a:cs typeface="Arial" panose="020B0604020202020204" pitchFamily="34" charset="0"/>
              </a:rPr>
              <a:t>market</a:t>
            </a:r>
            <a:r>
              <a:rPr lang="de-DE" sz="2400" dirty="0">
                <a:latin typeface="Arial" panose="020B0604020202020204" pitchFamily="34" charset="0"/>
                <a:cs typeface="Arial" panose="020B0604020202020204" pitchFamily="34" charset="0"/>
              </a:rPr>
              <a:t> </a:t>
            </a:r>
            <a:r>
              <a:rPr lang="de-DE" sz="2400" dirty="0" err="1">
                <a:latin typeface="Arial" panose="020B0604020202020204" pitchFamily="34" charset="0"/>
                <a:cs typeface="Arial" panose="020B0604020202020204" pitchFamily="34" charset="0"/>
              </a:rPr>
              <a:t>is</a:t>
            </a:r>
            <a:r>
              <a:rPr lang="de-DE" sz="2400" dirty="0">
                <a:latin typeface="Arial" panose="020B0604020202020204" pitchFamily="34" charset="0"/>
                <a:cs typeface="Arial" panose="020B0604020202020204" pitchFamily="34" charset="0"/>
              </a:rPr>
              <a:t> </a:t>
            </a:r>
            <a:r>
              <a:rPr lang="de-DE" sz="2400" dirty="0" err="1">
                <a:latin typeface="Arial" panose="020B0604020202020204" pitchFamily="34" charset="0"/>
                <a:cs typeface="Arial" panose="020B0604020202020204" pitchFamily="34" charset="0"/>
              </a:rPr>
              <a:t>taking</a:t>
            </a:r>
            <a:r>
              <a:rPr lang="de-DE" sz="2400" dirty="0">
                <a:latin typeface="Arial" panose="020B0604020202020204" pitchFamily="34" charset="0"/>
                <a:cs typeface="Arial" panose="020B0604020202020204" pitchFamily="34" charset="0"/>
              </a:rPr>
              <a:t> </a:t>
            </a:r>
            <a:r>
              <a:rPr lang="de-DE" sz="2400" dirty="0" err="1">
                <a:latin typeface="Arial" panose="020B0604020202020204" pitchFamily="34" charset="0"/>
                <a:cs typeface="Arial" panose="020B0604020202020204" pitchFamily="34" charset="0"/>
              </a:rPr>
              <a:t>place</a:t>
            </a:r>
            <a:r>
              <a:rPr lang="de-DE" sz="2400" dirty="0">
                <a:latin typeface="Arial" panose="020B0604020202020204" pitchFamily="34" charset="0"/>
                <a:cs typeface="Arial" panose="020B0604020202020204" pitchFamily="34" charset="0"/>
              </a:rPr>
              <a:t> </a:t>
            </a:r>
            <a:r>
              <a:rPr lang="de-DE" sz="2400" dirty="0" err="1">
                <a:latin typeface="Arial" panose="020B0604020202020204" pitchFamily="34" charset="0"/>
                <a:cs typeface="Arial" panose="020B0604020202020204" pitchFamily="34" charset="0"/>
              </a:rPr>
              <a:t>outdoors</a:t>
            </a:r>
            <a:r>
              <a:rPr lang="de-DE" sz="2400" dirty="0">
                <a:latin typeface="Arial" panose="020B0604020202020204" pitchFamily="34" charset="0"/>
                <a:cs typeface="Arial" panose="020B0604020202020204" pitchFamily="34" charset="0"/>
              </a:rPr>
              <a:t>. </a:t>
            </a:r>
            <a:r>
              <a:rPr lang="de-DE" sz="2400" dirty="0">
                <a:solidFill>
                  <a:srgbClr val="902E7C"/>
                </a:solidFill>
                <a:latin typeface="Arial" panose="020B0604020202020204" pitchFamily="34" charset="0"/>
                <a:cs typeface="Arial" panose="020B0604020202020204" pitchFamily="34" charset="0"/>
              </a:rPr>
              <a:t>Ambivalent</a:t>
            </a:r>
            <a:r>
              <a:rPr lang="de-DE" sz="2400" dirty="0">
                <a:latin typeface="Arial" panose="020B0604020202020204" pitchFamily="34" charset="0"/>
                <a:cs typeface="Arial" panose="020B0604020202020204" pitchFamily="34" charset="0"/>
              </a:rPr>
              <a:t> </a:t>
            </a:r>
            <a:r>
              <a:rPr lang="de-DE" sz="2400" dirty="0" err="1">
                <a:latin typeface="Arial" panose="020B0604020202020204" pitchFamily="34" charset="0"/>
                <a:cs typeface="Arial" panose="020B0604020202020204" pitchFamily="34" charset="0"/>
              </a:rPr>
              <a:t>means</a:t>
            </a:r>
            <a:r>
              <a:rPr lang="de-DE" sz="2400" dirty="0">
                <a:latin typeface="Arial" panose="020B0604020202020204" pitchFamily="34" charset="0"/>
                <a:cs typeface="Arial" panose="020B0604020202020204" pitchFamily="34" charset="0"/>
              </a:rPr>
              <a:t> </a:t>
            </a:r>
            <a:r>
              <a:rPr lang="de-DE" sz="2400" dirty="0" err="1">
                <a:latin typeface="Arial" panose="020B0604020202020204" pitchFamily="34" charset="0"/>
                <a:cs typeface="Arial" panose="020B0604020202020204" pitchFamily="34" charset="0"/>
              </a:rPr>
              <a:t>that</a:t>
            </a:r>
            <a:r>
              <a:rPr lang="de-DE" sz="2400" dirty="0">
                <a:latin typeface="Arial" panose="020B0604020202020204" pitchFamily="34" charset="0"/>
                <a:cs typeface="Arial" panose="020B0604020202020204" pitchFamily="34" charset="0"/>
              </a:rPr>
              <a:t> Julia </a:t>
            </a:r>
            <a:r>
              <a:rPr lang="de-DE" sz="2400" dirty="0" err="1">
                <a:latin typeface="Arial" panose="020B0604020202020204" pitchFamily="34" charset="0"/>
                <a:cs typeface="Arial" panose="020B0604020202020204" pitchFamily="34" charset="0"/>
              </a:rPr>
              <a:t>has</a:t>
            </a:r>
            <a:r>
              <a:rPr lang="de-DE" sz="2400" dirty="0">
                <a:latin typeface="Arial" panose="020B0604020202020204" pitchFamily="34" charset="0"/>
                <a:cs typeface="Arial" panose="020B0604020202020204" pitchFamily="34" charset="0"/>
              </a:rPr>
              <a:t> </a:t>
            </a:r>
            <a:r>
              <a:rPr lang="de-DE" sz="2400" dirty="0" err="1">
                <a:latin typeface="Arial" panose="020B0604020202020204" pitchFamily="34" charset="0"/>
                <a:cs typeface="Arial" panose="020B0604020202020204" pitchFamily="34" charset="0"/>
              </a:rPr>
              <a:t>mixed</a:t>
            </a:r>
            <a:r>
              <a:rPr lang="de-DE" sz="2400" dirty="0">
                <a:latin typeface="Arial" panose="020B0604020202020204" pitchFamily="34" charset="0"/>
                <a:cs typeface="Arial" panose="020B0604020202020204" pitchFamily="34" charset="0"/>
              </a:rPr>
              <a:t> </a:t>
            </a:r>
            <a:r>
              <a:rPr lang="de-DE" sz="2400" dirty="0" err="1">
                <a:latin typeface="Arial" panose="020B0604020202020204" pitchFamily="34" charset="0"/>
                <a:cs typeface="Arial" panose="020B0604020202020204" pitchFamily="34" charset="0"/>
              </a:rPr>
              <a:t>feelings</a:t>
            </a:r>
            <a:r>
              <a:rPr lang="de-DE" sz="2400" dirty="0">
                <a:latin typeface="Arial" panose="020B0604020202020204" pitchFamily="34" charset="0"/>
                <a:cs typeface="Arial" panose="020B0604020202020204" pitchFamily="34" charset="0"/>
              </a:rPr>
              <a:t>, i.e. </a:t>
            </a:r>
            <a:r>
              <a:rPr lang="de-DE" sz="2400" dirty="0" err="1">
                <a:latin typeface="Arial" panose="020B0604020202020204" pitchFamily="34" charset="0"/>
                <a:cs typeface="Arial" panose="020B0604020202020204" pitchFamily="34" charset="0"/>
              </a:rPr>
              <a:t>both</a:t>
            </a:r>
            <a:r>
              <a:rPr lang="de-DE" sz="2400" dirty="0">
                <a:latin typeface="Arial" panose="020B0604020202020204" pitchFamily="34" charset="0"/>
                <a:cs typeface="Arial" panose="020B0604020202020204" pitchFamily="34" charset="0"/>
              </a:rPr>
              <a:t> positive and negative.</a:t>
            </a:r>
          </a:p>
        </p:txBody>
      </p:sp>
      <p:sp>
        <p:nvSpPr>
          <p:cNvPr id="16" name="Textfeld 15">
            <a:extLst>
              <a:ext uri="{FF2B5EF4-FFF2-40B4-BE49-F238E27FC236}">
                <a16:creationId xmlns:a16="http://schemas.microsoft.com/office/drawing/2014/main" id="{40ECF60F-22A7-E7CD-65E8-6697FF297A53}"/>
              </a:ext>
            </a:extLst>
          </p:cNvPr>
          <p:cNvSpPr txBox="1"/>
          <p:nvPr/>
        </p:nvSpPr>
        <p:spPr>
          <a:xfrm>
            <a:off x="1276584" y="3048473"/>
            <a:ext cx="3931920" cy="2062103"/>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To indicate </a:t>
            </a:r>
            <a:r>
              <a:rPr lang="en-US" sz="2200" dirty="0">
                <a:solidFill>
                  <a:srgbClr val="902E7C"/>
                </a:solidFill>
                <a:latin typeface="Arial" panose="020B0604020202020204" pitchFamily="34" charset="0"/>
                <a:cs typeface="Arial" panose="020B0604020202020204" pitchFamily="34" charset="0"/>
              </a:rPr>
              <a:t>ambivalence</a:t>
            </a:r>
            <a:r>
              <a:rPr lang="en-US" sz="2200" dirty="0">
                <a:solidFill>
                  <a:srgbClr val="7E296C"/>
                </a:solidFill>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Julia clicks the box under the slider. </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Ambivalences are shown as </a:t>
            </a:r>
            <a:r>
              <a:rPr lang="en-US" sz="2200" dirty="0">
                <a:solidFill>
                  <a:srgbClr val="7E296C"/>
                </a:solidFill>
                <a:latin typeface="Arial" panose="020B0604020202020204" pitchFamily="34" charset="0"/>
                <a:cs typeface="Arial" panose="020B0604020202020204" pitchFamily="34" charset="0"/>
              </a:rPr>
              <a:t>superimposed violet ovals and hexagons</a:t>
            </a:r>
            <a:r>
              <a:rPr lang="en-US" sz="2200" dirty="0">
                <a:latin typeface="Arial" panose="020B0604020202020204" pitchFamily="34" charset="0"/>
                <a:cs typeface="Arial" panose="020B0604020202020204" pitchFamily="34" charset="0"/>
              </a:rPr>
              <a:t>.</a:t>
            </a:r>
          </a:p>
          <a:p>
            <a:endParaRPr lang="de-DE" dirty="0"/>
          </a:p>
        </p:txBody>
      </p:sp>
    </p:spTree>
    <p:extLst>
      <p:ext uri="{BB962C8B-B14F-4D97-AF65-F5344CB8AC3E}">
        <p14:creationId xmlns:p14="http://schemas.microsoft.com/office/powerpoint/2010/main" val="34276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1AFC096-EBE3-8C5D-5314-E1424A7D0381}"/>
              </a:ext>
            </a:extLst>
          </p:cNvPr>
          <p:cNvSpPr/>
          <p:nvPr/>
        </p:nvSpPr>
        <p:spPr>
          <a:xfrm>
            <a:off x="916943" y="1087923"/>
            <a:ext cx="10358113" cy="907941"/>
          </a:xfrm>
          <a:prstGeom prst="rect">
            <a:avLst/>
          </a:prstGeom>
        </p:spPr>
        <p:txBody>
          <a:bodyPr wrap="square">
            <a:spAutoFit/>
          </a:bodyPr>
          <a:lstStyle/>
          <a:p>
            <a:pPr>
              <a:spcAft>
                <a:spcPts val="600"/>
              </a:spcAft>
            </a:pPr>
            <a:r>
              <a:rPr lang="en-US" sz="2400" dirty="0">
                <a:latin typeface="Arial" panose="020B0604020202020204" pitchFamily="34" charset="0"/>
                <a:cs typeface="Arial" panose="020B0604020202020204" pitchFamily="34" charset="0"/>
              </a:rPr>
              <a:t>Below you can see once more all colors, shapes and their meanings.</a:t>
            </a:r>
          </a:p>
          <a:p>
            <a:r>
              <a:rPr lang="en-US" sz="2400" dirty="0">
                <a:latin typeface="Arial" panose="020B0604020202020204" pitchFamily="34" charset="0"/>
                <a:cs typeface="Arial" panose="020B0604020202020204" pitchFamily="34" charset="0"/>
              </a:rPr>
              <a:t>The thicker the border (for green and red), the more intense the feeling. </a:t>
            </a:r>
          </a:p>
        </p:txBody>
      </p:sp>
      <p:sp>
        <p:nvSpPr>
          <p:cNvPr id="11" name="TextBox 21">
            <a:extLst>
              <a:ext uri="{FF2B5EF4-FFF2-40B4-BE49-F238E27FC236}">
                <a16:creationId xmlns:a16="http://schemas.microsoft.com/office/drawing/2014/main" id="{99F921AF-EF02-0AE6-F8E9-D50A6B65BB58}"/>
              </a:ext>
            </a:extLst>
          </p:cNvPr>
          <p:cNvSpPr txBox="1"/>
          <p:nvPr/>
        </p:nvSpPr>
        <p:spPr>
          <a:xfrm>
            <a:off x="2757054" y="4661064"/>
            <a:ext cx="968535"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neutral</a:t>
            </a:r>
          </a:p>
        </p:txBody>
      </p:sp>
      <p:sp>
        <p:nvSpPr>
          <p:cNvPr id="12" name="TextBox 22">
            <a:extLst>
              <a:ext uri="{FF2B5EF4-FFF2-40B4-BE49-F238E27FC236}">
                <a16:creationId xmlns:a16="http://schemas.microsoft.com/office/drawing/2014/main" id="{84FF92BF-BE3B-6500-7FE7-27E35FBBB87E}"/>
              </a:ext>
            </a:extLst>
          </p:cNvPr>
          <p:cNvSpPr txBox="1"/>
          <p:nvPr/>
        </p:nvSpPr>
        <p:spPr>
          <a:xfrm>
            <a:off x="6018164" y="4661064"/>
            <a:ext cx="1154483"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negative</a:t>
            </a:r>
          </a:p>
        </p:txBody>
      </p:sp>
      <p:sp>
        <p:nvSpPr>
          <p:cNvPr id="13" name="TextBox 23">
            <a:extLst>
              <a:ext uri="{FF2B5EF4-FFF2-40B4-BE49-F238E27FC236}">
                <a16:creationId xmlns:a16="http://schemas.microsoft.com/office/drawing/2014/main" id="{824AF276-D61A-F960-49F9-716C7C54AEBF}"/>
              </a:ext>
            </a:extLst>
          </p:cNvPr>
          <p:cNvSpPr txBox="1"/>
          <p:nvPr/>
        </p:nvSpPr>
        <p:spPr>
          <a:xfrm>
            <a:off x="4237200" y="4661064"/>
            <a:ext cx="1425390"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ambivalent</a:t>
            </a:r>
          </a:p>
        </p:txBody>
      </p:sp>
      <p:sp>
        <p:nvSpPr>
          <p:cNvPr id="14" name="TextBox 25">
            <a:extLst>
              <a:ext uri="{FF2B5EF4-FFF2-40B4-BE49-F238E27FC236}">
                <a16:creationId xmlns:a16="http://schemas.microsoft.com/office/drawing/2014/main" id="{64D98FD1-8562-0572-F5D3-8037E418618D}"/>
              </a:ext>
            </a:extLst>
          </p:cNvPr>
          <p:cNvSpPr txBox="1"/>
          <p:nvPr/>
        </p:nvSpPr>
        <p:spPr>
          <a:xfrm>
            <a:off x="7776995" y="4661064"/>
            <a:ext cx="1055097"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positive</a:t>
            </a:r>
          </a:p>
        </p:txBody>
      </p:sp>
      <p:sp>
        <p:nvSpPr>
          <p:cNvPr id="15" name="Oval 14">
            <a:extLst>
              <a:ext uri="{FF2B5EF4-FFF2-40B4-BE49-F238E27FC236}">
                <a16:creationId xmlns:a16="http://schemas.microsoft.com/office/drawing/2014/main" id="{3346FF9A-3834-98C5-481A-8E8875E1EC77}"/>
              </a:ext>
            </a:extLst>
          </p:cNvPr>
          <p:cNvSpPr/>
          <p:nvPr/>
        </p:nvSpPr>
        <p:spPr>
          <a:xfrm>
            <a:off x="7582088" y="3323474"/>
            <a:ext cx="1391114" cy="912733"/>
          </a:xfrm>
          <a:prstGeom prst="ellipse">
            <a:avLst/>
          </a:prstGeom>
          <a:solidFill>
            <a:srgbClr val="DAFFD3"/>
          </a:solidFill>
          <a:ln w="38100">
            <a:solidFill>
              <a:srgbClr val="49FF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0"/>
              </a:spcAft>
            </a:pPr>
            <a:endParaRPr lang="aa-ET" sz="2000">
              <a:effectLst/>
              <a:latin typeface="Times New Roman" panose="02020603050405020304" pitchFamily="18" charset="0"/>
              <a:ea typeface="Times New Roman" panose="02020603050405020304" pitchFamily="18" charset="0"/>
            </a:endParaRPr>
          </a:p>
        </p:txBody>
      </p:sp>
      <p:pic>
        <p:nvPicPr>
          <p:cNvPr id="16" name="Picture 8">
            <a:extLst>
              <a:ext uri="{FF2B5EF4-FFF2-40B4-BE49-F238E27FC236}">
                <a16:creationId xmlns:a16="http://schemas.microsoft.com/office/drawing/2014/main" id="{04C7E33B-CF72-D7D8-4251-460BA6858672}"/>
              </a:ext>
            </a:extLst>
          </p:cNvPr>
          <p:cNvPicPr>
            <a:picLocks noChangeAspect="1"/>
          </p:cNvPicPr>
          <p:nvPr/>
        </p:nvPicPr>
        <p:blipFill>
          <a:blip r:embed="rId2"/>
          <a:stretch>
            <a:fillRect/>
          </a:stretch>
        </p:blipFill>
        <p:spPr>
          <a:xfrm>
            <a:off x="4007061" y="3209277"/>
            <a:ext cx="1668631" cy="1141128"/>
          </a:xfrm>
          <a:prstGeom prst="rect">
            <a:avLst/>
          </a:prstGeom>
        </p:spPr>
      </p:pic>
      <p:pic>
        <p:nvPicPr>
          <p:cNvPr id="17" name="Picture 9">
            <a:extLst>
              <a:ext uri="{FF2B5EF4-FFF2-40B4-BE49-F238E27FC236}">
                <a16:creationId xmlns:a16="http://schemas.microsoft.com/office/drawing/2014/main" id="{FECC075A-5838-4524-D37C-353195CC9D03}"/>
              </a:ext>
            </a:extLst>
          </p:cNvPr>
          <p:cNvPicPr>
            <a:picLocks noChangeAspect="1"/>
          </p:cNvPicPr>
          <p:nvPr/>
        </p:nvPicPr>
        <p:blipFill>
          <a:blip r:embed="rId3"/>
          <a:stretch>
            <a:fillRect/>
          </a:stretch>
        </p:blipFill>
        <p:spPr>
          <a:xfrm>
            <a:off x="5585903" y="3197693"/>
            <a:ext cx="1935650" cy="1279114"/>
          </a:xfrm>
          <a:prstGeom prst="rect">
            <a:avLst/>
          </a:prstGeom>
        </p:spPr>
      </p:pic>
      <p:pic>
        <p:nvPicPr>
          <p:cNvPr id="19" name="Grafik 18" descr="Ein Bild, das gelb, Rechteck, Screenshot, Rahmen enthält.&#10;&#10;Automatisch generierte Beschreibung">
            <a:extLst>
              <a:ext uri="{FF2B5EF4-FFF2-40B4-BE49-F238E27FC236}">
                <a16:creationId xmlns:a16="http://schemas.microsoft.com/office/drawing/2014/main" id="{F2743CC6-CAB2-D42A-A52F-72CB511B3D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2433" y="3393322"/>
            <a:ext cx="1390415" cy="887855"/>
          </a:xfrm>
          <a:prstGeom prst="rect">
            <a:avLst/>
          </a:prstGeom>
        </p:spPr>
      </p:pic>
    </p:spTree>
    <p:extLst>
      <p:ext uri="{BB962C8B-B14F-4D97-AF65-F5344CB8AC3E}">
        <p14:creationId xmlns:p14="http://schemas.microsoft.com/office/powerpoint/2010/main" val="3811611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1082</Words>
  <Application>Microsoft Macintosh PowerPoint</Application>
  <PresentationFormat>Breitbild</PresentationFormat>
  <Paragraphs>88</Paragraphs>
  <Slides>18</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18</vt:i4>
      </vt:variant>
    </vt:vector>
  </HeadingPairs>
  <TitlesOfParts>
    <vt:vector size="23" baseType="lpstr">
      <vt:lpstr>Arial</vt:lpstr>
      <vt:lpstr>Calibri</vt:lpstr>
      <vt:lpstr>Calibri Light</vt:lpstr>
      <vt:lpstr>Times New Roman</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Lisa Reuter</dc:creator>
  <cp:lastModifiedBy>Sabrina Livanec</cp:lastModifiedBy>
  <cp:revision>147</cp:revision>
  <dcterms:created xsi:type="dcterms:W3CDTF">2020-04-12T18:21:34Z</dcterms:created>
  <dcterms:modified xsi:type="dcterms:W3CDTF">2024-06-03T09:59:41Z</dcterms:modified>
</cp:coreProperties>
</file>