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41"/>
  </p:notesMasterIdLst>
  <p:sldIdLst>
    <p:sldId id="289" r:id="rId5"/>
    <p:sldId id="260" r:id="rId6"/>
    <p:sldId id="269" r:id="rId7"/>
    <p:sldId id="294" r:id="rId8"/>
    <p:sldId id="295" r:id="rId9"/>
    <p:sldId id="296" r:id="rId10"/>
    <p:sldId id="299" r:id="rId11"/>
    <p:sldId id="300" r:id="rId12"/>
    <p:sldId id="301" r:id="rId13"/>
    <p:sldId id="302" r:id="rId14"/>
    <p:sldId id="297" r:id="rId15"/>
    <p:sldId id="303" r:id="rId16"/>
    <p:sldId id="304" r:id="rId17"/>
    <p:sldId id="305" r:id="rId18"/>
    <p:sldId id="306" r:id="rId19"/>
    <p:sldId id="307" r:id="rId20"/>
    <p:sldId id="308" r:id="rId21"/>
    <p:sldId id="309" r:id="rId22"/>
    <p:sldId id="310" r:id="rId23"/>
    <p:sldId id="311" r:id="rId24"/>
    <p:sldId id="313" r:id="rId25"/>
    <p:sldId id="314" r:id="rId26"/>
    <p:sldId id="315" r:id="rId27"/>
    <p:sldId id="324" r:id="rId28"/>
    <p:sldId id="266" r:id="rId29"/>
    <p:sldId id="268" r:id="rId30"/>
    <p:sldId id="317" r:id="rId31"/>
    <p:sldId id="318" r:id="rId32"/>
    <p:sldId id="273" r:id="rId33"/>
    <p:sldId id="274" r:id="rId34"/>
    <p:sldId id="319" r:id="rId35"/>
    <p:sldId id="320" r:id="rId36"/>
    <p:sldId id="321" r:id="rId37"/>
    <p:sldId id="322" r:id="rId38"/>
    <p:sldId id="323" r:id="rId39"/>
    <p:sldId id="277" r:id="rId40"/>
  </p:sldIdLst>
  <p:sldSz cx="9144000" cy="5143500" type="screen16x9"/>
  <p:notesSz cx="6858000" cy="9144000"/>
  <p:embeddedFontLst>
    <p:embeddedFont>
      <p:font typeface="Montserrat" panose="020B0604020202020204" charset="0"/>
      <p:regular r:id="rId42"/>
      <p:bold r:id="rId43"/>
      <p:italic r:id="rId44"/>
      <p:boldItalic r:id="rId45"/>
    </p:embeddedFont>
    <p:embeddedFont>
      <p:font typeface="Montserrat Light" panose="020B0604020202020204" charset="0"/>
      <p:regular r:id="rId46"/>
      <p:bold r:id="rId47"/>
      <p:italic r:id="rId48"/>
      <p:boldItalic r:id="rId49"/>
    </p:embeddedFont>
    <p:embeddedFont>
      <p:font typeface="Poppins" panose="020B0604020202020204" charset="0"/>
      <p:regular r:id="rId50"/>
      <p:bold r:id="rId51"/>
      <p:italic r:id="rId52"/>
      <p:boldItalic r:id="rId53"/>
    </p:embeddedFont>
    <p:embeddedFont>
      <p:font typeface="Wingdings 3" panose="05040102010807070707" pitchFamily="18" charset="2"/>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C0D9EA-DD08-C9E9-4712-2A7E85613E69}" v="3" dt="2021-01-04T14:34:48.135"/>
    <p1510:client id="{E9644BD2-2115-4127-A84E-57EF355588C3}" v="541" dt="2021-01-05T07:51:20.956"/>
  </p1510:revLst>
</p1510:revInfo>
</file>

<file path=ppt/tableStyles.xml><?xml version="1.0" encoding="utf-8"?>
<a:tblStyleLst xmlns:a="http://schemas.openxmlformats.org/drawingml/2006/main" def="{17F5BF63-4348-4B20-889E-52F36BF171A1}">
  <a:tblStyle styleId="{17F5BF63-4348-4B20-889E-52F36BF171A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327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838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222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4681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321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09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749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080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925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195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26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209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417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852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660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299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617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286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5464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242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0735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208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602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487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576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399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635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009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871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72"/>
        <p:cNvGrpSpPr/>
        <p:nvPr/>
      </p:nvGrpSpPr>
      <p:grpSpPr>
        <a:xfrm>
          <a:off x="0" y="0"/>
          <a:ext cx="0" cy="0"/>
          <a:chOff x="0" y="0"/>
          <a:chExt cx="0" cy="0"/>
        </a:xfrm>
      </p:grpSpPr>
      <p:grpSp>
        <p:nvGrpSpPr>
          <p:cNvPr id="73" name="Google Shape;73;p4"/>
          <p:cNvGrpSpPr/>
          <p:nvPr/>
        </p:nvGrpSpPr>
        <p:grpSpPr>
          <a:xfrm>
            <a:off x="4363774" y="-3213"/>
            <a:ext cx="4780226" cy="2524130"/>
            <a:chOff x="4363774" y="-3213"/>
            <a:chExt cx="4780226"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3774" y="396118"/>
              <a:ext cx="4381854" cy="520735"/>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146" y="-3213"/>
              <a:ext cx="4381854" cy="520735"/>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a:spLocks noGrp="1"/>
          </p:cNvSpPr>
          <p:nvPr>
            <p:ph type="body" idx="1"/>
          </p:nvPr>
        </p:nvSpPr>
        <p:spPr>
          <a:xfrm>
            <a:off x="2487650" y="1218025"/>
            <a:ext cx="4168800" cy="27075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Font typeface="Montserrat"/>
              <a:buChar char="❑"/>
              <a:defRPr sz="2400" b="1">
                <a:latin typeface="Montserrat"/>
                <a:ea typeface="Montserrat"/>
                <a:cs typeface="Montserrat"/>
                <a:sym typeface="Montserrat"/>
              </a:defRPr>
            </a:lvl1pPr>
            <a:lvl2pPr marL="914400" lvl="1" indent="-381000" algn="ctr" rtl="0">
              <a:spcBef>
                <a:spcPts val="600"/>
              </a:spcBef>
              <a:spcAft>
                <a:spcPts val="0"/>
              </a:spcAft>
              <a:buSzPts val="2400"/>
              <a:buFont typeface="Montserrat"/>
              <a:buChar char="❏"/>
              <a:defRPr sz="2400" b="1">
                <a:latin typeface="Montserrat"/>
                <a:ea typeface="Montserrat"/>
                <a:cs typeface="Montserrat"/>
                <a:sym typeface="Montserrat"/>
              </a:defRPr>
            </a:lvl2pPr>
            <a:lvl3pPr marL="1371600" lvl="2" indent="-381000" algn="ctr" rtl="0">
              <a:spcBef>
                <a:spcPts val="600"/>
              </a:spcBef>
              <a:spcAft>
                <a:spcPts val="0"/>
              </a:spcAft>
              <a:buSzPts val="2400"/>
              <a:buFont typeface="Montserrat"/>
              <a:buChar char="❏"/>
              <a:defRPr sz="2400" b="1">
                <a:latin typeface="Montserrat"/>
                <a:ea typeface="Montserrat"/>
                <a:cs typeface="Montserrat"/>
                <a:sym typeface="Montserrat"/>
              </a:defRPr>
            </a:lvl3pPr>
            <a:lvl4pPr marL="1828800" lvl="3" indent="-381000" algn="ctr" rtl="0">
              <a:spcBef>
                <a:spcPts val="600"/>
              </a:spcBef>
              <a:spcAft>
                <a:spcPts val="0"/>
              </a:spcAft>
              <a:buSzPts val="2400"/>
              <a:buFont typeface="Montserrat"/>
              <a:buChar char="❏"/>
              <a:defRPr sz="2400" b="1">
                <a:latin typeface="Montserrat"/>
                <a:ea typeface="Montserrat"/>
                <a:cs typeface="Montserrat"/>
                <a:sym typeface="Montserrat"/>
              </a:defRPr>
            </a:lvl4pPr>
            <a:lvl5pPr marL="2286000" lvl="4" indent="-381000" algn="ctr" rtl="0">
              <a:spcBef>
                <a:spcPts val="600"/>
              </a:spcBef>
              <a:spcAft>
                <a:spcPts val="0"/>
              </a:spcAft>
              <a:buSzPts val="2400"/>
              <a:buFont typeface="Montserrat"/>
              <a:buChar char="❏"/>
              <a:defRPr sz="2400" b="1">
                <a:latin typeface="Montserrat"/>
                <a:ea typeface="Montserrat"/>
                <a:cs typeface="Montserrat"/>
                <a:sym typeface="Montserrat"/>
              </a:defRPr>
            </a:lvl5pPr>
            <a:lvl6pPr marL="2743200" lvl="5" indent="-381000" algn="ctr" rtl="0">
              <a:spcBef>
                <a:spcPts val="600"/>
              </a:spcBef>
              <a:spcAft>
                <a:spcPts val="0"/>
              </a:spcAft>
              <a:buSzPts val="2400"/>
              <a:buFont typeface="Montserrat"/>
              <a:buChar char="❏"/>
              <a:defRPr sz="2400" b="1">
                <a:latin typeface="Montserrat"/>
                <a:ea typeface="Montserrat"/>
                <a:cs typeface="Montserrat"/>
                <a:sym typeface="Montserrat"/>
              </a:defRPr>
            </a:lvl6pPr>
            <a:lvl7pPr marL="3200400" lvl="6" indent="-381000" algn="ctr" rtl="0">
              <a:spcBef>
                <a:spcPts val="600"/>
              </a:spcBef>
              <a:spcAft>
                <a:spcPts val="0"/>
              </a:spcAft>
              <a:buSzPts val="2400"/>
              <a:buFont typeface="Montserrat"/>
              <a:buChar char="❏"/>
              <a:defRPr sz="2400" b="1">
                <a:latin typeface="Montserrat"/>
                <a:ea typeface="Montserrat"/>
                <a:cs typeface="Montserrat"/>
                <a:sym typeface="Montserrat"/>
              </a:defRPr>
            </a:lvl7pPr>
            <a:lvl8pPr marL="3657600" lvl="7" indent="-381000" algn="ctr" rtl="0">
              <a:spcBef>
                <a:spcPts val="600"/>
              </a:spcBef>
              <a:spcAft>
                <a:spcPts val="0"/>
              </a:spcAft>
              <a:buSzPts val="2400"/>
              <a:buFont typeface="Montserrat"/>
              <a:buChar char="❏"/>
              <a:defRPr sz="2400" b="1">
                <a:latin typeface="Montserrat"/>
                <a:ea typeface="Montserrat"/>
                <a:cs typeface="Montserrat"/>
                <a:sym typeface="Montserrat"/>
              </a:defRPr>
            </a:lvl8pPr>
            <a:lvl9pPr marL="4114800" lvl="8" indent="-381000" algn="ctr">
              <a:spcBef>
                <a:spcPts val="600"/>
              </a:spcBef>
              <a:spcAft>
                <a:spcPts val="0"/>
              </a:spcAft>
              <a:buSzPts val="2400"/>
              <a:buFont typeface="Montserrat"/>
              <a:buChar char="❏"/>
              <a:defRPr sz="2400" b="1">
                <a:latin typeface="Montserrat"/>
                <a:ea typeface="Montserrat"/>
                <a:cs typeface="Montserrat"/>
                <a:sym typeface="Montserrat"/>
              </a:defRPr>
            </a:lvl9pPr>
          </a:lstStyle>
          <a:p>
            <a:endParaRPr/>
          </a:p>
        </p:txBody>
      </p:sp>
      <p:sp>
        <p:nvSpPr>
          <p:cNvPr id="113" name="Google Shape;113;p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73"/>
        <p:cNvGrpSpPr/>
        <p:nvPr/>
      </p:nvGrpSpPr>
      <p:grpSpPr>
        <a:xfrm>
          <a:off x="0" y="0"/>
          <a:ext cx="0" cy="0"/>
          <a:chOff x="0" y="0"/>
          <a:chExt cx="0" cy="0"/>
        </a:xfrm>
      </p:grpSpPr>
      <p:grpSp>
        <p:nvGrpSpPr>
          <p:cNvPr id="174" name="Google Shape;174;p7"/>
          <p:cNvGrpSpPr/>
          <p:nvPr/>
        </p:nvGrpSpPr>
        <p:grpSpPr>
          <a:xfrm flipH="1">
            <a:off x="4363774" y="-3213"/>
            <a:ext cx="4780226" cy="2116171"/>
            <a:chOff x="0" y="0"/>
            <a:chExt cx="5072935" cy="2245751"/>
          </a:xfrm>
        </p:grpSpPr>
        <p:pic>
          <p:nvPicPr>
            <p:cNvPr id="175" name="Google Shape;175;p7"/>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76" name="Google Shape;176;p7"/>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77" name="Google Shape;177;p7"/>
            <p:cNvGrpSpPr/>
            <p:nvPr/>
          </p:nvGrpSpPr>
          <p:grpSpPr>
            <a:xfrm>
              <a:off x="0" y="846565"/>
              <a:ext cx="3381962" cy="552621"/>
              <a:chOff x="0" y="0"/>
              <a:chExt cx="5487525" cy="896675"/>
            </a:xfrm>
          </p:grpSpPr>
          <p:pic>
            <p:nvPicPr>
              <p:cNvPr id="178" name="Google Shape;178;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9" name="Google Shape;179;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0" name="Google Shape;180;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81" name="Google Shape;181;p7"/>
            <p:cNvGrpSpPr/>
            <p:nvPr/>
          </p:nvGrpSpPr>
          <p:grpSpPr>
            <a:xfrm>
              <a:off x="422766" y="423783"/>
              <a:ext cx="4650168" cy="552621"/>
              <a:chOff x="0" y="0"/>
              <a:chExt cx="7545300" cy="896675"/>
            </a:xfrm>
          </p:grpSpPr>
          <p:pic>
            <p:nvPicPr>
              <p:cNvPr id="182" name="Google Shape;182;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3" name="Google Shape;18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4" name="Google Shape;184;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85" name="Google Shape;185;p7"/>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86" name="Google Shape;186;p7"/>
            <p:cNvGrpSpPr/>
            <p:nvPr/>
          </p:nvGrpSpPr>
          <p:grpSpPr>
            <a:xfrm>
              <a:off x="0" y="0"/>
              <a:ext cx="4650168" cy="552621"/>
              <a:chOff x="0" y="0"/>
              <a:chExt cx="7545300" cy="896675"/>
            </a:xfrm>
          </p:grpSpPr>
          <p:pic>
            <p:nvPicPr>
              <p:cNvPr id="187" name="Google Shape;187;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8" name="Google Shape;188;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9" name="Google Shape;189;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90" name="Google Shape;190;p7"/>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91" name="Google Shape;191;p7"/>
          <p:cNvGrpSpPr/>
          <p:nvPr/>
        </p:nvGrpSpPr>
        <p:grpSpPr>
          <a:xfrm flipH="1">
            <a:off x="6" y="3953174"/>
            <a:ext cx="2390164" cy="1318453"/>
            <a:chOff x="6607482" y="3879952"/>
            <a:chExt cx="2536521" cy="1399186"/>
          </a:xfrm>
        </p:grpSpPr>
        <p:grpSp>
          <p:nvGrpSpPr>
            <p:cNvPr id="192" name="Google Shape;192;p7"/>
            <p:cNvGrpSpPr/>
            <p:nvPr/>
          </p:nvGrpSpPr>
          <p:grpSpPr>
            <a:xfrm>
              <a:off x="6607482" y="4726517"/>
              <a:ext cx="2113755" cy="552621"/>
              <a:chOff x="2057775" y="0"/>
              <a:chExt cx="3429750" cy="896675"/>
            </a:xfrm>
          </p:grpSpPr>
          <p:pic>
            <p:nvPicPr>
              <p:cNvPr id="193" name="Google Shape;19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4" name="Google Shape;194;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95" name="Google Shape;195;p7"/>
            <p:cNvGrpSpPr/>
            <p:nvPr/>
          </p:nvGrpSpPr>
          <p:grpSpPr>
            <a:xfrm>
              <a:off x="7030248" y="4303735"/>
              <a:ext cx="2113755" cy="552621"/>
              <a:chOff x="2057775" y="0"/>
              <a:chExt cx="3429750" cy="896675"/>
            </a:xfrm>
          </p:grpSpPr>
          <p:pic>
            <p:nvPicPr>
              <p:cNvPr id="196" name="Google Shape;196;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7" name="Google Shape;197;p7"/>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98" name="Google Shape;198;p7"/>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99" name="Google Shape;199;p7"/>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200" name="Google Shape;200;p7"/>
          <p:cNvSpPr txBox="1">
            <a:spLocks noGrp="1"/>
          </p:cNvSpPr>
          <p:nvPr>
            <p:ph type="body" idx="1"/>
          </p:nvPr>
        </p:nvSpPr>
        <p:spPr>
          <a:xfrm>
            <a:off x="776450"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1" name="Google Shape;201;p7"/>
          <p:cNvSpPr txBox="1">
            <a:spLocks noGrp="1"/>
          </p:cNvSpPr>
          <p:nvPr>
            <p:ph type="body" idx="2"/>
          </p:nvPr>
        </p:nvSpPr>
        <p:spPr>
          <a:xfrm>
            <a:off x="3376062"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2" name="Google Shape;202;p7"/>
          <p:cNvSpPr txBox="1">
            <a:spLocks noGrp="1"/>
          </p:cNvSpPr>
          <p:nvPr>
            <p:ph type="body" idx="3"/>
          </p:nvPr>
        </p:nvSpPr>
        <p:spPr>
          <a:xfrm>
            <a:off x="5975674"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3" name="Google Shape;203;p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4"/>
        <p:cNvGrpSpPr/>
        <p:nvPr/>
      </p:nvGrpSpPr>
      <p:grpSpPr>
        <a:xfrm>
          <a:off x="0" y="0"/>
          <a:ext cx="0" cy="0"/>
          <a:chOff x="0" y="0"/>
          <a:chExt cx="0" cy="0"/>
        </a:xfrm>
      </p:grpSpPr>
      <p:grpSp>
        <p:nvGrpSpPr>
          <p:cNvPr id="205" name="Google Shape;205;p8"/>
          <p:cNvGrpSpPr/>
          <p:nvPr/>
        </p:nvGrpSpPr>
        <p:grpSpPr>
          <a:xfrm flipH="1">
            <a:off x="4363774" y="-3213"/>
            <a:ext cx="4780226" cy="2116171"/>
            <a:chOff x="0" y="0"/>
            <a:chExt cx="5072935" cy="2245751"/>
          </a:xfrm>
        </p:grpSpPr>
        <p:pic>
          <p:nvPicPr>
            <p:cNvPr id="206" name="Google Shape;206;p8"/>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07" name="Google Shape;207;p8"/>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08" name="Google Shape;208;p8"/>
            <p:cNvGrpSpPr/>
            <p:nvPr/>
          </p:nvGrpSpPr>
          <p:grpSpPr>
            <a:xfrm>
              <a:off x="0" y="846565"/>
              <a:ext cx="3381962" cy="552621"/>
              <a:chOff x="0" y="0"/>
              <a:chExt cx="5487525" cy="896675"/>
            </a:xfrm>
          </p:grpSpPr>
          <p:pic>
            <p:nvPicPr>
              <p:cNvPr id="209" name="Google Shape;209;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0" name="Google Shape;210;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1" name="Google Shape;211;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12" name="Google Shape;212;p8"/>
            <p:cNvGrpSpPr/>
            <p:nvPr/>
          </p:nvGrpSpPr>
          <p:grpSpPr>
            <a:xfrm>
              <a:off x="422766" y="423783"/>
              <a:ext cx="4650168" cy="552621"/>
              <a:chOff x="0" y="0"/>
              <a:chExt cx="7545300" cy="896675"/>
            </a:xfrm>
          </p:grpSpPr>
          <p:pic>
            <p:nvPicPr>
              <p:cNvPr id="213" name="Google Shape;213;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4" name="Google Shape;21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5" name="Google Shape;215;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16" name="Google Shape;216;p8"/>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17" name="Google Shape;217;p8"/>
            <p:cNvGrpSpPr/>
            <p:nvPr/>
          </p:nvGrpSpPr>
          <p:grpSpPr>
            <a:xfrm>
              <a:off x="0" y="0"/>
              <a:ext cx="4650168" cy="552621"/>
              <a:chOff x="0" y="0"/>
              <a:chExt cx="7545300" cy="896675"/>
            </a:xfrm>
          </p:grpSpPr>
          <p:pic>
            <p:nvPicPr>
              <p:cNvPr id="218" name="Google Shape;218;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9" name="Google Shape;219;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0" name="Google Shape;220;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21" name="Google Shape;221;p8"/>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22" name="Google Shape;222;p8"/>
          <p:cNvGrpSpPr/>
          <p:nvPr/>
        </p:nvGrpSpPr>
        <p:grpSpPr>
          <a:xfrm flipH="1">
            <a:off x="6" y="3953174"/>
            <a:ext cx="2390164" cy="1318453"/>
            <a:chOff x="6607482" y="3879952"/>
            <a:chExt cx="2536521" cy="1399186"/>
          </a:xfrm>
        </p:grpSpPr>
        <p:grpSp>
          <p:nvGrpSpPr>
            <p:cNvPr id="223" name="Google Shape;223;p8"/>
            <p:cNvGrpSpPr/>
            <p:nvPr/>
          </p:nvGrpSpPr>
          <p:grpSpPr>
            <a:xfrm>
              <a:off x="6607482" y="4726517"/>
              <a:ext cx="2113755" cy="552621"/>
              <a:chOff x="2057775" y="0"/>
              <a:chExt cx="3429750" cy="896675"/>
            </a:xfrm>
          </p:grpSpPr>
          <p:pic>
            <p:nvPicPr>
              <p:cNvPr id="224" name="Google Shape;22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5" name="Google Shape;225;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26" name="Google Shape;226;p8"/>
            <p:cNvGrpSpPr/>
            <p:nvPr/>
          </p:nvGrpSpPr>
          <p:grpSpPr>
            <a:xfrm>
              <a:off x="7030248" y="4303735"/>
              <a:ext cx="2113755" cy="552621"/>
              <a:chOff x="2057775" y="0"/>
              <a:chExt cx="3429750" cy="896675"/>
            </a:xfrm>
          </p:grpSpPr>
          <p:pic>
            <p:nvPicPr>
              <p:cNvPr id="227" name="Google Shape;227;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8" name="Google Shape;228;p8"/>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29" name="Google Shape;229;p8"/>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30" name="Google Shape;230;p8"/>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31" name="Google Shape;231;p8"/>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2"/>
        <p:cNvGrpSpPr/>
        <p:nvPr/>
      </p:nvGrpSpPr>
      <p:grpSpPr>
        <a:xfrm>
          <a:off x="0" y="0"/>
          <a:ext cx="0" cy="0"/>
          <a:chOff x="0" y="0"/>
          <a:chExt cx="0" cy="0"/>
        </a:xfrm>
      </p:grpSpPr>
      <p:grpSp>
        <p:nvGrpSpPr>
          <p:cNvPr id="233" name="Google Shape;233;p9"/>
          <p:cNvGrpSpPr/>
          <p:nvPr/>
        </p:nvGrpSpPr>
        <p:grpSpPr>
          <a:xfrm flipH="1">
            <a:off x="4363774" y="-3213"/>
            <a:ext cx="4780226" cy="2116171"/>
            <a:chOff x="0" y="0"/>
            <a:chExt cx="5072935" cy="2245751"/>
          </a:xfrm>
        </p:grpSpPr>
        <p:pic>
          <p:nvPicPr>
            <p:cNvPr id="234" name="Google Shape;234;p9"/>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35" name="Google Shape;235;p9"/>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36" name="Google Shape;236;p9"/>
            <p:cNvGrpSpPr/>
            <p:nvPr/>
          </p:nvGrpSpPr>
          <p:grpSpPr>
            <a:xfrm>
              <a:off x="0" y="846565"/>
              <a:ext cx="3381962" cy="552621"/>
              <a:chOff x="0" y="0"/>
              <a:chExt cx="5487525" cy="896675"/>
            </a:xfrm>
          </p:grpSpPr>
          <p:pic>
            <p:nvPicPr>
              <p:cNvPr id="237" name="Google Shape;237;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8" name="Google Shape;238;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39" name="Google Shape;239;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40" name="Google Shape;240;p9"/>
            <p:cNvGrpSpPr/>
            <p:nvPr/>
          </p:nvGrpSpPr>
          <p:grpSpPr>
            <a:xfrm>
              <a:off x="422766" y="423783"/>
              <a:ext cx="4650168" cy="552621"/>
              <a:chOff x="0" y="0"/>
              <a:chExt cx="7545300" cy="896675"/>
            </a:xfrm>
          </p:grpSpPr>
          <p:pic>
            <p:nvPicPr>
              <p:cNvPr id="241" name="Google Shape;241;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2" name="Google Shape;24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3" name="Google Shape;243;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4" name="Google Shape;244;p9"/>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45" name="Google Shape;245;p9"/>
            <p:cNvGrpSpPr/>
            <p:nvPr/>
          </p:nvGrpSpPr>
          <p:grpSpPr>
            <a:xfrm>
              <a:off x="0" y="0"/>
              <a:ext cx="4650168" cy="552621"/>
              <a:chOff x="0" y="0"/>
              <a:chExt cx="7545300" cy="896675"/>
            </a:xfrm>
          </p:grpSpPr>
          <p:pic>
            <p:nvPicPr>
              <p:cNvPr id="246" name="Google Shape;246;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7" name="Google Shape;247;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8" name="Google Shape;248;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9" name="Google Shape;249;p9"/>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50" name="Google Shape;250;p9"/>
          <p:cNvGrpSpPr/>
          <p:nvPr/>
        </p:nvGrpSpPr>
        <p:grpSpPr>
          <a:xfrm flipH="1">
            <a:off x="6" y="3953174"/>
            <a:ext cx="2390164" cy="1318453"/>
            <a:chOff x="6607482" y="3879952"/>
            <a:chExt cx="2536521" cy="1399186"/>
          </a:xfrm>
        </p:grpSpPr>
        <p:grpSp>
          <p:nvGrpSpPr>
            <p:cNvPr id="251" name="Google Shape;251;p9"/>
            <p:cNvGrpSpPr/>
            <p:nvPr/>
          </p:nvGrpSpPr>
          <p:grpSpPr>
            <a:xfrm>
              <a:off x="6607482" y="4726517"/>
              <a:ext cx="2113755" cy="552621"/>
              <a:chOff x="2057775" y="0"/>
              <a:chExt cx="3429750" cy="896675"/>
            </a:xfrm>
          </p:grpSpPr>
          <p:pic>
            <p:nvPicPr>
              <p:cNvPr id="252" name="Google Shape;25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3" name="Google Shape;253;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54" name="Google Shape;254;p9"/>
            <p:cNvGrpSpPr/>
            <p:nvPr/>
          </p:nvGrpSpPr>
          <p:grpSpPr>
            <a:xfrm>
              <a:off x="7030248" y="4303735"/>
              <a:ext cx="2113755" cy="552621"/>
              <a:chOff x="2057775" y="0"/>
              <a:chExt cx="3429750" cy="896675"/>
            </a:xfrm>
          </p:grpSpPr>
          <p:pic>
            <p:nvPicPr>
              <p:cNvPr id="255" name="Google Shape;255;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6" name="Google Shape;256;p9"/>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57" name="Google Shape;257;p9"/>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58" name="Google Shape;258;p9"/>
          <p:cNvSpPr txBox="1">
            <a:spLocks noGrp="1"/>
          </p:cNvSpPr>
          <p:nvPr>
            <p:ph type="body" idx="1"/>
          </p:nvPr>
        </p:nvSpPr>
        <p:spPr>
          <a:xfrm>
            <a:off x="1288075" y="3945179"/>
            <a:ext cx="6483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259" name="Google Shape;259;p9"/>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big emboss" type="blank">
  <p:cSld name="BLANK">
    <p:spTree>
      <p:nvGrpSpPr>
        <p:cNvPr id="1" name="Shape 260"/>
        <p:cNvGrpSpPr/>
        <p:nvPr/>
      </p:nvGrpSpPr>
      <p:grpSpPr>
        <a:xfrm>
          <a:off x="0" y="0"/>
          <a:ext cx="0" cy="0"/>
          <a:chOff x="0" y="0"/>
          <a:chExt cx="0" cy="0"/>
        </a:xfrm>
      </p:grpSpPr>
      <p:sp>
        <p:nvSpPr>
          <p:cNvPr id="261" name="Google Shape;261;p10"/>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8FFED"/>
            </a:gs>
            <a:gs pos="62000">
              <a:schemeClr val="accent4"/>
            </a:gs>
            <a:gs pos="100000">
              <a:srgbClr val="86B55A"/>
            </a:gs>
          </a:gsLst>
          <a:path path="circle">
            <a:fillToRect r="100000" b="100000"/>
          </a:path>
          <a:tileRect l="-100000" t="-100000"/>
        </a:gradFill>
        <a:effectLst/>
      </p:bgPr>
    </p:bg>
    <p:spTree>
      <p:nvGrpSpPr>
        <p:cNvPr id="1" name="Shape 351"/>
        <p:cNvGrpSpPr/>
        <p:nvPr/>
      </p:nvGrpSpPr>
      <p:grpSpPr>
        <a:xfrm>
          <a:off x="0" y="0"/>
          <a:ext cx="0" cy="0"/>
          <a:chOff x="0" y="0"/>
          <a:chExt cx="0" cy="0"/>
        </a:xfrm>
      </p:grpSpPr>
      <p:sp>
        <p:nvSpPr>
          <p:cNvPr id="18" name="Google Shape;311;p12">
            <a:extLst>
              <a:ext uri="{FF2B5EF4-FFF2-40B4-BE49-F238E27FC236}">
                <a16:creationId xmlns:a16="http://schemas.microsoft.com/office/drawing/2014/main" id="{39BB43AF-0373-41E6-8E4F-CC9F4BCB8B91}"/>
              </a:ext>
            </a:extLst>
          </p:cNvPr>
          <p:cNvSpPr txBox="1">
            <a:spLocks/>
          </p:cNvSpPr>
          <p:nvPr/>
        </p:nvSpPr>
        <p:spPr>
          <a:xfrm>
            <a:off x="0" y="717217"/>
            <a:ext cx="9144000" cy="3095436"/>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dirty="0">
                <a:latin typeface="+mj-lt"/>
                <a:cs typeface="Times New Roman" panose="02020603050405020304" pitchFamily="18" charset="0"/>
              </a:rPr>
              <a:t>Study on exam invigilator assignment algorithms</a:t>
            </a:r>
          </a:p>
        </p:txBody>
      </p:sp>
      <p:sp>
        <p:nvSpPr>
          <p:cNvPr id="19" name="Hộp Văn bản 18">
            <a:extLst>
              <a:ext uri="{FF2B5EF4-FFF2-40B4-BE49-F238E27FC236}">
                <a16:creationId xmlns:a16="http://schemas.microsoft.com/office/drawing/2014/main" id="{50476161-B7BE-4125-9697-DFD0B6D4B5E8}"/>
              </a:ext>
            </a:extLst>
          </p:cNvPr>
          <p:cNvSpPr txBox="1"/>
          <p:nvPr/>
        </p:nvSpPr>
        <p:spPr>
          <a:xfrm>
            <a:off x="0" y="0"/>
            <a:ext cx="9144000" cy="1277273"/>
          </a:xfrm>
          <a:prstGeom prst="rect">
            <a:avLst/>
          </a:prstGeom>
          <a:noFill/>
        </p:spPr>
        <p:txBody>
          <a:bodyPr wrap="square" rtlCol="0">
            <a:spAutoFit/>
          </a:bodyPr>
          <a:lstStyle/>
          <a:p>
            <a:pPr algn="ctr">
              <a:lnSpc>
                <a:spcPct val="150000"/>
              </a:lnSpc>
            </a:pPr>
            <a:r>
              <a:rPr lang="en-US" sz="1400" b="1" i="0" u="none" strike="noStrike" cap="none" dirty="0">
                <a:solidFill>
                  <a:srgbClr val="000000"/>
                </a:solidFill>
                <a:latin typeface="+mj-lt"/>
                <a:ea typeface="Cambria" panose="02040503050406030204" pitchFamily="18" charset="0"/>
                <a:cs typeface="Times New Roman" panose="02020603050405020304" pitchFamily="18" charset="0"/>
                <a:sym typeface="Helvetica Neue"/>
              </a:rPr>
              <a:t>VIETNAM NATIONAL UNIVERSITY – HO CHI MINH CITY</a:t>
            </a:r>
            <a:endParaRPr lang="en-US" sz="1400" b="1" i="0" u="none" strike="noStrike" cap="none" dirty="0">
              <a:solidFill>
                <a:srgbClr val="000000"/>
              </a:solidFill>
              <a:latin typeface="+mj-lt"/>
              <a:ea typeface="Cambria" panose="02040503050406030204" pitchFamily="18" charset="0"/>
              <a:cs typeface="Times New Roman" panose="02020603050405020304" pitchFamily="18" charset="0"/>
              <a:sym typeface="Arial"/>
            </a:endParaRPr>
          </a:p>
          <a:p>
            <a:pPr algn="ctr">
              <a:lnSpc>
                <a:spcPct val="150000"/>
              </a:lnSpc>
            </a:pPr>
            <a:r>
              <a:rPr lang="en-US" sz="1400" b="1" i="0" u="none" strike="noStrike" cap="none" dirty="0">
                <a:solidFill>
                  <a:srgbClr val="000000"/>
                </a:solidFill>
                <a:latin typeface="+mj-lt"/>
                <a:ea typeface="Cambria" panose="02040503050406030204" pitchFamily="18" charset="0"/>
                <a:cs typeface="Times New Roman" panose="02020603050405020304" pitchFamily="18" charset="0"/>
                <a:sym typeface="Helvetica Neue"/>
              </a:rPr>
              <a:t>UNIVERSITY OF INFORMATION TECHNOLOGY</a:t>
            </a:r>
            <a:endParaRPr lang="en-US" sz="1400" b="1" i="0" u="none" strike="noStrike" cap="none" dirty="0">
              <a:solidFill>
                <a:srgbClr val="000000"/>
              </a:solidFill>
              <a:latin typeface="+mj-lt"/>
              <a:ea typeface="Cambria" panose="02040503050406030204" pitchFamily="18" charset="0"/>
              <a:cs typeface="Times New Roman" panose="02020603050405020304" pitchFamily="18" charset="0"/>
              <a:sym typeface="Arial"/>
            </a:endParaRPr>
          </a:p>
          <a:p>
            <a:pPr algn="ctr">
              <a:lnSpc>
                <a:spcPct val="150000"/>
              </a:lnSpc>
            </a:pPr>
            <a:r>
              <a:rPr lang="en-US" sz="1400" b="0" i="0" u="none" strike="noStrike" cap="none" dirty="0">
                <a:solidFill>
                  <a:srgbClr val="000000"/>
                </a:solidFill>
                <a:latin typeface="+mj-lt"/>
                <a:ea typeface="Cambria" panose="02040503050406030204" pitchFamily="18" charset="0"/>
                <a:cs typeface="Times New Roman" panose="02020603050405020304" pitchFamily="18" charset="0"/>
                <a:sym typeface="Helvetica Neue"/>
              </a:rPr>
              <a:t>FACULTY OF INFORMATION SYSTEM</a:t>
            </a:r>
            <a:endParaRPr lang="en-US" sz="1400" b="0" i="0" u="none" strike="noStrike" cap="none" dirty="0">
              <a:solidFill>
                <a:srgbClr val="000000"/>
              </a:solidFill>
              <a:latin typeface="+mj-lt"/>
              <a:ea typeface="Cambria" panose="02040503050406030204" pitchFamily="18" charset="0"/>
              <a:cs typeface="Times New Roman" panose="02020603050405020304" pitchFamily="18" charset="0"/>
              <a:sym typeface="Arial"/>
            </a:endParaRPr>
          </a:p>
          <a:p>
            <a:endParaRPr lang="en-US" dirty="0">
              <a:latin typeface="Times New Roman" panose="02020603050405020304" pitchFamily="18" charset="0"/>
              <a:cs typeface="Times New Roman" panose="02020603050405020304" pitchFamily="18" charset="0"/>
            </a:endParaRPr>
          </a:p>
        </p:txBody>
      </p:sp>
      <p:pic>
        <p:nvPicPr>
          <p:cNvPr id="20" name="Picture 7" descr="A picture containing logo&#10;&#10;Description automatically generated">
            <a:extLst>
              <a:ext uri="{FF2B5EF4-FFF2-40B4-BE49-F238E27FC236}">
                <a16:creationId xmlns:a16="http://schemas.microsoft.com/office/drawing/2014/main" id="{01A09B57-7019-4DF2-9CAC-492FC0000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728" y="-75739"/>
            <a:ext cx="1946259" cy="1428750"/>
          </a:xfrm>
          <a:prstGeom prst="rect">
            <a:avLst/>
          </a:prstGeom>
        </p:spPr>
      </p:pic>
      <p:pic>
        <p:nvPicPr>
          <p:cNvPr id="21" name="Picture 9" descr="Logo&#10;&#10;Description automatically generated">
            <a:extLst>
              <a:ext uri="{FF2B5EF4-FFF2-40B4-BE49-F238E27FC236}">
                <a16:creationId xmlns:a16="http://schemas.microsoft.com/office/drawing/2014/main" id="{CC955056-5E40-4C9A-9B38-51D9797851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880" y="159604"/>
            <a:ext cx="1125345" cy="931197"/>
          </a:xfrm>
          <a:prstGeom prst="rect">
            <a:avLst/>
          </a:prstGeom>
        </p:spPr>
      </p:pic>
      <p:sp>
        <p:nvSpPr>
          <p:cNvPr id="22" name="Subtitle 2">
            <a:extLst>
              <a:ext uri="{FF2B5EF4-FFF2-40B4-BE49-F238E27FC236}">
                <a16:creationId xmlns:a16="http://schemas.microsoft.com/office/drawing/2014/main" id="{872572D0-558D-4F97-8B31-BA9CFCCCA57F}"/>
              </a:ext>
            </a:extLst>
          </p:cNvPr>
          <p:cNvSpPr>
            <a:spLocks noGrp="1"/>
          </p:cNvSpPr>
          <p:nvPr/>
        </p:nvSpPr>
        <p:spPr>
          <a:xfrm>
            <a:off x="983875" y="3455216"/>
            <a:ext cx="7766936" cy="1528680"/>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sz="1600" dirty="0">
                <a:solidFill>
                  <a:schemeClr val="tx1"/>
                </a:solidFill>
                <a:latin typeface="+mj-lt"/>
                <a:ea typeface="Futura Medium" charset="0"/>
                <a:cs typeface="Times New Roman" panose="02020603050405020304" pitchFamily="18" charset="0"/>
              </a:rPr>
              <a:t>Advisor: </a:t>
            </a:r>
            <a:r>
              <a:rPr lang="en-US" sz="1600" b="1" dirty="0">
                <a:solidFill>
                  <a:schemeClr val="tx1"/>
                </a:solidFill>
                <a:latin typeface="+mj-lt"/>
                <a:ea typeface="Futura Medium" charset="0"/>
                <a:cs typeface="Times New Roman" panose="02020603050405020304" pitchFamily="18" charset="0"/>
              </a:rPr>
              <a:t>Dr. Do </a:t>
            </a:r>
            <a:r>
              <a:rPr lang="en-US" sz="1600" b="1" dirty="0" err="1">
                <a:solidFill>
                  <a:schemeClr val="tx1"/>
                </a:solidFill>
                <a:latin typeface="+mj-lt"/>
                <a:ea typeface="Futura Medium" charset="0"/>
                <a:cs typeface="Times New Roman" panose="02020603050405020304" pitchFamily="18" charset="0"/>
              </a:rPr>
              <a:t>Trong</a:t>
            </a:r>
            <a:r>
              <a:rPr lang="en-US" sz="1600" b="1" dirty="0">
                <a:solidFill>
                  <a:schemeClr val="tx1"/>
                </a:solidFill>
                <a:latin typeface="+mj-lt"/>
                <a:ea typeface="Futura Medium" charset="0"/>
                <a:cs typeface="Times New Roman" panose="02020603050405020304" pitchFamily="18" charset="0"/>
              </a:rPr>
              <a:t> Hop</a:t>
            </a:r>
            <a:br>
              <a:rPr lang="en-US" sz="1600" b="1" dirty="0">
                <a:solidFill>
                  <a:schemeClr val="tx1"/>
                </a:solidFill>
                <a:latin typeface="+mj-lt"/>
                <a:ea typeface="Futura Medium" charset="0"/>
                <a:cs typeface="Times New Roman" panose="02020603050405020304" pitchFamily="18" charset="0"/>
              </a:rPr>
            </a:br>
            <a:endParaRPr lang="en-US" sz="1600" b="1" dirty="0">
              <a:solidFill>
                <a:schemeClr val="tx1"/>
              </a:solidFill>
              <a:latin typeface="+mj-lt"/>
              <a:ea typeface="Futura Medium" charset="0"/>
              <a:cs typeface="Times New Roman" panose="02020603050405020304" pitchFamily="18" charset="0"/>
            </a:endParaRPr>
          </a:p>
          <a:p>
            <a:r>
              <a:rPr lang="en-US" sz="1600" dirty="0">
                <a:solidFill>
                  <a:schemeClr val="tx1"/>
                </a:solidFill>
                <a:latin typeface="+mj-lt"/>
                <a:ea typeface="Futura Medium" charset="0"/>
                <a:cs typeface="Times New Roman" panose="02020603050405020304" pitchFamily="18" charset="0"/>
              </a:rPr>
              <a:t>Student:   </a:t>
            </a:r>
            <a:r>
              <a:rPr lang="en-US" sz="1600" b="1" dirty="0">
                <a:solidFill>
                  <a:schemeClr val="tx1"/>
                </a:solidFill>
                <a:latin typeface="+mj-lt"/>
                <a:ea typeface="Futura Medium" charset="0"/>
                <a:cs typeface="Times New Roman" panose="02020603050405020304" pitchFamily="18" charset="0"/>
              </a:rPr>
              <a:t>Nguyen Hoang Long</a:t>
            </a:r>
          </a:p>
          <a:p>
            <a:r>
              <a:rPr lang="en-US" sz="1600" b="1" dirty="0">
                <a:solidFill>
                  <a:schemeClr val="tx1"/>
                </a:solidFill>
                <a:latin typeface="+mj-lt"/>
                <a:ea typeface="Futura Medium" charset="0"/>
                <a:cs typeface="Times New Roman" panose="02020603050405020304" pitchFamily="18" charset="0"/>
              </a:rPr>
              <a:t>Nguyen Son Lam</a:t>
            </a:r>
          </a:p>
        </p:txBody>
      </p:sp>
    </p:spTree>
    <p:extLst>
      <p:ext uri="{BB962C8B-B14F-4D97-AF65-F5344CB8AC3E}">
        <p14:creationId xmlns:p14="http://schemas.microsoft.com/office/powerpoint/2010/main" val="3961022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9" name="Rectangle 5">
            <a:extLst>
              <a:ext uri="{FF2B5EF4-FFF2-40B4-BE49-F238E27FC236}">
                <a16:creationId xmlns:a16="http://schemas.microsoft.com/office/drawing/2014/main" id="{9694C4BA-C7E5-43E2-99FB-F443447D00E8}"/>
              </a:ext>
            </a:extLst>
          </p:cNvPr>
          <p:cNvSpPr/>
          <p:nvPr/>
        </p:nvSpPr>
        <p:spPr>
          <a:xfrm>
            <a:off x="987823"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effectLst/>
                <a:latin typeface="+mj-lt"/>
                <a:ea typeface="Calibri" panose="020F0502020204030204" pitchFamily="34" charset="0"/>
              </a:rPr>
              <a:t>Describe the exam invigilator assignment problem</a:t>
            </a:r>
            <a:endParaRPr lang="en-US" sz="4000" dirty="0">
              <a:solidFill>
                <a:schemeClr val="bg1"/>
              </a:solidFill>
              <a:latin typeface="+mj-lt"/>
            </a:endParaRPr>
          </a:p>
        </p:txBody>
      </p:sp>
      <p:pic>
        <p:nvPicPr>
          <p:cNvPr id="10" name="Picture 9" descr="Logo&#10;&#10;Description automatically generated">
            <a:extLst>
              <a:ext uri="{FF2B5EF4-FFF2-40B4-BE49-F238E27FC236}">
                <a16:creationId xmlns:a16="http://schemas.microsoft.com/office/drawing/2014/main" id="{AF72774C-C365-4175-AC04-A06CF2CAA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11" name="Picture 7" descr="A picture containing logo&#10;&#10;Description automatically generated">
            <a:extLst>
              <a:ext uri="{FF2B5EF4-FFF2-40B4-BE49-F238E27FC236}">
                <a16:creationId xmlns:a16="http://schemas.microsoft.com/office/drawing/2014/main" id="{D91A15D4-3EEE-4997-8002-C27AA239D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12" name="Google Shape;318;p13">
            <a:extLst>
              <a:ext uri="{FF2B5EF4-FFF2-40B4-BE49-F238E27FC236}">
                <a16:creationId xmlns:a16="http://schemas.microsoft.com/office/drawing/2014/main" id="{2A4B5750-910F-4684-8090-E31B9CA059AB}"/>
              </a:ext>
            </a:extLst>
          </p:cNvPr>
          <p:cNvSpPr txBox="1">
            <a:spLocks/>
          </p:cNvSpPr>
          <p:nvPr/>
        </p:nvSpPr>
        <p:spPr>
          <a:xfrm>
            <a:off x="625078" y="1044103"/>
            <a:ext cx="7893842" cy="305529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spcBef>
                <a:spcPts val="800"/>
              </a:spcBef>
              <a:spcAft>
                <a:spcPts val="800"/>
              </a:spcAft>
            </a:pPr>
            <a:r>
              <a:rPr lang="en-US" sz="1800" dirty="0">
                <a:effectLst/>
                <a:latin typeface="+mn-lt"/>
                <a:ea typeface="Calibri" panose="020F0502020204030204" pitchFamily="34" charset="0"/>
              </a:rPr>
              <a:t>An acceptable solution of the problem must satisfy the following constraints:</a:t>
            </a:r>
          </a:p>
          <a:p>
            <a:pPr marL="285750" indent="-285750" algn="just">
              <a:lnSpc>
                <a:spcPct val="150000"/>
              </a:lnSpc>
              <a:spcBef>
                <a:spcPts val="800"/>
              </a:spcBef>
              <a:spcAft>
                <a:spcPts val="800"/>
              </a:spcAft>
              <a:buFont typeface="Wingdings" panose="05000000000000000000" pitchFamily="2" charset="2"/>
              <a:buChar char="Ø"/>
            </a:pPr>
            <a:r>
              <a:rPr lang="en-US" sz="1800" dirty="0">
                <a:effectLst/>
                <a:latin typeface="+mn-lt"/>
                <a:ea typeface="Calibri" panose="020F0502020204030204" pitchFamily="34" charset="0"/>
              </a:rPr>
              <a:t>Soft constraints: </a:t>
            </a:r>
          </a:p>
          <a:p>
            <a:pPr marL="342900" lvl="0" indent="-342900">
              <a:lnSpc>
                <a:spcPct val="150000"/>
              </a:lnSpc>
              <a:spcBef>
                <a:spcPts val="800"/>
              </a:spcBef>
              <a:spcAft>
                <a:spcPts val="800"/>
              </a:spcAft>
              <a:buFont typeface="VNI-Times"/>
              <a:buChar char="-"/>
            </a:pPr>
            <a:r>
              <a:rPr lang="en-US" sz="1800" dirty="0">
                <a:effectLst/>
                <a:latin typeface="+mn-lt"/>
                <a:ea typeface="Times New Roman" panose="02020603050405020304" pitchFamily="18" charset="0"/>
                <a:cs typeface="Times New Roman" panose="02020603050405020304" pitchFamily="18" charset="0"/>
              </a:rPr>
              <a:t>The distance between two consecutive shifts of invigilator is as close as possible. </a:t>
            </a:r>
          </a:p>
          <a:p>
            <a:pPr marL="342900" lvl="0" indent="-342900">
              <a:lnSpc>
                <a:spcPct val="150000"/>
              </a:lnSpc>
              <a:spcBef>
                <a:spcPts val="800"/>
              </a:spcBef>
              <a:spcAft>
                <a:spcPts val="800"/>
              </a:spcAft>
              <a:buFont typeface="VNI-Times"/>
              <a:buChar char="-"/>
            </a:pPr>
            <a:r>
              <a:rPr lang="en-US" sz="1800" dirty="0">
                <a:effectLst/>
                <a:latin typeface="+mn-lt"/>
                <a:ea typeface="Calibri" panose="020F0502020204030204" pitchFamily="34" charset="0"/>
              </a:rPr>
              <a:t>Each invigilator must meet the required number of shifts. </a:t>
            </a:r>
          </a:p>
        </p:txBody>
      </p:sp>
    </p:spTree>
    <p:extLst>
      <p:ext uri="{BB962C8B-B14F-4D97-AF65-F5344CB8AC3E}">
        <p14:creationId xmlns:p14="http://schemas.microsoft.com/office/powerpoint/2010/main" val="4222786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11</a:t>
            </a:fld>
            <a:endParaRPr dirty="0"/>
          </a:p>
        </p:txBody>
      </p:sp>
      <p:sp>
        <p:nvSpPr>
          <p:cNvPr id="3" name="Rectangle 5">
            <a:extLst>
              <a:ext uri="{FF2B5EF4-FFF2-40B4-BE49-F238E27FC236}">
                <a16:creationId xmlns:a16="http://schemas.microsoft.com/office/drawing/2014/main" id="{6B91816A-F4F0-4436-8759-ACE537E85DD1}"/>
              </a:ext>
            </a:extLst>
          </p:cNvPr>
          <p:cNvSpPr/>
          <p:nvPr/>
        </p:nvSpPr>
        <p:spPr>
          <a:xfrm>
            <a:off x="987823"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Methods</a:t>
            </a:r>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pic>
        <p:nvPicPr>
          <p:cNvPr id="2050" name="Picture 2">
            <a:extLst>
              <a:ext uri="{FF2B5EF4-FFF2-40B4-BE49-F238E27FC236}">
                <a16:creationId xmlns:a16="http://schemas.microsoft.com/office/drawing/2014/main" id="{E226E197-6266-4644-8B36-7C50D8CAF1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1" y="1075025"/>
            <a:ext cx="3514957" cy="31129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s Sexual Offending Genetic? | Practical Ethics">
            <a:extLst>
              <a:ext uri="{FF2B5EF4-FFF2-40B4-BE49-F238E27FC236}">
                <a16:creationId xmlns:a16="http://schemas.microsoft.com/office/drawing/2014/main" id="{D27B21BF-EA47-4BA3-8252-53BB1363F0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3591" y="1079034"/>
            <a:ext cx="3604594" cy="3108960"/>
          </a:xfrm>
          <a:prstGeom prst="rect">
            <a:avLst/>
          </a:prstGeom>
          <a:noFill/>
          <a:extLst>
            <a:ext uri="{909E8E84-426E-40DD-AFC4-6F175D3DCCD1}">
              <a14:hiddenFill xmlns:a14="http://schemas.microsoft.com/office/drawing/2010/main">
                <a:solidFill>
                  <a:srgbClr val="FFFFFF"/>
                </a:solidFill>
              </a14:hiddenFill>
            </a:ext>
          </a:extLst>
        </p:spPr>
      </p:pic>
      <p:sp>
        <p:nvSpPr>
          <p:cNvPr id="8" name="Hộp Văn bản 7">
            <a:extLst>
              <a:ext uri="{FF2B5EF4-FFF2-40B4-BE49-F238E27FC236}">
                <a16:creationId xmlns:a16="http://schemas.microsoft.com/office/drawing/2014/main" id="{A50E39B4-8526-4598-A276-CCA9D329223F}"/>
              </a:ext>
            </a:extLst>
          </p:cNvPr>
          <p:cNvSpPr txBox="1"/>
          <p:nvPr/>
        </p:nvSpPr>
        <p:spPr>
          <a:xfrm>
            <a:off x="464341" y="4272410"/>
            <a:ext cx="3514957" cy="461665"/>
          </a:xfrm>
          <a:prstGeom prst="rect">
            <a:avLst/>
          </a:prstGeom>
          <a:noFill/>
        </p:spPr>
        <p:txBody>
          <a:bodyPr wrap="square" rtlCol="0">
            <a:spAutoFit/>
          </a:bodyPr>
          <a:lstStyle/>
          <a:p>
            <a:pPr algn="ctr"/>
            <a:r>
              <a:rPr lang="en-US" sz="2400" dirty="0"/>
              <a:t>Linear Programming</a:t>
            </a:r>
          </a:p>
        </p:txBody>
      </p:sp>
      <p:sp>
        <p:nvSpPr>
          <p:cNvPr id="11" name="Hộp Văn bản 10">
            <a:extLst>
              <a:ext uri="{FF2B5EF4-FFF2-40B4-BE49-F238E27FC236}">
                <a16:creationId xmlns:a16="http://schemas.microsoft.com/office/drawing/2014/main" id="{CF8C3869-154F-4D2E-80ED-D143670EC7EC}"/>
              </a:ext>
            </a:extLst>
          </p:cNvPr>
          <p:cNvSpPr txBox="1"/>
          <p:nvPr/>
        </p:nvSpPr>
        <p:spPr>
          <a:xfrm>
            <a:off x="4753591" y="4272411"/>
            <a:ext cx="3604594" cy="400110"/>
          </a:xfrm>
          <a:prstGeom prst="rect">
            <a:avLst/>
          </a:prstGeom>
          <a:noFill/>
        </p:spPr>
        <p:txBody>
          <a:bodyPr wrap="square" rtlCol="0">
            <a:spAutoFit/>
          </a:bodyPr>
          <a:lstStyle/>
          <a:p>
            <a:pPr algn="ctr"/>
            <a:r>
              <a:rPr lang="en-US" sz="2000" dirty="0"/>
              <a:t>Genetic Algorithm</a:t>
            </a:r>
          </a:p>
        </p:txBody>
      </p:sp>
    </p:spTree>
    <p:extLst>
      <p:ext uri="{BB962C8B-B14F-4D97-AF65-F5344CB8AC3E}">
        <p14:creationId xmlns:p14="http://schemas.microsoft.com/office/powerpoint/2010/main" val="32023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12</a:t>
            </a:fld>
            <a:endParaRPr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13" name="Rectangle 5">
            <a:extLst>
              <a:ext uri="{FF2B5EF4-FFF2-40B4-BE49-F238E27FC236}">
                <a16:creationId xmlns:a16="http://schemas.microsoft.com/office/drawing/2014/main" id="{588CBED6-F925-4644-B7A0-C77471F0D5F3}"/>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Genetic algorithm</a:t>
            </a:r>
          </a:p>
        </p:txBody>
      </p:sp>
      <p:sp>
        <p:nvSpPr>
          <p:cNvPr id="7" name="Hộp Văn bản 6">
            <a:extLst>
              <a:ext uri="{FF2B5EF4-FFF2-40B4-BE49-F238E27FC236}">
                <a16:creationId xmlns:a16="http://schemas.microsoft.com/office/drawing/2014/main" id="{D164A2E7-2A89-4DAA-A6BE-3653E40D0B54}"/>
              </a:ext>
            </a:extLst>
          </p:cNvPr>
          <p:cNvSpPr txBox="1"/>
          <p:nvPr/>
        </p:nvSpPr>
        <p:spPr>
          <a:xfrm>
            <a:off x="625078" y="1112089"/>
            <a:ext cx="7893843" cy="3435108"/>
          </a:xfrm>
          <a:prstGeom prst="rect">
            <a:avLst/>
          </a:prstGeom>
          <a:noFill/>
        </p:spPr>
        <p:txBody>
          <a:bodyPr wrap="square" rtlCol="0">
            <a:spAutoFit/>
          </a:bodyPr>
          <a:lstStyle/>
          <a:p>
            <a:pPr marL="285750" indent="-285750" algn="just" fontAlgn="base">
              <a:lnSpc>
                <a:spcPct val="150000"/>
              </a:lnSpc>
              <a:spcBef>
                <a:spcPts val="800"/>
              </a:spcBef>
              <a:spcAft>
                <a:spcPts val="800"/>
              </a:spcAft>
              <a:buFont typeface="Wingdings" panose="05000000000000000000" pitchFamily="2" charset="2"/>
              <a:buChar char="Ø"/>
            </a:pPr>
            <a:r>
              <a:rPr lang="en-US" sz="1500" dirty="0">
                <a:solidFill>
                  <a:srgbClr val="000000"/>
                </a:solidFill>
                <a:effectLst/>
                <a:latin typeface="+mj-lt"/>
                <a:ea typeface="Times New Roman" panose="02020603050405020304" pitchFamily="18" charset="0"/>
              </a:rPr>
              <a:t>Genetic algorithms describe a set of techniques inspired by natural selection such as inheritance (selection), mutation, and crossover. </a:t>
            </a:r>
          </a:p>
          <a:p>
            <a:pPr marL="285750" indent="-285750" algn="just" fontAlgn="base">
              <a:lnSpc>
                <a:spcPct val="150000"/>
              </a:lnSpc>
              <a:spcBef>
                <a:spcPts val="800"/>
              </a:spcBef>
              <a:spcAft>
                <a:spcPts val="800"/>
              </a:spcAft>
              <a:buFont typeface="Wingdings" panose="05000000000000000000" pitchFamily="2" charset="2"/>
              <a:buChar char="Ø"/>
            </a:pPr>
            <a:r>
              <a:rPr lang="en-US" sz="1500" dirty="0">
                <a:solidFill>
                  <a:srgbClr val="000000"/>
                </a:solidFill>
                <a:effectLst/>
                <a:latin typeface="+mj-lt"/>
                <a:ea typeface="Times New Roman" panose="02020603050405020304" pitchFamily="18" charset="0"/>
              </a:rPr>
              <a:t>GA require both a genetic representation of the solution domain and a fitness function to evaluate the solution domain. </a:t>
            </a:r>
          </a:p>
          <a:p>
            <a:pPr marL="285750" indent="-285750" algn="just" fontAlgn="base">
              <a:lnSpc>
                <a:spcPct val="150000"/>
              </a:lnSpc>
              <a:spcBef>
                <a:spcPts val="800"/>
              </a:spcBef>
              <a:spcAft>
                <a:spcPts val="800"/>
              </a:spcAft>
              <a:buFont typeface="Wingdings" panose="05000000000000000000" pitchFamily="2" charset="2"/>
              <a:buChar char="Ø"/>
            </a:pPr>
            <a:r>
              <a:rPr lang="en-US" sz="1500" dirty="0">
                <a:solidFill>
                  <a:srgbClr val="000000"/>
                </a:solidFill>
                <a:effectLst/>
                <a:latin typeface="+mj-lt"/>
                <a:ea typeface="Times New Roman" panose="02020603050405020304" pitchFamily="18" charset="0"/>
              </a:rPr>
              <a:t>The technique generates a population of candidate solutions and uses the fitness function to select the optimal solution by iterating with each generation. </a:t>
            </a:r>
          </a:p>
          <a:p>
            <a:pPr marL="285750" indent="-285750" algn="just" fontAlgn="base">
              <a:lnSpc>
                <a:spcPct val="150000"/>
              </a:lnSpc>
              <a:spcBef>
                <a:spcPts val="800"/>
              </a:spcBef>
              <a:spcAft>
                <a:spcPts val="800"/>
              </a:spcAft>
              <a:buFont typeface="Wingdings" panose="05000000000000000000" pitchFamily="2" charset="2"/>
              <a:buChar char="Ø"/>
            </a:pPr>
            <a:r>
              <a:rPr lang="en-US" sz="1500" dirty="0">
                <a:solidFill>
                  <a:srgbClr val="000000"/>
                </a:solidFill>
                <a:effectLst/>
                <a:latin typeface="+mj-lt"/>
                <a:ea typeface="Times New Roman" panose="02020603050405020304" pitchFamily="18" charset="0"/>
              </a:rPr>
              <a:t>The algorithm terminates when the satisfactory fitness level has been reached for the population or the maximum generations have been reached.</a:t>
            </a:r>
            <a:r>
              <a:rPr lang="en-US" sz="1500" dirty="0">
                <a:effectLst/>
                <a:latin typeface="+mj-lt"/>
                <a:ea typeface="Times New Roman" panose="02020603050405020304" pitchFamily="18" charset="0"/>
              </a:rPr>
              <a:t> </a:t>
            </a:r>
          </a:p>
        </p:txBody>
      </p:sp>
    </p:spTree>
    <p:extLst>
      <p:ext uri="{BB962C8B-B14F-4D97-AF65-F5344CB8AC3E}">
        <p14:creationId xmlns:p14="http://schemas.microsoft.com/office/powerpoint/2010/main" val="262417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13</a:t>
            </a:fld>
            <a:endParaRPr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pic>
        <p:nvPicPr>
          <p:cNvPr id="8" name="Hình ảnh 7" descr="Ảnh có chứa văn bản&#10;&#10;Mô tả được tạo tự động">
            <a:extLst>
              <a:ext uri="{FF2B5EF4-FFF2-40B4-BE49-F238E27FC236}">
                <a16:creationId xmlns:a16="http://schemas.microsoft.com/office/drawing/2014/main" id="{3C53491A-1BC3-44AC-A5B4-BF5D367B7070}"/>
              </a:ext>
            </a:extLst>
          </p:cNvPr>
          <p:cNvPicPr/>
          <p:nvPr/>
        </p:nvPicPr>
        <p:blipFill>
          <a:blip r:embed="rId5">
            <a:extLst>
              <a:ext uri="{28A0092B-C50C-407E-A947-70E740481C1C}">
                <a14:useLocalDpi xmlns:a14="http://schemas.microsoft.com/office/drawing/2010/main" val="0"/>
              </a:ext>
            </a:extLst>
          </a:blip>
          <a:stretch>
            <a:fillRect/>
          </a:stretch>
        </p:blipFill>
        <p:spPr>
          <a:xfrm>
            <a:off x="2968224" y="676471"/>
            <a:ext cx="3171824" cy="4389309"/>
          </a:xfrm>
          <a:prstGeom prst="rect">
            <a:avLst/>
          </a:prstGeom>
          <a:ln>
            <a:noFill/>
          </a:ln>
          <a:effectLst>
            <a:outerShdw blurRad="190500" algn="tl" rotWithShape="0">
              <a:srgbClr val="000000">
                <a:alpha val="70000"/>
              </a:srgbClr>
            </a:outerShdw>
          </a:effectLst>
        </p:spPr>
      </p:pic>
      <p:sp>
        <p:nvSpPr>
          <p:cNvPr id="9" name="Rectangle 5">
            <a:extLst>
              <a:ext uri="{FF2B5EF4-FFF2-40B4-BE49-F238E27FC236}">
                <a16:creationId xmlns:a16="http://schemas.microsoft.com/office/drawing/2014/main" id="{5947CEF3-8E2E-4478-9E42-76656E823870}"/>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Genetic algorithm</a:t>
            </a:r>
          </a:p>
        </p:txBody>
      </p:sp>
    </p:spTree>
    <p:extLst>
      <p:ext uri="{BB962C8B-B14F-4D97-AF65-F5344CB8AC3E}">
        <p14:creationId xmlns:p14="http://schemas.microsoft.com/office/powerpoint/2010/main" val="3622130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14</a:t>
            </a:fld>
            <a:endParaRPr lang="en"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7" name="Rectangle 5">
            <a:extLst>
              <a:ext uri="{FF2B5EF4-FFF2-40B4-BE49-F238E27FC236}">
                <a16:creationId xmlns:a16="http://schemas.microsoft.com/office/drawing/2014/main" id="{81A6B355-537C-417B-AF44-39B80750A284}"/>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Genetic algorithm</a:t>
            </a:r>
          </a:p>
        </p:txBody>
      </p:sp>
      <p:sp>
        <p:nvSpPr>
          <p:cNvPr id="3" name="Hộp Văn bản 2">
            <a:extLst>
              <a:ext uri="{FF2B5EF4-FFF2-40B4-BE49-F238E27FC236}">
                <a16:creationId xmlns:a16="http://schemas.microsoft.com/office/drawing/2014/main" id="{FF109F9A-CC29-42D8-A13A-7850305F69A1}"/>
              </a:ext>
            </a:extLst>
          </p:cNvPr>
          <p:cNvSpPr txBox="1"/>
          <p:nvPr/>
        </p:nvSpPr>
        <p:spPr>
          <a:xfrm>
            <a:off x="969960" y="803770"/>
            <a:ext cx="2501903" cy="369332"/>
          </a:xfrm>
          <a:prstGeom prst="rect">
            <a:avLst/>
          </a:prstGeom>
          <a:noFill/>
        </p:spPr>
        <p:txBody>
          <a:bodyPr wrap="square" rtlCol="0">
            <a:spAutoFit/>
          </a:bodyPr>
          <a:lstStyle/>
          <a:p>
            <a:r>
              <a:rPr lang="en-US" sz="1800" b="1" dirty="0"/>
              <a:t>Weight function:</a:t>
            </a:r>
          </a:p>
        </p:txBody>
      </p:sp>
      <p:pic>
        <p:nvPicPr>
          <p:cNvPr id="8" name="Hình ảnh 7">
            <a:extLst>
              <a:ext uri="{FF2B5EF4-FFF2-40B4-BE49-F238E27FC236}">
                <a16:creationId xmlns:a16="http://schemas.microsoft.com/office/drawing/2014/main" id="{7CFB796C-D82A-4140-8D19-127D201F47E6}"/>
              </a:ext>
            </a:extLst>
          </p:cNvPr>
          <p:cNvPicPr>
            <a:picLocks noChangeAspect="1"/>
          </p:cNvPicPr>
          <p:nvPr/>
        </p:nvPicPr>
        <p:blipFill>
          <a:blip r:embed="rId5"/>
          <a:stretch>
            <a:fillRect/>
          </a:stretch>
        </p:blipFill>
        <p:spPr>
          <a:xfrm>
            <a:off x="4464730" y="680918"/>
            <a:ext cx="3485887" cy="4462582"/>
          </a:xfrm>
          <a:prstGeom prst="rect">
            <a:avLst/>
          </a:prstGeom>
        </p:spPr>
      </p:pic>
    </p:spTree>
    <p:extLst>
      <p:ext uri="{BB962C8B-B14F-4D97-AF65-F5344CB8AC3E}">
        <p14:creationId xmlns:p14="http://schemas.microsoft.com/office/powerpoint/2010/main" val="2760616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15</a:t>
            </a:fld>
            <a:endParaRPr lang="en"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7" name="Rectangle 5">
            <a:extLst>
              <a:ext uri="{FF2B5EF4-FFF2-40B4-BE49-F238E27FC236}">
                <a16:creationId xmlns:a16="http://schemas.microsoft.com/office/drawing/2014/main" id="{81A6B355-537C-417B-AF44-39B80750A284}"/>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Genetic algorithm</a:t>
            </a:r>
          </a:p>
        </p:txBody>
      </p:sp>
      <p:sp>
        <p:nvSpPr>
          <p:cNvPr id="3" name="Hộp Văn bản 2">
            <a:extLst>
              <a:ext uri="{FF2B5EF4-FFF2-40B4-BE49-F238E27FC236}">
                <a16:creationId xmlns:a16="http://schemas.microsoft.com/office/drawing/2014/main" id="{FF109F9A-CC29-42D8-A13A-7850305F69A1}"/>
              </a:ext>
            </a:extLst>
          </p:cNvPr>
          <p:cNvSpPr txBox="1"/>
          <p:nvPr/>
        </p:nvSpPr>
        <p:spPr>
          <a:xfrm>
            <a:off x="969959" y="775676"/>
            <a:ext cx="2501903" cy="369332"/>
          </a:xfrm>
          <a:prstGeom prst="rect">
            <a:avLst/>
          </a:prstGeom>
          <a:noFill/>
        </p:spPr>
        <p:txBody>
          <a:bodyPr wrap="square" rtlCol="0">
            <a:spAutoFit/>
          </a:bodyPr>
          <a:lstStyle/>
          <a:p>
            <a:r>
              <a:rPr lang="en-US" sz="1800" b="1" dirty="0"/>
              <a:t>Fitness function:</a:t>
            </a:r>
          </a:p>
        </p:txBody>
      </p:sp>
      <p:sp>
        <p:nvSpPr>
          <p:cNvPr id="11" name="Hộp Văn bản 10">
            <a:extLst>
              <a:ext uri="{FF2B5EF4-FFF2-40B4-BE49-F238E27FC236}">
                <a16:creationId xmlns:a16="http://schemas.microsoft.com/office/drawing/2014/main" id="{3E525098-2013-4583-B7C7-AC35A5D57742}"/>
              </a:ext>
            </a:extLst>
          </p:cNvPr>
          <p:cNvSpPr txBox="1"/>
          <p:nvPr/>
        </p:nvSpPr>
        <p:spPr>
          <a:xfrm>
            <a:off x="5542562" y="773163"/>
            <a:ext cx="2501903" cy="369332"/>
          </a:xfrm>
          <a:prstGeom prst="rect">
            <a:avLst/>
          </a:prstGeom>
          <a:noFill/>
        </p:spPr>
        <p:txBody>
          <a:bodyPr wrap="square" rtlCol="0">
            <a:spAutoFit/>
          </a:bodyPr>
          <a:lstStyle/>
          <a:p>
            <a:r>
              <a:rPr lang="en-US" sz="1800" b="1" dirty="0"/>
              <a:t>check function:</a:t>
            </a:r>
          </a:p>
        </p:txBody>
      </p:sp>
      <p:pic>
        <p:nvPicPr>
          <p:cNvPr id="8" name="Hình ảnh 7">
            <a:extLst>
              <a:ext uri="{FF2B5EF4-FFF2-40B4-BE49-F238E27FC236}">
                <a16:creationId xmlns:a16="http://schemas.microsoft.com/office/drawing/2014/main" id="{AC42E8DB-9676-4AA3-B893-F0A58AFEF6D4}"/>
              </a:ext>
            </a:extLst>
          </p:cNvPr>
          <p:cNvPicPr>
            <a:picLocks noChangeAspect="1"/>
          </p:cNvPicPr>
          <p:nvPr/>
        </p:nvPicPr>
        <p:blipFill>
          <a:blip r:embed="rId5"/>
          <a:stretch>
            <a:fillRect/>
          </a:stretch>
        </p:blipFill>
        <p:spPr>
          <a:xfrm>
            <a:off x="969959" y="1097034"/>
            <a:ext cx="2130429" cy="4047147"/>
          </a:xfrm>
          <a:prstGeom prst="rect">
            <a:avLst/>
          </a:prstGeom>
        </p:spPr>
      </p:pic>
      <p:pic>
        <p:nvPicPr>
          <p:cNvPr id="10" name="Hình ảnh 9">
            <a:extLst>
              <a:ext uri="{FF2B5EF4-FFF2-40B4-BE49-F238E27FC236}">
                <a16:creationId xmlns:a16="http://schemas.microsoft.com/office/drawing/2014/main" id="{12CDA380-B5BF-4E26-AB64-B79B605AAE61}"/>
              </a:ext>
            </a:extLst>
          </p:cNvPr>
          <p:cNvPicPr>
            <a:picLocks noChangeAspect="1"/>
          </p:cNvPicPr>
          <p:nvPr/>
        </p:nvPicPr>
        <p:blipFill>
          <a:blip r:embed="rId6"/>
          <a:stretch>
            <a:fillRect/>
          </a:stretch>
        </p:blipFill>
        <p:spPr>
          <a:xfrm>
            <a:off x="4670913" y="1142495"/>
            <a:ext cx="3467400" cy="3650296"/>
          </a:xfrm>
          <a:prstGeom prst="rect">
            <a:avLst/>
          </a:prstGeom>
        </p:spPr>
      </p:pic>
    </p:spTree>
    <p:extLst>
      <p:ext uri="{BB962C8B-B14F-4D97-AF65-F5344CB8AC3E}">
        <p14:creationId xmlns:p14="http://schemas.microsoft.com/office/powerpoint/2010/main" val="37504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16</a:t>
            </a:fld>
            <a:endParaRPr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9" name="Rectangle 5">
            <a:extLst>
              <a:ext uri="{FF2B5EF4-FFF2-40B4-BE49-F238E27FC236}">
                <a16:creationId xmlns:a16="http://schemas.microsoft.com/office/drawing/2014/main" id="{5947CEF3-8E2E-4478-9E42-76656E823870}"/>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Genetic algorithm</a:t>
            </a:r>
          </a:p>
        </p:txBody>
      </p:sp>
      <p:sp>
        <p:nvSpPr>
          <p:cNvPr id="3" name="Hộp Văn bản 2">
            <a:extLst>
              <a:ext uri="{FF2B5EF4-FFF2-40B4-BE49-F238E27FC236}">
                <a16:creationId xmlns:a16="http://schemas.microsoft.com/office/drawing/2014/main" id="{DDBAE0F0-87F6-4CD3-83C7-3C79867BCA8C}"/>
              </a:ext>
            </a:extLst>
          </p:cNvPr>
          <p:cNvSpPr txBox="1"/>
          <p:nvPr/>
        </p:nvSpPr>
        <p:spPr>
          <a:xfrm>
            <a:off x="969960" y="885825"/>
            <a:ext cx="7168353" cy="3244158"/>
          </a:xfrm>
          <a:prstGeom prst="rect">
            <a:avLst/>
          </a:prstGeom>
          <a:noFill/>
        </p:spPr>
        <p:txBody>
          <a:bodyPr wrap="square" rtlCol="0">
            <a:spAutoFit/>
          </a:bodyPr>
          <a:lstStyle/>
          <a:p>
            <a:pPr>
              <a:lnSpc>
                <a:spcPct val="150000"/>
              </a:lnSpc>
            </a:pPr>
            <a:r>
              <a:rPr lang="en-US" sz="2800" dirty="0"/>
              <a:t>Genetic operator:</a:t>
            </a:r>
          </a:p>
          <a:p>
            <a:pPr marL="342900" lvl="1" indent="-342900">
              <a:lnSpc>
                <a:spcPct val="150000"/>
              </a:lnSpc>
              <a:buFont typeface="+mj-lt"/>
              <a:buAutoNum type="arabicPeriod"/>
            </a:pPr>
            <a:r>
              <a:rPr lang="en-US" sz="2800" dirty="0"/>
              <a:t>	Selection</a:t>
            </a:r>
          </a:p>
          <a:p>
            <a:pPr marL="342900" lvl="1" indent="-342900">
              <a:lnSpc>
                <a:spcPct val="150000"/>
              </a:lnSpc>
              <a:buFont typeface="+mj-lt"/>
              <a:buAutoNum type="arabicPeriod"/>
            </a:pPr>
            <a:r>
              <a:rPr lang="en-US" sz="2800" dirty="0"/>
              <a:t>	Crossover</a:t>
            </a:r>
          </a:p>
          <a:p>
            <a:pPr marL="342900" lvl="1" indent="-342900">
              <a:lnSpc>
                <a:spcPct val="150000"/>
              </a:lnSpc>
              <a:buFont typeface="+mj-lt"/>
              <a:buAutoNum type="arabicPeriod"/>
            </a:pPr>
            <a:r>
              <a:rPr lang="en-US" sz="2800" dirty="0"/>
              <a:t>	Mutation</a:t>
            </a:r>
          </a:p>
          <a:p>
            <a:pPr marL="342900" lvl="1" indent="-342900">
              <a:lnSpc>
                <a:spcPct val="150000"/>
              </a:lnSpc>
              <a:buFont typeface="+mj-lt"/>
              <a:buAutoNum type="arabicPeriod"/>
            </a:pPr>
            <a:r>
              <a:rPr lang="en-US" sz="2800" dirty="0"/>
              <a:t>	Brute-force search	</a:t>
            </a:r>
          </a:p>
        </p:txBody>
      </p:sp>
    </p:spTree>
    <p:extLst>
      <p:ext uri="{BB962C8B-B14F-4D97-AF65-F5344CB8AC3E}">
        <p14:creationId xmlns:p14="http://schemas.microsoft.com/office/powerpoint/2010/main" val="2167910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17</a:t>
            </a:fld>
            <a:endParaRPr lang="en"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7" name="Rectangle 5">
            <a:extLst>
              <a:ext uri="{FF2B5EF4-FFF2-40B4-BE49-F238E27FC236}">
                <a16:creationId xmlns:a16="http://schemas.microsoft.com/office/drawing/2014/main" id="{81A6B355-537C-417B-AF44-39B80750A284}"/>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Genetic algorithm</a:t>
            </a:r>
          </a:p>
        </p:txBody>
      </p:sp>
      <p:sp>
        <p:nvSpPr>
          <p:cNvPr id="3" name="Hộp Văn bản 2">
            <a:extLst>
              <a:ext uri="{FF2B5EF4-FFF2-40B4-BE49-F238E27FC236}">
                <a16:creationId xmlns:a16="http://schemas.microsoft.com/office/drawing/2014/main" id="{FF109F9A-CC29-42D8-A13A-7850305F69A1}"/>
              </a:ext>
            </a:extLst>
          </p:cNvPr>
          <p:cNvSpPr txBox="1"/>
          <p:nvPr/>
        </p:nvSpPr>
        <p:spPr>
          <a:xfrm>
            <a:off x="969960" y="803770"/>
            <a:ext cx="2639627" cy="369332"/>
          </a:xfrm>
          <a:prstGeom prst="rect">
            <a:avLst/>
          </a:prstGeom>
          <a:noFill/>
        </p:spPr>
        <p:txBody>
          <a:bodyPr wrap="square" rtlCol="0">
            <a:spAutoFit/>
          </a:bodyPr>
          <a:lstStyle/>
          <a:p>
            <a:r>
              <a:rPr lang="en-US" sz="1800" b="1" dirty="0"/>
              <a:t>1. Selection operator:</a:t>
            </a:r>
          </a:p>
        </p:txBody>
      </p:sp>
      <p:pic>
        <p:nvPicPr>
          <p:cNvPr id="9" name="Hình ảnh 8">
            <a:extLst>
              <a:ext uri="{FF2B5EF4-FFF2-40B4-BE49-F238E27FC236}">
                <a16:creationId xmlns:a16="http://schemas.microsoft.com/office/drawing/2014/main" id="{DE342EAA-4E2E-471B-80A0-CF07ADFC7BF5}"/>
              </a:ext>
            </a:extLst>
          </p:cNvPr>
          <p:cNvPicPr>
            <a:picLocks noChangeAspect="1"/>
          </p:cNvPicPr>
          <p:nvPr/>
        </p:nvPicPr>
        <p:blipFill>
          <a:blip r:embed="rId5"/>
          <a:stretch>
            <a:fillRect/>
          </a:stretch>
        </p:blipFill>
        <p:spPr>
          <a:xfrm>
            <a:off x="4246028" y="668036"/>
            <a:ext cx="4483974" cy="4475464"/>
          </a:xfrm>
          <a:prstGeom prst="rect">
            <a:avLst/>
          </a:prstGeom>
        </p:spPr>
      </p:pic>
      <p:sp>
        <p:nvSpPr>
          <p:cNvPr id="10" name="Hộp Văn bản 9">
            <a:extLst>
              <a:ext uri="{FF2B5EF4-FFF2-40B4-BE49-F238E27FC236}">
                <a16:creationId xmlns:a16="http://schemas.microsoft.com/office/drawing/2014/main" id="{5FB8263C-B9E9-47E1-B2F3-275DEC36BB68}"/>
              </a:ext>
            </a:extLst>
          </p:cNvPr>
          <p:cNvSpPr txBox="1"/>
          <p:nvPr/>
        </p:nvSpPr>
        <p:spPr>
          <a:xfrm>
            <a:off x="0" y="1443038"/>
            <a:ext cx="4246028" cy="3206519"/>
          </a:xfrm>
          <a:prstGeom prst="rect">
            <a:avLst/>
          </a:prstGeom>
          <a:noFill/>
        </p:spPr>
        <p:txBody>
          <a:bodyPr wrap="square" rtlCol="0">
            <a:spAutoFit/>
          </a:bodyPr>
          <a:lstStyle/>
          <a:p>
            <a:pPr>
              <a:lnSpc>
                <a:spcPct val="150000"/>
              </a:lnSpc>
              <a:spcAft>
                <a:spcPts val="800"/>
              </a:spcAft>
            </a:pPr>
            <a:r>
              <a:rPr lang="en-US" sz="1600" dirty="0">
                <a:effectLst/>
                <a:latin typeface="+mj-lt"/>
                <a:ea typeface="Calibri" panose="020F0502020204030204" pitchFamily="34" charset="0"/>
                <a:cs typeface="Times New Roman" panose="02020603050405020304" pitchFamily="18" charset="0"/>
              </a:rPr>
              <a:t>Selection is the process of choosing the fittest individuals and pass them to the next generations based on a fitness function.</a:t>
            </a:r>
          </a:p>
          <a:p>
            <a:pPr>
              <a:lnSpc>
                <a:spcPct val="150000"/>
              </a:lnSpc>
              <a:spcAft>
                <a:spcPts val="800"/>
              </a:spcAft>
            </a:pPr>
            <a:r>
              <a:rPr lang="en-US" sz="1600" dirty="0">
                <a:effectLst/>
                <a:latin typeface="+mj-lt"/>
                <a:ea typeface="Calibri" panose="020F0502020204030204" pitchFamily="34" charset="0"/>
                <a:cs typeface="Times New Roman" panose="02020603050405020304" pitchFamily="18" charset="0"/>
              </a:rPr>
              <a:t>Selection can be described as follows:</a:t>
            </a:r>
          </a:p>
          <a:p>
            <a:pPr marL="285750" lvl="2" indent="-285750">
              <a:lnSpc>
                <a:spcPct val="150000"/>
              </a:lnSpc>
              <a:buFont typeface="Arial" panose="020B0604020202020204" pitchFamily="34" charset="0"/>
              <a:buChar char="-"/>
            </a:pPr>
            <a:r>
              <a:rPr lang="en-US" sz="1600" dirty="0">
                <a:effectLst/>
                <a:latin typeface="+mj-lt"/>
                <a:ea typeface="Times New Roman" panose="02020603050405020304" pitchFamily="18" charset="0"/>
                <a:cs typeface="Times New Roman" panose="02020603050405020304" pitchFamily="18" charset="0"/>
              </a:rPr>
              <a:t>Organize the population in ascending or descending order of adaptability.</a:t>
            </a:r>
          </a:p>
          <a:p>
            <a:pPr marL="285750" lvl="2" indent="-285750">
              <a:lnSpc>
                <a:spcPct val="150000"/>
              </a:lnSpc>
              <a:spcAft>
                <a:spcPts val="800"/>
              </a:spcAft>
              <a:buFont typeface="Arial" panose="020B0604020202020204" pitchFamily="34" charset="0"/>
              <a:buChar char="-"/>
            </a:pPr>
            <a:r>
              <a:rPr lang="en-US" sz="1600" dirty="0">
                <a:effectLst/>
                <a:latin typeface="+mj-lt"/>
                <a:ea typeface="Times New Roman" panose="02020603050405020304" pitchFamily="18" charset="0"/>
                <a:cs typeface="Times New Roman" panose="02020603050405020304" pitchFamily="18" charset="0"/>
              </a:rPr>
              <a:t>Remove the least fit individual, leaving only the best instances.</a:t>
            </a:r>
          </a:p>
        </p:txBody>
      </p:sp>
    </p:spTree>
    <p:extLst>
      <p:ext uri="{BB962C8B-B14F-4D97-AF65-F5344CB8AC3E}">
        <p14:creationId xmlns:p14="http://schemas.microsoft.com/office/powerpoint/2010/main" val="1044845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18</a:t>
            </a:fld>
            <a:endParaRPr lang="en"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7" name="Rectangle 5">
            <a:extLst>
              <a:ext uri="{FF2B5EF4-FFF2-40B4-BE49-F238E27FC236}">
                <a16:creationId xmlns:a16="http://schemas.microsoft.com/office/drawing/2014/main" id="{81A6B355-537C-417B-AF44-39B80750A284}"/>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Genetic algorithm</a:t>
            </a:r>
          </a:p>
        </p:txBody>
      </p:sp>
      <p:sp>
        <p:nvSpPr>
          <p:cNvPr id="3" name="Hộp Văn bản 2">
            <a:extLst>
              <a:ext uri="{FF2B5EF4-FFF2-40B4-BE49-F238E27FC236}">
                <a16:creationId xmlns:a16="http://schemas.microsoft.com/office/drawing/2014/main" id="{FF109F9A-CC29-42D8-A13A-7850305F69A1}"/>
              </a:ext>
            </a:extLst>
          </p:cNvPr>
          <p:cNvSpPr txBox="1"/>
          <p:nvPr/>
        </p:nvSpPr>
        <p:spPr>
          <a:xfrm>
            <a:off x="969960" y="803770"/>
            <a:ext cx="2655783" cy="369332"/>
          </a:xfrm>
          <a:prstGeom prst="rect">
            <a:avLst/>
          </a:prstGeom>
          <a:noFill/>
        </p:spPr>
        <p:txBody>
          <a:bodyPr wrap="square" rtlCol="0">
            <a:spAutoFit/>
          </a:bodyPr>
          <a:lstStyle/>
          <a:p>
            <a:r>
              <a:rPr lang="en-US" sz="1800" b="1" dirty="0"/>
              <a:t>2. Crossover operator:</a:t>
            </a:r>
          </a:p>
        </p:txBody>
      </p:sp>
      <p:pic>
        <p:nvPicPr>
          <p:cNvPr id="9" name="Hình ảnh 8">
            <a:extLst>
              <a:ext uri="{FF2B5EF4-FFF2-40B4-BE49-F238E27FC236}">
                <a16:creationId xmlns:a16="http://schemas.microsoft.com/office/drawing/2014/main" id="{DE342EAA-4E2E-471B-80A0-CF07ADFC7BF5}"/>
              </a:ext>
            </a:extLst>
          </p:cNvPr>
          <p:cNvPicPr>
            <a:picLocks noChangeAspect="1"/>
          </p:cNvPicPr>
          <p:nvPr/>
        </p:nvPicPr>
        <p:blipFill>
          <a:blip r:embed="rId5"/>
          <a:srcRect/>
          <a:stretch/>
        </p:blipFill>
        <p:spPr>
          <a:xfrm>
            <a:off x="4420304" y="803770"/>
            <a:ext cx="4309096" cy="4333169"/>
          </a:xfrm>
          <a:prstGeom prst="rect">
            <a:avLst/>
          </a:prstGeom>
        </p:spPr>
      </p:pic>
      <p:sp>
        <p:nvSpPr>
          <p:cNvPr id="6" name="Hộp Văn bản 5">
            <a:extLst>
              <a:ext uri="{FF2B5EF4-FFF2-40B4-BE49-F238E27FC236}">
                <a16:creationId xmlns:a16="http://schemas.microsoft.com/office/drawing/2014/main" id="{41B61F9E-3CA6-4B96-B98F-A3EDF2DEC84A}"/>
              </a:ext>
            </a:extLst>
          </p:cNvPr>
          <p:cNvSpPr txBox="1"/>
          <p:nvPr/>
        </p:nvSpPr>
        <p:spPr>
          <a:xfrm>
            <a:off x="0" y="1378744"/>
            <a:ext cx="4420304" cy="830997"/>
          </a:xfrm>
          <a:prstGeom prst="rect">
            <a:avLst/>
          </a:prstGeom>
          <a:noFill/>
        </p:spPr>
        <p:txBody>
          <a:bodyPr wrap="square" rtlCol="0">
            <a:spAutoFit/>
          </a:bodyPr>
          <a:lstStyle/>
          <a:p>
            <a:pPr marL="285750" indent="-285750">
              <a:buFont typeface="Times New Roman" panose="02020603050405020304" pitchFamily="18" charset="0"/>
              <a:buChar char="-"/>
            </a:pPr>
            <a:r>
              <a:rPr lang="en-US" sz="1600" dirty="0">
                <a:latin typeface="+mj-lt"/>
                <a:ea typeface="Calibri" panose="020F0502020204030204" pitchFamily="34" charset="0"/>
              </a:rPr>
              <a:t>S</a:t>
            </a:r>
            <a:r>
              <a:rPr lang="en-US" sz="1600" dirty="0">
                <a:effectLst/>
                <a:latin typeface="+mj-lt"/>
                <a:ea typeface="Calibri" panose="020F0502020204030204" pitchFamily="34" charset="0"/>
              </a:rPr>
              <a:t>electing a random crossover point in the parent chromosomes to form offspring that have both parent’s characteristics</a:t>
            </a:r>
            <a:endParaRPr lang="en-US" sz="1200" dirty="0">
              <a:latin typeface="+mj-lt"/>
            </a:endParaRPr>
          </a:p>
        </p:txBody>
      </p:sp>
    </p:spTree>
    <p:extLst>
      <p:ext uri="{BB962C8B-B14F-4D97-AF65-F5344CB8AC3E}">
        <p14:creationId xmlns:p14="http://schemas.microsoft.com/office/powerpoint/2010/main" val="1909277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19</a:t>
            </a:fld>
            <a:endParaRPr lang="en"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7" name="Rectangle 5">
            <a:extLst>
              <a:ext uri="{FF2B5EF4-FFF2-40B4-BE49-F238E27FC236}">
                <a16:creationId xmlns:a16="http://schemas.microsoft.com/office/drawing/2014/main" id="{81A6B355-537C-417B-AF44-39B80750A284}"/>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Genetic algorithm</a:t>
            </a:r>
          </a:p>
        </p:txBody>
      </p:sp>
      <p:sp>
        <p:nvSpPr>
          <p:cNvPr id="3" name="Hộp Văn bản 2">
            <a:extLst>
              <a:ext uri="{FF2B5EF4-FFF2-40B4-BE49-F238E27FC236}">
                <a16:creationId xmlns:a16="http://schemas.microsoft.com/office/drawing/2014/main" id="{FF109F9A-CC29-42D8-A13A-7850305F69A1}"/>
              </a:ext>
            </a:extLst>
          </p:cNvPr>
          <p:cNvSpPr txBox="1"/>
          <p:nvPr/>
        </p:nvSpPr>
        <p:spPr>
          <a:xfrm>
            <a:off x="969960" y="803770"/>
            <a:ext cx="2758094" cy="369332"/>
          </a:xfrm>
          <a:prstGeom prst="rect">
            <a:avLst/>
          </a:prstGeom>
          <a:noFill/>
        </p:spPr>
        <p:txBody>
          <a:bodyPr wrap="square" rtlCol="0">
            <a:spAutoFit/>
          </a:bodyPr>
          <a:lstStyle/>
          <a:p>
            <a:r>
              <a:rPr lang="en-US" sz="1800" b="1" dirty="0"/>
              <a:t>3. Mutation operator:</a:t>
            </a:r>
          </a:p>
        </p:txBody>
      </p:sp>
      <p:pic>
        <p:nvPicPr>
          <p:cNvPr id="9" name="Hình ảnh 8">
            <a:extLst>
              <a:ext uri="{FF2B5EF4-FFF2-40B4-BE49-F238E27FC236}">
                <a16:creationId xmlns:a16="http://schemas.microsoft.com/office/drawing/2014/main" id="{DE342EAA-4E2E-471B-80A0-CF07ADFC7BF5}"/>
              </a:ext>
            </a:extLst>
          </p:cNvPr>
          <p:cNvPicPr>
            <a:picLocks noChangeAspect="1"/>
          </p:cNvPicPr>
          <p:nvPr/>
        </p:nvPicPr>
        <p:blipFill>
          <a:blip r:embed="rId5"/>
          <a:srcRect/>
          <a:stretch/>
        </p:blipFill>
        <p:spPr>
          <a:xfrm>
            <a:off x="4572000" y="803770"/>
            <a:ext cx="4215796" cy="4333169"/>
          </a:xfrm>
          <a:prstGeom prst="rect">
            <a:avLst/>
          </a:prstGeom>
        </p:spPr>
      </p:pic>
      <p:sp>
        <p:nvSpPr>
          <p:cNvPr id="6" name="Hộp Văn bản 5">
            <a:extLst>
              <a:ext uri="{FF2B5EF4-FFF2-40B4-BE49-F238E27FC236}">
                <a16:creationId xmlns:a16="http://schemas.microsoft.com/office/drawing/2014/main" id="{FFF09C12-0D6D-42F2-A226-A211C2F6D3AC}"/>
              </a:ext>
            </a:extLst>
          </p:cNvPr>
          <p:cNvSpPr txBox="1"/>
          <p:nvPr/>
        </p:nvSpPr>
        <p:spPr>
          <a:xfrm>
            <a:off x="0" y="1304304"/>
            <a:ext cx="4572000" cy="2469907"/>
          </a:xfrm>
          <a:prstGeom prst="rect">
            <a:avLst/>
          </a:prstGeom>
          <a:noFill/>
        </p:spPr>
        <p:txBody>
          <a:bodyPr wrap="square" rtlCol="0">
            <a:spAutoFit/>
          </a:bodyPr>
          <a:lstStyle/>
          <a:p>
            <a:pPr marL="171450" indent="-171450">
              <a:buFont typeface="Times New Roman" panose="02020603050405020304" pitchFamily="18" charset="0"/>
              <a:buChar char="‐"/>
            </a:pPr>
            <a:r>
              <a:rPr lang="en-US" sz="1600" dirty="0">
                <a:solidFill>
                  <a:srgbClr val="000000"/>
                </a:solidFill>
                <a:effectLst/>
                <a:latin typeface="+mj-lt"/>
                <a:ea typeface="Calibri" panose="020F0502020204030204" pitchFamily="34" charset="0"/>
              </a:rPr>
              <a:t>Mutation is a random alteration of one or more genetic components of an individual in a previous generation, creating a completely new individual in the next generation. </a:t>
            </a:r>
            <a:endParaRPr lang="en-US" sz="1600" dirty="0">
              <a:latin typeface="+mj-lt"/>
              <a:ea typeface="Calibri" panose="020F0502020204030204" pitchFamily="34" charset="0"/>
            </a:endParaRPr>
          </a:p>
          <a:p>
            <a:pPr marL="171450" indent="-171450">
              <a:buFont typeface="Times New Roman" panose="02020603050405020304" pitchFamily="18" charset="0"/>
              <a:buChar char="‐"/>
            </a:pPr>
            <a:endParaRPr lang="en-US" sz="1600" dirty="0">
              <a:solidFill>
                <a:srgbClr val="000000"/>
              </a:solidFill>
              <a:effectLst/>
              <a:latin typeface="+mj-lt"/>
              <a:ea typeface="Calibri" panose="020F0502020204030204" pitchFamily="34" charset="0"/>
            </a:endParaRPr>
          </a:p>
          <a:p>
            <a:pPr marL="171450" indent="-171450">
              <a:buFont typeface="Times New Roman" panose="02020603050405020304" pitchFamily="18" charset="0"/>
              <a:buChar char="‐"/>
            </a:pPr>
            <a:r>
              <a:rPr lang="en-US" sz="1600" dirty="0">
                <a:latin typeface="+mj-lt"/>
                <a:ea typeface="Calibri" panose="020F0502020204030204" pitchFamily="34" charset="0"/>
              </a:rPr>
              <a:t>M</a:t>
            </a:r>
            <a:r>
              <a:rPr lang="en-US" sz="1600" dirty="0">
                <a:solidFill>
                  <a:srgbClr val="000000"/>
                </a:solidFill>
                <a:effectLst/>
                <a:latin typeface="+mj-lt"/>
                <a:ea typeface="Calibri" panose="020F0502020204030204" pitchFamily="34" charset="0"/>
              </a:rPr>
              <a:t>utation can only be allowed to occur with very low frequency, as this can disturb the result and make the algorithm no longer effective.</a:t>
            </a:r>
            <a:endParaRPr lang="en-US" sz="1600" dirty="0">
              <a:effectLst/>
              <a:latin typeface="+mj-lt"/>
              <a:ea typeface="Calibri" panose="020F0502020204030204" pitchFamily="34" charset="0"/>
            </a:endParaRPr>
          </a:p>
          <a:p>
            <a:endParaRPr lang="en-US" sz="1050" dirty="0"/>
          </a:p>
        </p:txBody>
      </p:sp>
    </p:spTree>
    <p:extLst>
      <p:ext uri="{BB962C8B-B14F-4D97-AF65-F5344CB8AC3E}">
        <p14:creationId xmlns:p14="http://schemas.microsoft.com/office/powerpoint/2010/main" val="179996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338"/>
        <p:cNvGrpSpPr/>
        <p:nvPr/>
      </p:nvGrpSpPr>
      <p:grpSpPr>
        <a:xfrm>
          <a:off x="0" y="0"/>
          <a:ext cx="0" cy="0"/>
          <a:chOff x="0" y="0"/>
          <a:chExt cx="0" cy="0"/>
        </a:xfrm>
      </p:grpSpPr>
      <p:sp>
        <p:nvSpPr>
          <p:cNvPr id="6" name="Rectangle 5">
            <a:extLst>
              <a:ext uri="{FF2B5EF4-FFF2-40B4-BE49-F238E27FC236}">
                <a16:creationId xmlns:a16="http://schemas.microsoft.com/office/drawing/2014/main" id="{03821963-FB9F-40B2-BC8D-DDEA77F30A85}"/>
              </a:ext>
            </a:extLst>
          </p:cNvPr>
          <p:cNvSpPr/>
          <p:nvPr/>
        </p:nvSpPr>
        <p:spPr>
          <a:xfrm>
            <a:off x="794481" y="665574"/>
            <a:ext cx="2807494" cy="437371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bg1"/>
                </a:solidFill>
                <a:latin typeface="+mj-lt"/>
                <a:cs typeface="Times New Roman" panose="02020603050405020304" pitchFamily="18" charset="0"/>
              </a:rPr>
              <a:t>Presentation outline</a:t>
            </a:r>
          </a:p>
        </p:txBody>
      </p:sp>
      <p:sp>
        <p:nvSpPr>
          <p:cNvPr id="7" name="Rectangle 19">
            <a:extLst>
              <a:ext uri="{FF2B5EF4-FFF2-40B4-BE49-F238E27FC236}">
                <a16:creationId xmlns:a16="http://schemas.microsoft.com/office/drawing/2014/main" id="{4F0E5F4F-D2F3-44C7-B585-8D5667ED181C}"/>
              </a:ext>
            </a:extLst>
          </p:cNvPr>
          <p:cNvSpPr/>
          <p:nvPr/>
        </p:nvSpPr>
        <p:spPr>
          <a:xfrm>
            <a:off x="4314825" y="711930"/>
            <a:ext cx="4303365" cy="6310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Overview of the thesis</a:t>
            </a:r>
          </a:p>
        </p:txBody>
      </p:sp>
      <p:sp>
        <p:nvSpPr>
          <p:cNvPr id="8" name="Rectangle 19">
            <a:extLst>
              <a:ext uri="{FF2B5EF4-FFF2-40B4-BE49-F238E27FC236}">
                <a16:creationId xmlns:a16="http://schemas.microsoft.com/office/drawing/2014/main" id="{1080DE20-A541-4F78-83DA-58ABB4D126D8}"/>
              </a:ext>
            </a:extLst>
          </p:cNvPr>
          <p:cNvSpPr/>
          <p:nvPr/>
        </p:nvSpPr>
        <p:spPr>
          <a:xfrm>
            <a:off x="4314821" y="1450625"/>
            <a:ext cx="4303365" cy="6310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Problem introduction</a:t>
            </a:r>
          </a:p>
        </p:txBody>
      </p:sp>
      <p:sp>
        <p:nvSpPr>
          <p:cNvPr id="9" name="Rectangle 19">
            <a:extLst>
              <a:ext uri="{FF2B5EF4-FFF2-40B4-BE49-F238E27FC236}">
                <a16:creationId xmlns:a16="http://schemas.microsoft.com/office/drawing/2014/main" id="{49F9B05A-91CE-4C9F-B84B-60528AA23C0C}"/>
              </a:ext>
            </a:extLst>
          </p:cNvPr>
          <p:cNvSpPr/>
          <p:nvPr/>
        </p:nvSpPr>
        <p:spPr>
          <a:xfrm>
            <a:off x="4314820" y="2189320"/>
            <a:ext cx="4303365" cy="6310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Describe the exam invigilator assignment problem</a:t>
            </a:r>
          </a:p>
        </p:txBody>
      </p:sp>
      <p:sp>
        <p:nvSpPr>
          <p:cNvPr id="10" name="Rectangle 19">
            <a:extLst>
              <a:ext uri="{FF2B5EF4-FFF2-40B4-BE49-F238E27FC236}">
                <a16:creationId xmlns:a16="http://schemas.microsoft.com/office/drawing/2014/main" id="{29EB3E1A-3BA2-4F9D-81B6-383ADFD021FB}"/>
              </a:ext>
            </a:extLst>
          </p:cNvPr>
          <p:cNvSpPr/>
          <p:nvPr/>
        </p:nvSpPr>
        <p:spPr>
          <a:xfrm>
            <a:off x="4314819" y="2928015"/>
            <a:ext cx="4303365" cy="6310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Methods:</a:t>
            </a:r>
          </a:p>
          <a:p>
            <a:pPr algn="ctr"/>
            <a:r>
              <a:rPr lang="en-US" dirty="0">
                <a:solidFill>
                  <a:schemeClr val="tx1"/>
                </a:solidFill>
                <a:latin typeface="+mj-lt"/>
                <a:cs typeface="Times New Roman" panose="02020603050405020304" pitchFamily="18" charset="0"/>
              </a:rPr>
              <a:t>Genetic algorithm</a:t>
            </a:r>
          </a:p>
          <a:p>
            <a:pPr algn="ctr"/>
            <a:r>
              <a:rPr lang="en-US" dirty="0">
                <a:solidFill>
                  <a:schemeClr val="tx1"/>
                </a:solidFill>
                <a:latin typeface="+mj-lt"/>
                <a:cs typeface="Times New Roman" panose="02020603050405020304" pitchFamily="18" charset="0"/>
              </a:rPr>
              <a:t>Linear programing</a:t>
            </a:r>
          </a:p>
        </p:txBody>
      </p:sp>
      <p:sp>
        <p:nvSpPr>
          <p:cNvPr id="11" name="Rectangle 19">
            <a:extLst>
              <a:ext uri="{FF2B5EF4-FFF2-40B4-BE49-F238E27FC236}">
                <a16:creationId xmlns:a16="http://schemas.microsoft.com/office/drawing/2014/main" id="{3AF7886B-580B-400E-B5FE-6C465DF89D36}"/>
              </a:ext>
            </a:extLst>
          </p:cNvPr>
          <p:cNvSpPr/>
          <p:nvPr/>
        </p:nvSpPr>
        <p:spPr>
          <a:xfrm>
            <a:off x="4314818" y="3666710"/>
            <a:ext cx="4303365" cy="6310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Application analysis and implementation</a:t>
            </a:r>
          </a:p>
        </p:txBody>
      </p:sp>
      <p:pic>
        <p:nvPicPr>
          <p:cNvPr id="12" name="Picture 9" descr="Logo&#10;&#10;Description automatically generated">
            <a:extLst>
              <a:ext uri="{FF2B5EF4-FFF2-40B4-BE49-F238E27FC236}">
                <a16:creationId xmlns:a16="http://schemas.microsoft.com/office/drawing/2014/main" id="{ACE8A245-777C-4F2B-8D89-8731BD5C2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13" name="Picture 7" descr="A picture containing logo&#10;&#10;Description automatically generated">
            <a:extLst>
              <a:ext uri="{FF2B5EF4-FFF2-40B4-BE49-F238E27FC236}">
                <a16:creationId xmlns:a16="http://schemas.microsoft.com/office/drawing/2014/main" id="{37C2E559-682E-40AF-ABF5-3EB030610E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14" name="Rectangle 19">
            <a:extLst>
              <a:ext uri="{FF2B5EF4-FFF2-40B4-BE49-F238E27FC236}">
                <a16:creationId xmlns:a16="http://schemas.microsoft.com/office/drawing/2014/main" id="{AF3A6D2E-6948-422C-B151-7510B9AB7253}"/>
              </a:ext>
            </a:extLst>
          </p:cNvPr>
          <p:cNvSpPr/>
          <p:nvPr/>
        </p:nvSpPr>
        <p:spPr>
          <a:xfrm>
            <a:off x="4314818" y="4405405"/>
            <a:ext cx="4303365" cy="6310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Conclusion and future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20</a:t>
            </a:fld>
            <a:endParaRPr lang="en"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7" name="Rectangle 5">
            <a:extLst>
              <a:ext uri="{FF2B5EF4-FFF2-40B4-BE49-F238E27FC236}">
                <a16:creationId xmlns:a16="http://schemas.microsoft.com/office/drawing/2014/main" id="{81A6B355-537C-417B-AF44-39B80750A284}"/>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Genetic algorithm</a:t>
            </a:r>
          </a:p>
        </p:txBody>
      </p:sp>
      <p:sp>
        <p:nvSpPr>
          <p:cNvPr id="3" name="Hộp Văn bản 2">
            <a:extLst>
              <a:ext uri="{FF2B5EF4-FFF2-40B4-BE49-F238E27FC236}">
                <a16:creationId xmlns:a16="http://schemas.microsoft.com/office/drawing/2014/main" id="{FF109F9A-CC29-42D8-A13A-7850305F69A1}"/>
              </a:ext>
            </a:extLst>
          </p:cNvPr>
          <p:cNvSpPr txBox="1"/>
          <p:nvPr/>
        </p:nvSpPr>
        <p:spPr>
          <a:xfrm>
            <a:off x="969960" y="803770"/>
            <a:ext cx="2758094" cy="369332"/>
          </a:xfrm>
          <a:prstGeom prst="rect">
            <a:avLst/>
          </a:prstGeom>
          <a:noFill/>
        </p:spPr>
        <p:txBody>
          <a:bodyPr wrap="square" rtlCol="0">
            <a:spAutoFit/>
          </a:bodyPr>
          <a:lstStyle/>
          <a:p>
            <a:r>
              <a:rPr lang="en-US" sz="1800" b="1" dirty="0"/>
              <a:t>3. Brute-force search:</a:t>
            </a:r>
          </a:p>
        </p:txBody>
      </p:sp>
      <p:pic>
        <p:nvPicPr>
          <p:cNvPr id="9" name="Hình ảnh 8">
            <a:extLst>
              <a:ext uri="{FF2B5EF4-FFF2-40B4-BE49-F238E27FC236}">
                <a16:creationId xmlns:a16="http://schemas.microsoft.com/office/drawing/2014/main" id="{DE342EAA-4E2E-471B-80A0-CF07ADFC7BF5}"/>
              </a:ext>
            </a:extLst>
          </p:cNvPr>
          <p:cNvPicPr>
            <a:picLocks noChangeAspect="1"/>
          </p:cNvPicPr>
          <p:nvPr/>
        </p:nvPicPr>
        <p:blipFill>
          <a:blip r:embed="rId5"/>
          <a:srcRect/>
          <a:stretch/>
        </p:blipFill>
        <p:spPr>
          <a:xfrm>
            <a:off x="4477868" y="679128"/>
            <a:ext cx="4140319" cy="4464372"/>
          </a:xfrm>
          <a:prstGeom prst="rect">
            <a:avLst/>
          </a:prstGeom>
        </p:spPr>
      </p:pic>
    </p:spTree>
    <p:extLst>
      <p:ext uri="{BB962C8B-B14F-4D97-AF65-F5344CB8AC3E}">
        <p14:creationId xmlns:p14="http://schemas.microsoft.com/office/powerpoint/2010/main" val="4149169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21</a:t>
            </a:fld>
            <a:endParaRPr lang="en"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7" name="Rectangle 5">
            <a:extLst>
              <a:ext uri="{FF2B5EF4-FFF2-40B4-BE49-F238E27FC236}">
                <a16:creationId xmlns:a16="http://schemas.microsoft.com/office/drawing/2014/main" id="{81A6B355-537C-417B-AF44-39B80750A284}"/>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Genetic algorithm</a:t>
            </a:r>
          </a:p>
        </p:txBody>
      </p:sp>
      <p:sp>
        <p:nvSpPr>
          <p:cNvPr id="3" name="Hộp Văn bản 2">
            <a:extLst>
              <a:ext uri="{FF2B5EF4-FFF2-40B4-BE49-F238E27FC236}">
                <a16:creationId xmlns:a16="http://schemas.microsoft.com/office/drawing/2014/main" id="{FF109F9A-CC29-42D8-A13A-7850305F69A1}"/>
              </a:ext>
            </a:extLst>
          </p:cNvPr>
          <p:cNvSpPr txBox="1"/>
          <p:nvPr/>
        </p:nvSpPr>
        <p:spPr>
          <a:xfrm>
            <a:off x="969960" y="803770"/>
            <a:ext cx="2758094" cy="369332"/>
          </a:xfrm>
          <a:prstGeom prst="rect">
            <a:avLst/>
          </a:prstGeom>
          <a:noFill/>
        </p:spPr>
        <p:txBody>
          <a:bodyPr wrap="square" rtlCol="0">
            <a:spAutoFit/>
          </a:bodyPr>
          <a:lstStyle/>
          <a:p>
            <a:r>
              <a:rPr lang="en-US" sz="1800" b="1" dirty="0"/>
              <a:t>Execution:</a:t>
            </a:r>
          </a:p>
        </p:txBody>
      </p:sp>
      <p:pic>
        <p:nvPicPr>
          <p:cNvPr id="9" name="Hình ảnh 8">
            <a:extLst>
              <a:ext uri="{FF2B5EF4-FFF2-40B4-BE49-F238E27FC236}">
                <a16:creationId xmlns:a16="http://schemas.microsoft.com/office/drawing/2014/main" id="{DE342EAA-4E2E-471B-80A0-CF07ADFC7BF5}"/>
              </a:ext>
            </a:extLst>
          </p:cNvPr>
          <p:cNvPicPr>
            <a:picLocks noChangeAspect="1"/>
          </p:cNvPicPr>
          <p:nvPr/>
        </p:nvPicPr>
        <p:blipFill>
          <a:blip r:embed="rId5"/>
          <a:srcRect/>
          <a:stretch/>
        </p:blipFill>
        <p:spPr>
          <a:xfrm>
            <a:off x="3814762" y="670435"/>
            <a:ext cx="4803425" cy="4473065"/>
          </a:xfrm>
          <a:prstGeom prst="rect">
            <a:avLst/>
          </a:prstGeom>
        </p:spPr>
      </p:pic>
    </p:spTree>
    <p:extLst>
      <p:ext uri="{BB962C8B-B14F-4D97-AF65-F5344CB8AC3E}">
        <p14:creationId xmlns:p14="http://schemas.microsoft.com/office/powerpoint/2010/main" val="206914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22</a:t>
            </a:fld>
            <a:endParaRPr lang="en"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7" name="Rectangle 5">
            <a:extLst>
              <a:ext uri="{FF2B5EF4-FFF2-40B4-BE49-F238E27FC236}">
                <a16:creationId xmlns:a16="http://schemas.microsoft.com/office/drawing/2014/main" id="{81A6B355-537C-417B-AF44-39B80750A284}"/>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Linear Programming</a:t>
            </a:r>
          </a:p>
        </p:txBody>
      </p:sp>
      <p:sp>
        <p:nvSpPr>
          <p:cNvPr id="3" name="Hộp Văn bản 2">
            <a:extLst>
              <a:ext uri="{FF2B5EF4-FFF2-40B4-BE49-F238E27FC236}">
                <a16:creationId xmlns:a16="http://schemas.microsoft.com/office/drawing/2014/main" id="{592BB195-EC57-4D03-9CF9-0571B183A98B}"/>
              </a:ext>
            </a:extLst>
          </p:cNvPr>
          <p:cNvSpPr txBox="1"/>
          <p:nvPr/>
        </p:nvSpPr>
        <p:spPr>
          <a:xfrm>
            <a:off x="876112" y="1424197"/>
            <a:ext cx="7262201"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err="1">
                <a:effectLst/>
                <a:latin typeface="+mj-lt"/>
                <a:ea typeface="Calibri" panose="020F0502020204030204" pitchFamily="34" charset="0"/>
              </a:rPr>
              <a:t>PuLP</a:t>
            </a:r>
            <a:r>
              <a:rPr lang="en-US" sz="2000" dirty="0">
                <a:effectLst/>
                <a:latin typeface="+mj-lt"/>
                <a:ea typeface="Calibri" panose="020F0502020204030204" pitchFamily="34" charset="0"/>
              </a:rPr>
              <a:t> is a library for the Python scripting language that enables users to describe mathematical programs. </a:t>
            </a:r>
          </a:p>
          <a:p>
            <a:pPr algn="just"/>
            <a:endParaRPr lang="en-US" sz="2000" dirty="0">
              <a:effectLst/>
              <a:latin typeface="+mj-lt"/>
              <a:ea typeface="Calibri" panose="020F0502020204030204" pitchFamily="34" charset="0"/>
            </a:endParaRPr>
          </a:p>
          <a:p>
            <a:pPr marL="285750" indent="-285750" algn="just">
              <a:buFont typeface="Arial" panose="020B0604020202020204" pitchFamily="34" charset="0"/>
              <a:buChar char="•"/>
            </a:pPr>
            <a:r>
              <a:rPr lang="en-US" sz="2000" dirty="0" err="1">
                <a:effectLst/>
                <a:latin typeface="+mj-lt"/>
                <a:ea typeface="Calibri" panose="020F0502020204030204" pitchFamily="34" charset="0"/>
              </a:rPr>
              <a:t>PuLP</a:t>
            </a:r>
            <a:r>
              <a:rPr lang="en-US" sz="2000" dirty="0">
                <a:effectLst/>
                <a:latin typeface="+mj-lt"/>
                <a:ea typeface="Calibri" panose="020F0502020204030204" pitchFamily="34" charset="0"/>
              </a:rPr>
              <a:t> has many solvers like: 'GLPK_CMD', 'CPLEX_CMD', 'CPLEX_PY', 'GUROBI', 'PULP_CBC_CMD', ...</a:t>
            </a:r>
          </a:p>
          <a:p>
            <a:pPr marL="285750" indent="-285750" algn="just">
              <a:buFont typeface="Arial" panose="020B0604020202020204" pitchFamily="34" charset="0"/>
              <a:buChar char="•"/>
            </a:pPr>
            <a:endParaRPr lang="en-US" sz="2000" dirty="0">
              <a:latin typeface="+mj-lt"/>
            </a:endParaRPr>
          </a:p>
          <a:p>
            <a:pPr marL="285750" indent="-285750" algn="just">
              <a:buFont typeface="Arial" panose="020B0604020202020204" pitchFamily="34" charset="0"/>
              <a:buChar char="•"/>
            </a:pPr>
            <a:r>
              <a:rPr lang="en-US" sz="2000" dirty="0">
                <a:latin typeface="+mj-lt"/>
                <a:ea typeface="Calibri" panose="020F0502020204030204" pitchFamily="34" charset="0"/>
              </a:rPr>
              <a:t>W</a:t>
            </a:r>
            <a:r>
              <a:rPr lang="en-US" sz="2000" dirty="0">
                <a:effectLst/>
                <a:latin typeface="+mj-lt"/>
                <a:ea typeface="Calibri" panose="020F0502020204030204" pitchFamily="34" charset="0"/>
              </a:rPr>
              <a:t>e use the solver 'PULP_CBC_CMD' because this solver can find a solution in a short time while the input data is very large.</a:t>
            </a:r>
            <a:endParaRPr lang="en-US" sz="1600" dirty="0">
              <a:latin typeface="+mj-lt"/>
            </a:endParaRPr>
          </a:p>
        </p:txBody>
      </p:sp>
      <p:sp>
        <p:nvSpPr>
          <p:cNvPr id="8" name="Hộp Văn bản 7">
            <a:extLst>
              <a:ext uri="{FF2B5EF4-FFF2-40B4-BE49-F238E27FC236}">
                <a16:creationId xmlns:a16="http://schemas.microsoft.com/office/drawing/2014/main" id="{588BEDA0-C81B-41F7-ABFB-06500E82231D}"/>
              </a:ext>
            </a:extLst>
          </p:cNvPr>
          <p:cNvSpPr txBox="1"/>
          <p:nvPr/>
        </p:nvSpPr>
        <p:spPr>
          <a:xfrm>
            <a:off x="969960" y="879358"/>
            <a:ext cx="2758094" cy="369332"/>
          </a:xfrm>
          <a:prstGeom prst="rect">
            <a:avLst/>
          </a:prstGeom>
          <a:noFill/>
        </p:spPr>
        <p:txBody>
          <a:bodyPr wrap="square" rtlCol="0">
            <a:spAutoFit/>
          </a:bodyPr>
          <a:lstStyle/>
          <a:p>
            <a:r>
              <a:rPr lang="en-US" sz="1800" b="1" dirty="0"/>
              <a:t>Library used:</a:t>
            </a:r>
          </a:p>
        </p:txBody>
      </p:sp>
    </p:spTree>
    <p:extLst>
      <p:ext uri="{BB962C8B-B14F-4D97-AF65-F5344CB8AC3E}">
        <p14:creationId xmlns:p14="http://schemas.microsoft.com/office/powerpoint/2010/main" val="4121418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23</a:t>
            </a:fld>
            <a:endParaRPr lang="en"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7" name="Rectangle 5">
            <a:extLst>
              <a:ext uri="{FF2B5EF4-FFF2-40B4-BE49-F238E27FC236}">
                <a16:creationId xmlns:a16="http://schemas.microsoft.com/office/drawing/2014/main" id="{81A6B355-537C-417B-AF44-39B80750A284}"/>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Linear Programming</a:t>
            </a:r>
          </a:p>
        </p:txBody>
      </p:sp>
      <p:sp>
        <p:nvSpPr>
          <p:cNvPr id="6" name="Hộp Văn bản 5">
            <a:extLst>
              <a:ext uri="{FF2B5EF4-FFF2-40B4-BE49-F238E27FC236}">
                <a16:creationId xmlns:a16="http://schemas.microsoft.com/office/drawing/2014/main" id="{38178571-8B6B-4F09-93C9-AAEF93C3CE8A}"/>
              </a:ext>
            </a:extLst>
          </p:cNvPr>
          <p:cNvSpPr txBox="1"/>
          <p:nvPr/>
        </p:nvSpPr>
        <p:spPr>
          <a:xfrm>
            <a:off x="969960" y="803770"/>
            <a:ext cx="2758094" cy="369332"/>
          </a:xfrm>
          <a:prstGeom prst="rect">
            <a:avLst/>
          </a:prstGeom>
          <a:noFill/>
        </p:spPr>
        <p:txBody>
          <a:bodyPr wrap="square" rtlCol="0">
            <a:spAutoFit/>
          </a:bodyPr>
          <a:lstStyle/>
          <a:p>
            <a:r>
              <a:rPr lang="en-US" sz="1800" b="1" dirty="0"/>
              <a:t>Model initialization</a:t>
            </a:r>
          </a:p>
        </p:txBody>
      </p:sp>
      <p:sp>
        <p:nvSpPr>
          <p:cNvPr id="3" name="Rectangle 2">
            <a:extLst>
              <a:ext uri="{FF2B5EF4-FFF2-40B4-BE49-F238E27FC236}">
                <a16:creationId xmlns:a16="http://schemas.microsoft.com/office/drawing/2014/main" id="{D177CEB2-69CC-484C-B11A-AB65FBCE0B30}"/>
              </a:ext>
            </a:extLst>
          </p:cNvPr>
          <p:cNvSpPr>
            <a:spLocks noChangeArrowheads="1"/>
          </p:cNvSpPr>
          <p:nvPr/>
        </p:nvSpPr>
        <p:spPr bwMode="auto">
          <a:xfrm>
            <a:off x="969960" y="1448238"/>
            <a:ext cx="716835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We can initialize the model by calling the </a:t>
            </a:r>
            <a:r>
              <a:rPr kumimoji="0" lang="en-US" altLang="en-US" sz="1600" b="0" i="0" u="none" strike="noStrike" cap="none" normalizeH="0" baseline="0" dirty="0" err="1">
                <a:ln>
                  <a:noFill/>
                </a:ln>
                <a:solidFill>
                  <a:schemeClr val="tx1"/>
                </a:solidFill>
                <a:effectLst/>
                <a:latin typeface="+mj-lt"/>
                <a:ea typeface="Calibri" panose="020F0502020204030204" pitchFamily="34" charset="0"/>
                <a:cs typeface="Times New Roman" panose="02020603050405020304" pitchFamily="18" charset="0"/>
              </a:rPr>
              <a:t>LpProblem</a:t>
            </a:r>
            <a:r>
              <a:rPr kumimoji="0" lang="en-US" altLang="en-US"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function. The first argument in the function represents the name we want to give our model. The second argument tells our model whether we want to minimize or maximize our objective function.</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p:txBody>
      </p:sp>
      <p:pic>
        <p:nvPicPr>
          <p:cNvPr id="9" name="Picture 4">
            <a:extLst>
              <a:ext uri="{FF2B5EF4-FFF2-40B4-BE49-F238E27FC236}">
                <a16:creationId xmlns:a16="http://schemas.microsoft.com/office/drawing/2014/main" id="{1C38E38F-FA07-4756-8266-3B40545D33AD}"/>
              </a:ext>
            </a:extLst>
          </p:cNvPr>
          <p:cNvPicPr/>
          <p:nvPr/>
        </p:nvPicPr>
        <p:blipFill>
          <a:blip r:embed="rId5">
            <a:extLst>
              <a:ext uri="{28A0092B-C50C-407E-A947-70E740481C1C}">
                <a14:useLocalDpi xmlns:a14="http://schemas.microsoft.com/office/drawing/2010/main" val="0"/>
              </a:ext>
            </a:extLst>
          </a:blip>
          <a:stretch>
            <a:fillRect/>
          </a:stretch>
        </p:blipFill>
        <p:spPr>
          <a:xfrm>
            <a:off x="1658218" y="3206756"/>
            <a:ext cx="5791835" cy="302260"/>
          </a:xfrm>
          <a:prstGeom prst="rect">
            <a:avLst/>
          </a:prstGeom>
        </p:spPr>
      </p:pic>
    </p:spTree>
    <p:extLst>
      <p:ext uri="{BB962C8B-B14F-4D97-AF65-F5344CB8AC3E}">
        <p14:creationId xmlns:p14="http://schemas.microsoft.com/office/powerpoint/2010/main" val="49593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24</a:t>
            </a:fld>
            <a:endParaRPr lang="en"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7" name="Rectangle 5">
            <a:extLst>
              <a:ext uri="{FF2B5EF4-FFF2-40B4-BE49-F238E27FC236}">
                <a16:creationId xmlns:a16="http://schemas.microsoft.com/office/drawing/2014/main" id="{81A6B355-537C-417B-AF44-39B80750A284}"/>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Linear Programming</a:t>
            </a:r>
          </a:p>
        </p:txBody>
      </p:sp>
      <p:sp>
        <p:nvSpPr>
          <p:cNvPr id="6" name="Hộp Văn bản 5">
            <a:extLst>
              <a:ext uri="{FF2B5EF4-FFF2-40B4-BE49-F238E27FC236}">
                <a16:creationId xmlns:a16="http://schemas.microsoft.com/office/drawing/2014/main" id="{38178571-8B6B-4F09-93C9-AAEF93C3CE8A}"/>
              </a:ext>
            </a:extLst>
          </p:cNvPr>
          <p:cNvSpPr txBox="1"/>
          <p:nvPr/>
        </p:nvSpPr>
        <p:spPr>
          <a:xfrm>
            <a:off x="969959" y="803770"/>
            <a:ext cx="3816353" cy="369332"/>
          </a:xfrm>
          <a:prstGeom prst="rect">
            <a:avLst/>
          </a:prstGeom>
          <a:noFill/>
        </p:spPr>
        <p:txBody>
          <a:bodyPr wrap="square" rtlCol="0">
            <a:spAutoFit/>
          </a:bodyPr>
          <a:lstStyle/>
          <a:p>
            <a:r>
              <a:rPr lang="en-US" sz="1800" b="1" dirty="0"/>
              <a:t>Objective function initialization</a:t>
            </a:r>
          </a:p>
        </p:txBody>
      </p:sp>
      <p:sp>
        <p:nvSpPr>
          <p:cNvPr id="3" name="Rectangle 2">
            <a:extLst>
              <a:ext uri="{FF2B5EF4-FFF2-40B4-BE49-F238E27FC236}">
                <a16:creationId xmlns:a16="http://schemas.microsoft.com/office/drawing/2014/main" id="{D177CEB2-69CC-484C-B11A-AB65FBCE0B30}"/>
              </a:ext>
            </a:extLst>
          </p:cNvPr>
          <p:cNvSpPr>
            <a:spLocks noChangeArrowheads="1"/>
          </p:cNvSpPr>
          <p:nvPr/>
        </p:nvSpPr>
        <p:spPr bwMode="auto">
          <a:xfrm>
            <a:off x="969959" y="1173102"/>
            <a:ext cx="7168353" cy="232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Bef>
                <a:spcPts val="800"/>
              </a:spcBef>
              <a:spcAft>
                <a:spcPts val="800"/>
              </a:spcAft>
            </a:pPr>
            <a:r>
              <a:rPr lang="en-US" sz="1800" b="1" dirty="0" err="1">
                <a:effectLst/>
                <a:latin typeface="+mj-lt"/>
                <a:ea typeface="Calibri" panose="020F0502020204030204" pitchFamily="34" charset="0"/>
              </a:rPr>
              <a:t>lpSum</a:t>
            </a:r>
            <a:r>
              <a:rPr lang="en-US" sz="1800" dirty="0">
                <a:effectLst/>
                <a:latin typeface="+mj-lt"/>
                <a:ea typeface="Calibri" panose="020F0502020204030204" pitchFamily="34" charset="0"/>
              </a:rPr>
              <a:t> is used alternatively with </a:t>
            </a:r>
            <a:r>
              <a:rPr lang="en-US" sz="1800" b="1" dirty="0">
                <a:effectLst/>
                <a:latin typeface="+mj-lt"/>
                <a:ea typeface="Calibri" panose="020F0502020204030204" pitchFamily="34" charset="0"/>
              </a:rPr>
              <a:t>sum</a:t>
            </a:r>
            <a:r>
              <a:rPr lang="en-US" sz="1800" dirty="0">
                <a:effectLst/>
                <a:latin typeface="+mj-lt"/>
                <a:ea typeface="Calibri" panose="020F0502020204030204" pitchFamily="34" charset="0"/>
              </a:rPr>
              <a:t> function in Python because it is much faster while performing operations with </a:t>
            </a:r>
            <a:r>
              <a:rPr lang="en-US" sz="1800" b="1" dirty="0" err="1">
                <a:effectLst/>
                <a:latin typeface="+mj-lt"/>
                <a:ea typeface="Calibri" panose="020F0502020204030204" pitchFamily="34" charset="0"/>
              </a:rPr>
              <a:t>PuLP</a:t>
            </a:r>
            <a:r>
              <a:rPr lang="en-US" sz="1800" dirty="0">
                <a:effectLst/>
                <a:latin typeface="+mj-lt"/>
                <a:ea typeface="Calibri" panose="020F0502020204030204" pitchFamily="34" charset="0"/>
              </a:rPr>
              <a:t> variables and also summarizes the variables well.</a:t>
            </a:r>
          </a:p>
          <a:p>
            <a:pPr algn="just">
              <a:lnSpc>
                <a:spcPct val="150000"/>
              </a:lnSpc>
              <a:spcBef>
                <a:spcPts val="800"/>
              </a:spcBef>
              <a:spcAft>
                <a:spcPts val="800"/>
              </a:spcAft>
            </a:pPr>
            <a:r>
              <a:rPr lang="en-US" sz="1800" dirty="0">
                <a:effectLst/>
                <a:latin typeface="+mj-lt"/>
                <a:ea typeface="Calibri" panose="020F0502020204030204" pitchFamily="34" charset="0"/>
              </a:rPr>
              <a:t>We further add the objective function to the model using the += shorthand operator.</a:t>
            </a:r>
          </a:p>
        </p:txBody>
      </p:sp>
      <p:pic>
        <p:nvPicPr>
          <p:cNvPr id="9" name="Picture 6">
            <a:extLst>
              <a:ext uri="{FF2B5EF4-FFF2-40B4-BE49-F238E27FC236}">
                <a16:creationId xmlns:a16="http://schemas.microsoft.com/office/drawing/2014/main" id="{17610EA4-9786-4E79-A73E-0F11F44457DA}"/>
              </a:ext>
            </a:extLst>
          </p:cNvPr>
          <p:cNvPicPr/>
          <p:nvPr/>
        </p:nvPicPr>
        <p:blipFill>
          <a:blip r:embed="rId5">
            <a:extLst>
              <a:ext uri="{28A0092B-C50C-407E-A947-70E740481C1C}">
                <a14:useLocalDpi xmlns:a14="http://schemas.microsoft.com/office/drawing/2010/main" val="0"/>
              </a:ext>
            </a:extLst>
          </a:blip>
          <a:stretch>
            <a:fillRect/>
          </a:stretch>
        </p:blipFill>
        <p:spPr>
          <a:xfrm>
            <a:off x="1676082" y="3547347"/>
            <a:ext cx="5791835" cy="1197610"/>
          </a:xfrm>
          <a:prstGeom prst="rect">
            <a:avLst/>
          </a:prstGeom>
        </p:spPr>
      </p:pic>
    </p:spTree>
    <p:extLst>
      <p:ext uri="{BB962C8B-B14F-4D97-AF65-F5344CB8AC3E}">
        <p14:creationId xmlns:p14="http://schemas.microsoft.com/office/powerpoint/2010/main" val="1718707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6"/>
        <p:cNvGrpSpPr/>
        <p:nvPr/>
      </p:nvGrpSpPr>
      <p:grpSpPr>
        <a:xfrm>
          <a:off x="0" y="0"/>
          <a:ext cx="0" cy="0"/>
          <a:chOff x="0" y="0"/>
          <a:chExt cx="0" cy="0"/>
        </a:xfrm>
      </p:grpSpPr>
      <p:sp>
        <p:nvSpPr>
          <p:cNvPr id="397" name="Google Shape;397;p22"/>
          <p:cNvSpPr txBox="1">
            <a:spLocks noGrp="1"/>
          </p:cNvSpPr>
          <p:nvPr>
            <p:ph type="title"/>
          </p:nvPr>
        </p:nvSpPr>
        <p:spPr>
          <a:xfrm>
            <a:off x="600074" y="827506"/>
            <a:ext cx="5343525" cy="13800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US" sz="3600" b="0" dirty="0">
                <a:solidFill>
                  <a:schemeClr val="lt1"/>
                </a:solidFill>
                <a:latin typeface="+mj-lt"/>
              </a:rPr>
              <a:t>Application analysis and implementation</a:t>
            </a:r>
            <a:endParaRPr sz="3600" dirty="0">
              <a:solidFill>
                <a:schemeClr val="lt1"/>
              </a:solidFill>
              <a:latin typeface="+mj-lt"/>
            </a:endParaRPr>
          </a:p>
        </p:txBody>
      </p:sp>
      <p:sp>
        <p:nvSpPr>
          <p:cNvPr id="398" name="Google Shape;398;p22"/>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Shape 426"/>
        <p:cNvGrpSpPr/>
        <p:nvPr/>
      </p:nvGrpSpPr>
      <p:grpSpPr>
        <a:xfrm>
          <a:off x="0" y="0"/>
          <a:ext cx="0" cy="0"/>
          <a:chOff x="0" y="0"/>
          <a:chExt cx="0" cy="0"/>
        </a:xfrm>
      </p:grpSpPr>
      <p:sp>
        <p:nvSpPr>
          <p:cNvPr id="427" name="Google Shape;427;p24"/>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a:latin typeface="+mj-lt"/>
              </a:rPr>
              <a:t>Functional requirement</a:t>
            </a:r>
            <a:endParaRPr sz="2000" dirty="0">
              <a:latin typeface="+mj-lt"/>
            </a:endParaRPr>
          </a:p>
        </p:txBody>
      </p:sp>
      <p:sp>
        <p:nvSpPr>
          <p:cNvPr id="429" name="Google Shape;429;p2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5" name="Hộp Văn bản 4">
            <a:extLst>
              <a:ext uri="{FF2B5EF4-FFF2-40B4-BE49-F238E27FC236}">
                <a16:creationId xmlns:a16="http://schemas.microsoft.com/office/drawing/2014/main" id="{843B7E77-5142-489F-AE94-DF834244BF16}"/>
              </a:ext>
            </a:extLst>
          </p:cNvPr>
          <p:cNvSpPr txBox="1"/>
          <p:nvPr/>
        </p:nvSpPr>
        <p:spPr>
          <a:xfrm>
            <a:off x="1312231" y="1705428"/>
            <a:ext cx="7952950" cy="2318583"/>
          </a:xfrm>
          <a:prstGeom prst="rect">
            <a:avLst/>
          </a:prstGeom>
          <a:noFill/>
        </p:spPr>
        <p:txBody>
          <a:bodyPr wrap="square" rtlCol="0">
            <a:spAutoFit/>
          </a:bodyPr>
          <a:lstStyle/>
          <a:p>
            <a:pPr algn="just" fontAlgn="base">
              <a:lnSpc>
                <a:spcPct val="150000"/>
              </a:lnSpc>
              <a:spcBef>
                <a:spcPts val="800"/>
              </a:spcBef>
              <a:spcAft>
                <a:spcPts val="800"/>
              </a:spcAft>
            </a:pPr>
            <a:r>
              <a:rPr lang="en-US" sz="1800" dirty="0">
                <a:solidFill>
                  <a:srgbClr val="000000"/>
                </a:solidFill>
                <a:effectLst/>
                <a:latin typeface="+mj-lt"/>
                <a:ea typeface="Times New Roman" panose="02020603050405020304" pitchFamily="18" charset="0"/>
              </a:rPr>
              <a:t>Import invigilator dataset. </a:t>
            </a:r>
          </a:p>
          <a:p>
            <a:pPr algn="just" fontAlgn="base">
              <a:lnSpc>
                <a:spcPct val="150000"/>
              </a:lnSpc>
              <a:spcBef>
                <a:spcPts val="800"/>
              </a:spcBef>
              <a:spcAft>
                <a:spcPts val="800"/>
              </a:spcAft>
            </a:pPr>
            <a:r>
              <a:rPr lang="en-US" sz="1800" dirty="0">
                <a:solidFill>
                  <a:srgbClr val="000000"/>
                </a:solidFill>
                <a:effectLst/>
                <a:latin typeface="+mj-lt"/>
                <a:ea typeface="Times New Roman" panose="02020603050405020304" pitchFamily="18" charset="0"/>
              </a:rPr>
              <a:t>Import exam schedule dataset. </a:t>
            </a:r>
          </a:p>
          <a:p>
            <a:pPr algn="just" fontAlgn="base">
              <a:lnSpc>
                <a:spcPct val="150000"/>
              </a:lnSpc>
              <a:spcBef>
                <a:spcPts val="800"/>
              </a:spcBef>
              <a:spcAft>
                <a:spcPts val="800"/>
              </a:spcAft>
            </a:pPr>
            <a:r>
              <a:rPr lang="en-US" sz="1800" dirty="0">
                <a:solidFill>
                  <a:srgbClr val="000000"/>
                </a:solidFill>
                <a:effectLst/>
                <a:latin typeface="+mj-lt"/>
                <a:ea typeface="Times New Roman" panose="02020603050405020304" pitchFamily="18" charset="0"/>
              </a:rPr>
              <a:t>View imported data (invigilator, Courses) and final output Schedule. </a:t>
            </a:r>
          </a:p>
          <a:p>
            <a:pPr algn="just" fontAlgn="base">
              <a:lnSpc>
                <a:spcPct val="150000"/>
              </a:lnSpc>
              <a:spcBef>
                <a:spcPts val="800"/>
              </a:spcBef>
              <a:spcAft>
                <a:spcPts val="800"/>
              </a:spcAft>
            </a:pPr>
            <a:r>
              <a:rPr lang="en-US" sz="1800" dirty="0">
                <a:solidFill>
                  <a:srgbClr val="000000"/>
                </a:solidFill>
                <a:effectLst/>
                <a:latin typeface="+mj-lt"/>
                <a:ea typeface="Times New Roman" panose="02020603050405020304" pitchFamily="18" charset="0"/>
              </a:rPr>
              <a:t>Run algorithm (GA execution) </a:t>
            </a:r>
          </a:p>
        </p:txBody>
      </p:sp>
      <p:pic>
        <p:nvPicPr>
          <p:cNvPr id="3" name="Hình ảnh 2">
            <a:extLst>
              <a:ext uri="{FF2B5EF4-FFF2-40B4-BE49-F238E27FC236}">
                <a16:creationId xmlns:a16="http://schemas.microsoft.com/office/drawing/2014/main" id="{30629DB1-88D8-4B4F-A2E3-9D65EE7AECB9}"/>
              </a:ext>
            </a:extLst>
          </p:cNvPr>
          <p:cNvPicPr>
            <a:picLocks noChangeAspect="1"/>
          </p:cNvPicPr>
          <p:nvPr/>
        </p:nvPicPr>
        <p:blipFill>
          <a:blip r:embed="rId3"/>
          <a:stretch>
            <a:fillRect/>
          </a:stretch>
        </p:blipFill>
        <p:spPr>
          <a:xfrm>
            <a:off x="855031" y="3602529"/>
            <a:ext cx="457200" cy="457200"/>
          </a:xfrm>
          <a:prstGeom prst="rect">
            <a:avLst/>
          </a:prstGeom>
        </p:spPr>
      </p:pic>
      <p:pic>
        <p:nvPicPr>
          <p:cNvPr id="6" name="Hình ảnh 5">
            <a:extLst>
              <a:ext uri="{FF2B5EF4-FFF2-40B4-BE49-F238E27FC236}">
                <a16:creationId xmlns:a16="http://schemas.microsoft.com/office/drawing/2014/main" id="{269C1990-61F0-429A-844B-BD4050CD126F}"/>
              </a:ext>
            </a:extLst>
          </p:cNvPr>
          <p:cNvPicPr>
            <a:picLocks noChangeAspect="1"/>
          </p:cNvPicPr>
          <p:nvPr/>
        </p:nvPicPr>
        <p:blipFill>
          <a:blip r:embed="rId4"/>
          <a:stretch>
            <a:fillRect/>
          </a:stretch>
        </p:blipFill>
        <p:spPr>
          <a:xfrm>
            <a:off x="855031" y="2343150"/>
            <a:ext cx="457200" cy="457200"/>
          </a:xfrm>
          <a:prstGeom prst="rect">
            <a:avLst/>
          </a:prstGeom>
        </p:spPr>
      </p:pic>
      <p:pic>
        <p:nvPicPr>
          <p:cNvPr id="8" name="Hình ảnh 7">
            <a:extLst>
              <a:ext uri="{FF2B5EF4-FFF2-40B4-BE49-F238E27FC236}">
                <a16:creationId xmlns:a16="http://schemas.microsoft.com/office/drawing/2014/main" id="{EAD9A1EE-CAA2-471D-8F4B-56BCA6EAD5A3}"/>
              </a:ext>
            </a:extLst>
          </p:cNvPr>
          <p:cNvPicPr>
            <a:picLocks noChangeAspect="1"/>
          </p:cNvPicPr>
          <p:nvPr/>
        </p:nvPicPr>
        <p:blipFill>
          <a:blip r:embed="rId4"/>
          <a:stretch>
            <a:fillRect/>
          </a:stretch>
        </p:blipFill>
        <p:spPr>
          <a:xfrm>
            <a:off x="855031" y="1745214"/>
            <a:ext cx="457200" cy="457200"/>
          </a:xfrm>
          <a:prstGeom prst="rect">
            <a:avLst/>
          </a:prstGeom>
        </p:spPr>
      </p:pic>
      <p:pic>
        <p:nvPicPr>
          <p:cNvPr id="10" name="Hình ảnh 9">
            <a:extLst>
              <a:ext uri="{FF2B5EF4-FFF2-40B4-BE49-F238E27FC236}">
                <a16:creationId xmlns:a16="http://schemas.microsoft.com/office/drawing/2014/main" id="{D540C8D0-67AB-443D-9EA4-3C93D96F8B3A}"/>
              </a:ext>
            </a:extLst>
          </p:cNvPr>
          <p:cNvPicPr>
            <a:picLocks noChangeAspect="1"/>
          </p:cNvPicPr>
          <p:nvPr/>
        </p:nvPicPr>
        <p:blipFill>
          <a:blip r:embed="rId5"/>
          <a:stretch>
            <a:fillRect/>
          </a:stretch>
        </p:blipFill>
        <p:spPr>
          <a:xfrm>
            <a:off x="855031" y="2972839"/>
            <a:ext cx="457200" cy="457200"/>
          </a:xfrm>
          <a:prstGeom prst="rect">
            <a:avLst/>
          </a:prstGeom>
        </p:spPr>
      </p:pic>
      <p:pic>
        <p:nvPicPr>
          <p:cNvPr id="14" name="Picture 9" descr="Logo&#10;&#10;Description automatically generated">
            <a:extLst>
              <a:ext uri="{FF2B5EF4-FFF2-40B4-BE49-F238E27FC236}">
                <a16:creationId xmlns:a16="http://schemas.microsoft.com/office/drawing/2014/main" id="{83FD0F2A-1C59-4B1D-A6F2-37E9CCDB63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15" name="Picture 7" descr="A picture containing logo&#10;&#10;Description automatically generated">
            <a:extLst>
              <a:ext uri="{FF2B5EF4-FFF2-40B4-BE49-F238E27FC236}">
                <a16:creationId xmlns:a16="http://schemas.microsoft.com/office/drawing/2014/main" id="{CA79F2C4-230A-4212-A658-28916D6A8C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cxnSp>
        <p:nvCxnSpPr>
          <p:cNvPr id="16" name="Đường nối Thẳng 15">
            <a:extLst>
              <a:ext uri="{FF2B5EF4-FFF2-40B4-BE49-F238E27FC236}">
                <a16:creationId xmlns:a16="http://schemas.microsoft.com/office/drawing/2014/main" id="{F23A0F46-F216-4718-B242-4A3BE267915B}"/>
              </a:ext>
            </a:extLst>
          </p:cNvPr>
          <p:cNvCxnSpPr>
            <a:cxnSpLocks/>
          </p:cNvCxnSpPr>
          <p:nvPr/>
        </p:nvCxnSpPr>
        <p:spPr>
          <a:xfrm>
            <a:off x="718457" y="1364343"/>
            <a:ext cx="3374572"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Shape 426"/>
        <p:cNvGrpSpPr/>
        <p:nvPr/>
      </p:nvGrpSpPr>
      <p:grpSpPr>
        <a:xfrm>
          <a:off x="0" y="0"/>
          <a:ext cx="0" cy="0"/>
          <a:chOff x="0" y="0"/>
          <a:chExt cx="0" cy="0"/>
        </a:xfrm>
      </p:grpSpPr>
      <p:sp>
        <p:nvSpPr>
          <p:cNvPr id="427" name="Google Shape;427;p24"/>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a:latin typeface="+mj-lt"/>
              </a:rPr>
              <a:t>Non-functional requirement</a:t>
            </a:r>
            <a:endParaRPr sz="2000" dirty="0">
              <a:latin typeface="+mj-lt"/>
            </a:endParaRPr>
          </a:p>
        </p:txBody>
      </p:sp>
      <p:sp>
        <p:nvSpPr>
          <p:cNvPr id="429" name="Google Shape;429;p2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 name="Hộp Văn bản 3">
            <a:extLst>
              <a:ext uri="{FF2B5EF4-FFF2-40B4-BE49-F238E27FC236}">
                <a16:creationId xmlns:a16="http://schemas.microsoft.com/office/drawing/2014/main" id="{D61D2C41-8F1B-4B04-8554-012FEB5B0B89}"/>
              </a:ext>
            </a:extLst>
          </p:cNvPr>
          <p:cNvSpPr txBox="1"/>
          <p:nvPr/>
        </p:nvSpPr>
        <p:spPr>
          <a:xfrm>
            <a:off x="776450" y="1618342"/>
            <a:ext cx="7952950" cy="1699440"/>
          </a:xfrm>
          <a:prstGeom prst="rect">
            <a:avLst/>
          </a:prstGeom>
          <a:noFill/>
        </p:spPr>
        <p:txBody>
          <a:bodyPr wrap="square" rtlCol="0">
            <a:spAutoFit/>
          </a:bodyPr>
          <a:lstStyle/>
          <a:p>
            <a:pPr marL="342900" lvl="0" indent="-342900" algn="just">
              <a:lnSpc>
                <a:spcPct val="150000"/>
              </a:lnSpc>
              <a:spcBef>
                <a:spcPts val="800"/>
              </a:spcBef>
              <a:spcAft>
                <a:spcPts val="800"/>
              </a:spcAft>
              <a:buFont typeface="Arial" panose="020B0604020202020204" pitchFamily="34" charset="0"/>
              <a:buChar char="•"/>
            </a:pPr>
            <a:r>
              <a:rPr lang="en-US" sz="1800" dirty="0">
                <a:effectLst/>
                <a:latin typeface="+mj-lt"/>
                <a:ea typeface="Times New Roman" panose="02020603050405020304" pitchFamily="18" charset="0"/>
                <a:cs typeface="Times New Roman" panose="02020603050405020304" pitchFamily="18" charset="0"/>
              </a:rPr>
              <a:t>Friendly UI, easy to use. </a:t>
            </a:r>
          </a:p>
          <a:p>
            <a:pPr marL="342900" lvl="0" indent="-342900" algn="just">
              <a:lnSpc>
                <a:spcPct val="150000"/>
              </a:lnSpc>
              <a:spcBef>
                <a:spcPts val="800"/>
              </a:spcBef>
              <a:spcAft>
                <a:spcPts val="800"/>
              </a:spcAft>
              <a:buFont typeface="Arial" panose="020B0604020202020204" pitchFamily="34" charset="0"/>
              <a:buChar char="•"/>
            </a:pPr>
            <a:r>
              <a:rPr lang="en-US" sz="1800" dirty="0">
                <a:effectLst/>
                <a:latin typeface="+mj-lt"/>
                <a:ea typeface="Times New Roman" panose="02020603050405020304" pitchFamily="18" charset="0"/>
                <a:cs typeface="Times New Roman" panose="02020603050405020304" pitchFamily="18" charset="0"/>
              </a:rPr>
              <a:t>Can be easily maintain or add more features. </a:t>
            </a:r>
          </a:p>
          <a:p>
            <a:pPr marL="342900" lvl="0" indent="-342900" algn="just">
              <a:lnSpc>
                <a:spcPct val="150000"/>
              </a:lnSpc>
              <a:spcBef>
                <a:spcPts val="800"/>
              </a:spcBef>
              <a:spcAft>
                <a:spcPts val="800"/>
              </a:spcAft>
              <a:buFont typeface="Arial" panose="020B0604020202020204" pitchFamily="34" charset="0"/>
              <a:buChar char="•"/>
            </a:pPr>
            <a:r>
              <a:rPr lang="en-US" sz="1800" dirty="0">
                <a:effectLst/>
                <a:latin typeface="+mj-lt"/>
                <a:ea typeface="Times New Roman" panose="02020603050405020304" pitchFamily="18" charset="0"/>
                <a:cs typeface="Times New Roman" panose="02020603050405020304" pitchFamily="18" charset="0"/>
              </a:rPr>
              <a:t>Application work perfectly, with an acceptable output. </a:t>
            </a:r>
          </a:p>
        </p:txBody>
      </p:sp>
      <p:pic>
        <p:nvPicPr>
          <p:cNvPr id="5" name="Picture 9" descr="Logo&#10;&#10;Description automatically generated">
            <a:extLst>
              <a:ext uri="{FF2B5EF4-FFF2-40B4-BE49-F238E27FC236}">
                <a16:creationId xmlns:a16="http://schemas.microsoft.com/office/drawing/2014/main" id="{679F4580-3054-44FB-A229-43948102D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6" name="Picture 7" descr="A picture containing logo&#10;&#10;Description automatically generated">
            <a:extLst>
              <a:ext uri="{FF2B5EF4-FFF2-40B4-BE49-F238E27FC236}">
                <a16:creationId xmlns:a16="http://schemas.microsoft.com/office/drawing/2014/main" id="{92498D39-0F20-4574-85AD-C028501EC8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cxnSp>
        <p:nvCxnSpPr>
          <p:cNvPr id="7" name="Đường nối Thẳng 6">
            <a:extLst>
              <a:ext uri="{FF2B5EF4-FFF2-40B4-BE49-F238E27FC236}">
                <a16:creationId xmlns:a16="http://schemas.microsoft.com/office/drawing/2014/main" id="{2939C7AC-AC7C-4C41-9ACB-FB1A8C46E226}"/>
              </a:ext>
            </a:extLst>
          </p:cNvPr>
          <p:cNvCxnSpPr>
            <a:cxnSpLocks/>
          </p:cNvCxnSpPr>
          <p:nvPr/>
        </p:nvCxnSpPr>
        <p:spPr>
          <a:xfrm>
            <a:off x="718457" y="1364343"/>
            <a:ext cx="3645393"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853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Shape 426"/>
        <p:cNvGrpSpPr/>
        <p:nvPr/>
      </p:nvGrpSpPr>
      <p:grpSpPr>
        <a:xfrm>
          <a:off x="0" y="0"/>
          <a:ext cx="0" cy="0"/>
          <a:chOff x="0" y="0"/>
          <a:chExt cx="0" cy="0"/>
        </a:xfrm>
      </p:grpSpPr>
      <p:sp>
        <p:nvSpPr>
          <p:cNvPr id="427" name="Google Shape;427;p24"/>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a:latin typeface="+mj-lt"/>
              </a:rPr>
              <a:t>Storage requirement</a:t>
            </a:r>
            <a:endParaRPr sz="2000" dirty="0">
              <a:latin typeface="+mj-lt"/>
            </a:endParaRPr>
          </a:p>
        </p:txBody>
      </p:sp>
      <p:sp>
        <p:nvSpPr>
          <p:cNvPr id="429" name="Google Shape;429;p2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 name="Hộp Văn bản 3">
            <a:extLst>
              <a:ext uri="{FF2B5EF4-FFF2-40B4-BE49-F238E27FC236}">
                <a16:creationId xmlns:a16="http://schemas.microsoft.com/office/drawing/2014/main" id="{0CEE83E5-D293-4FBD-B509-324D132F77CC}"/>
              </a:ext>
            </a:extLst>
          </p:cNvPr>
          <p:cNvSpPr txBox="1"/>
          <p:nvPr/>
        </p:nvSpPr>
        <p:spPr>
          <a:xfrm>
            <a:off x="1148936" y="1611086"/>
            <a:ext cx="7952950" cy="1699440"/>
          </a:xfrm>
          <a:prstGeom prst="rect">
            <a:avLst/>
          </a:prstGeom>
          <a:noFill/>
        </p:spPr>
        <p:txBody>
          <a:bodyPr wrap="square" rtlCol="0">
            <a:spAutoFit/>
          </a:bodyPr>
          <a:lstStyle/>
          <a:p>
            <a:pPr lvl="0" algn="just">
              <a:lnSpc>
                <a:spcPct val="150000"/>
              </a:lnSpc>
              <a:spcBef>
                <a:spcPts val="800"/>
              </a:spcBef>
              <a:spcAft>
                <a:spcPts val="800"/>
              </a:spcAft>
            </a:pPr>
            <a:r>
              <a:rPr lang="en-US" sz="1800" dirty="0">
                <a:effectLst/>
                <a:latin typeface="+mj-lt"/>
                <a:ea typeface="Times New Roman" panose="02020603050405020304" pitchFamily="18" charset="0"/>
                <a:cs typeface="Times New Roman" panose="02020603050405020304" pitchFamily="18" charset="0"/>
              </a:rPr>
              <a:t>Invigilators information </a:t>
            </a:r>
          </a:p>
          <a:p>
            <a:pPr lvl="0" algn="just">
              <a:lnSpc>
                <a:spcPct val="150000"/>
              </a:lnSpc>
              <a:spcBef>
                <a:spcPts val="800"/>
              </a:spcBef>
              <a:spcAft>
                <a:spcPts val="800"/>
              </a:spcAft>
            </a:pPr>
            <a:r>
              <a:rPr lang="en-US" sz="1800" dirty="0">
                <a:effectLst/>
                <a:latin typeface="+mj-lt"/>
                <a:ea typeface="Times New Roman" panose="02020603050405020304" pitchFamily="18" charset="0"/>
                <a:cs typeface="Times New Roman" panose="02020603050405020304" pitchFamily="18" charset="0"/>
              </a:rPr>
              <a:t>Courses information </a:t>
            </a:r>
          </a:p>
          <a:p>
            <a:pPr lvl="0" algn="just">
              <a:lnSpc>
                <a:spcPct val="150000"/>
              </a:lnSpc>
              <a:spcBef>
                <a:spcPts val="800"/>
              </a:spcBef>
              <a:spcAft>
                <a:spcPts val="800"/>
              </a:spcAft>
            </a:pPr>
            <a:r>
              <a:rPr lang="en-US" sz="1800" dirty="0">
                <a:effectLst/>
                <a:latin typeface="+mj-lt"/>
                <a:ea typeface="Times New Roman" panose="02020603050405020304" pitchFamily="18" charset="0"/>
                <a:cs typeface="Times New Roman" panose="02020603050405020304" pitchFamily="18" charset="0"/>
              </a:rPr>
              <a:t>Invigilators roster </a:t>
            </a:r>
          </a:p>
        </p:txBody>
      </p:sp>
      <p:pic>
        <p:nvPicPr>
          <p:cNvPr id="3" name="Hình ảnh 2">
            <a:extLst>
              <a:ext uri="{FF2B5EF4-FFF2-40B4-BE49-F238E27FC236}">
                <a16:creationId xmlns:a16="http://schemas.microsoft.com/office/drawing/2014/main" id="{97C393AF-58F4-4F75-BDE8-DD6FC9BD9619}"/>
              </a:ext>
            </a:extLst>
          </p:cNvPr>
          <p:cNvPicPr>
            <a:picLocks noChangeAspect="1"/>
          </p:cNvPicPr>
          <p:nvPr/>
        </p:nvPicPr>
        <p:blipFill>
          <a:blip r:embed="rId3"/>
          <a:stretch>
            <a:fillRect/>
          </a:stretch>
        </p:blipFill>
        <p:spPr>
          <a:xfrm>
            <a:off x="690415" y="1611086"/>
            <a:ext cx="457200" cy="457200"/>
          </a:xfrm>
          <a:prstGeom prst="rect">
            <a:avLst/>
          </a:prstGeom>
        </p:spPr>
      </p:pic>
      <p:pic>
        <p:nvPicPr>
          <p:cNvPr id="6" name="Hình ảnh 5">
            <a:extLst>
              <a:ext uri="{FF2B5EF4-FFF2-40B4-BE49-F238E27FC236}">
                <a16:creationId xmlns:a16="http://schemas.microsoft.com/office/drawing/2014/main" id="{0A65F819-34FA-43B4-B6AA-69FEB190D554}"/>
              </a:ext>
            </a:extLst>
          </p:cNvPr>
          <p:cNvPicPr>
            <a:picLocks noChangeAspect="1"/>
          </p:cNvPicPr>
          <p:nvPr/>
        </p:nvPicPr>
        <p:blipFill>
          <a:blip r:embed="rId4"/>
          <a:stretch>
            <a:fillRect/>
          </a:stretch>
        </p:blipFill>
        <p:spPr>
          <a:xfrm>
            <a:off x="690415" y="2232206"/>
            <a:ext cx="457200" cy="457200"/>
          </a:xfrm>
          <a:prstGeom prst="rect">
            <a:avLst/>
          </a:prstGeom>
        </p:spPr>
      </p:pic>
      <p:pic>
        <p:nvPicPr>
          <p:cNvPr id="8" name="Hình ảnh 7">
            <a:extLst>
              <a:ext uri="{FF2B5EF4-FFF2-40B4-BE49-F238E27FC236}">
                <a16:creationId xmlns:a16="http://schemas.microsoft.com/office/drawing/2014/main" id="{C0EECDF4-B55F-4D34-9C37-DB9E622D2177}"/>
              </a:ext>
            </a:extLst>
          </p:cNvPr>
          <p:cNvPicPr>
            <a:picLocks noChangeAspect="1"/>
          </p:cNvPicPr>
          <p:nvPr/>
        </p:nvPicPr>
        <p:blipFill>
          <a:blip r:embed="rId5"/>
          <a:stretch>
            <a:fillRect/>
          </a:stretch>
        </p:blipFill>
        <p:spPr>
          <a:xfrm>
            <a:off x="690415" y="2899590"/>
            <a:ext cx="457200" cy="457200"/>
          </a:xfrm>
          <a:prstGeom prst="rect">
            <a:avLst/>
          </a:prstGeom>
        </p:spPr>
      </p:pic>
      <p:pic>
        <p:nvPicPr>
          <p:cNvPr id="11" name="Picture 9" descr="Logo&#10;&#10;Description automatically generated">
            <a:extLst>
              <a:ext uri="{FF2B5EF4-FFF2-40B4-BE49-F238E27FC236}">
                <a16:creationId xmlns:a16="http://schemas.microsoft.com/office/drawing/2014/main" id="{D82EC303-925F-4E17-B997-8616AB8CFA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12" name="Picture 7" descr="A picture containing logo&#10;&#10;Description automatically generated">
            <a:extLst>
              <a:ext uri="{FF2B5EF4-FFF2-40B4-BE49-F238E27FC236}">
                <a16:creationId xmlns:a16="http://schemas.microsoft.com/office/drawing/2014/main" id="{52CDA858-5FB3-4D3C-BB3D-C7F8E4E3FF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cxnSp>
        <p:nvCxnSpPr>
          <p:cNvPr id="13" name="Đường nối Thẳng 12">
            <a:extLst>
              <a:ext uri="{FF2B5EF4-FFF2-40B4-BE49-F238E27FC236}">
                <a16:creationId xmlns:a16="http://schemas.microsoft.com/office/drawing/2014/main" id="{F0824DD9-053B-46DC-A206-4E3E282A6E36}"/>
              </a:ext>
            </a:extLst>
          </p:cNvPr>
          <p:cNvCxnSpPr>
            <a:cxnSpLocks/>
          </p:cNvCxnSpPr>
          <p:nvPr/>
        </p:nvCxnSpPr>
        <p:spPr>
          <a:xfrm>
            <a:off x="718457" y="1364343"/>
            <a:ext cx="2706914"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871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503"/>
        <p:cNvGrpSpPr/>
        <p:nvPr/>
      </p:nvGrpSpPr>
      <p:grpSpPr>
        <a:xfrm>
          <a:off x="0" y="0"/>
          <a:ext cx="0" cy="0"/>
          <a:chOff x="0" y="0"/>
          <a:chExt cx="0" cy="0"/>
        </a:xfrm>
      </p:grpSpPr>
      <p:sp>
        <p:nvSpPr>
          <p:cNvPr id="504" name="Google Shape;504;p29"/>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000" dirty="0">
                <a:latin typeface="+mj-lt"/>
              </a:rPr>
              <a:t>U</a:t>
            </a:r>
            <a:r>
              <a:rPr lang="en" sz="2000" dirty="0">
                <a:latin typeface="+mj-lt"/>
              </a:rPr>
              <a:t>se case diagram</a:t>
            </a:r>
            <a:endParaRPr sz="2000" dirty="0">
              <a:latin typeface="+mj-lt"/>
            </a:endParaRPr>
          </a:p>
        </p:txBody>
      </p:sp>
      <p:sp>
        <p:nvSpPr>
          <p:cNvPr id="508" name="Google Shape;508;p29"/>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pic>
        <p:nvPicPr>
          <p:cNvPr id="22" name="Hình ảnh 21">
            <a:extLst>
              <a:ext uri="{FF2B5EF4-FFF2-40B4-BE49-F238E27FC236}">
                <a16:creationId xmlns:a16="http://schemas.microsoft.com/office/drawing/2014/main" id="{24657C5B-907A-4DA9-84F3-800E5AE3494A}"/>
              </a:ext>
            </a:extLst>
          </p:cNvPr>
          <p:cNvPicPr/>
          <p:nvPr/>
        </p:nvPicPr>
        <p:blipFill>
          <a:blip r:embed="rId3">
            <a:extLst>
              <a:ext uri="{28A0092B-C50C-407E-A947-70E740481C1C}">
                <a14:useLocalDpi xmlns:a14="http://schemas.microsoft.com/office/drawing/2010/main" val="0"/>
              </a:ext>
            </a:extLst>
          </a:blip>
          <a:stretch>
            <a:fillRect/>
          </a:stretch>
        </p:blipFill>
        <p:spPr>
          <a:xfrm>
            <a:off x="2096996" y="1294130"/>
            <a:ext cx="5791835" cy="3849370"/>
          </a:xfrm>
          <a:prstGeom prst="rect">
            <a:avLst/>
          </a:prstGeom>
        </p:spPr>
      </p:pic>
      <p:pic>
        <p:nvPicPr>
          <p:cNvPr id="23" name="Picture 9" descr="Logo&#10;&#10;Description automatically generated">
            <a:extLst>
              <a:ext uri="{FF2B5EF4-FFF2-40B4-BE49-F238E27FC236}">
                <a16:creationId xmlns:a16="http://schemas.microsoft.com/office/drawing/2014/main" id="{4DD0435E-575B-446C-9E29-FAEBBE20D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24" name="Picture 7" descr="A picture containing logo&#10;&#10;Description automatically generated">
            <a:extLst>
              <a:ext uri="{FF2B5EF4-FFF2-40B4-BE49-F238E27FC236}">
                <a16:creationId xmlns:a16="http://schemas.microsoft.com/office/drawing/2014/main" id="{C8CCAE29-ECA6-4930-8E68-E5C0D558D4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cxnSp>
        <p:nvCxnSpPr>
          <p:cNvPr id="15" name="Đường nối Thẳng 14">
            <a:extLst>
              <a:ext uri="{FF2B5EF4-FFF2-40B4-BE49-F238E27FC236}">
                <a16:creationId xmlns:a16="http://schemas.microsoft.com/office/drawing/2014/main" id="{6178D291-D0A5-4D31-BE5D-03B62FF37165}"/>
              </a:ext>
            </a:extLst>
          </p:cNvPr>
          <p:cNvCxnSpPr>
            <a:cxnSpLocks/>
          </p:cNvCxnSpPr>
          <p:nvPr/>
        </p:nvCxnSpPr>
        <p:spPr>
          <a:xfrm>
            <a:off x="718457" y="1364343"/>
            <a:ext cx="2387600"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14" name="Google Shape;318;p13">
            <a:extLst>
              <a:ext uri="{FF2B5EF4-FFF2-40B4-BE49-F238E27FC236}">
                <a16:creationId xmlns:a16="http://schemas.microsoft.com/office/drawing/2014/main" id="{97AB6487-61FE-4B33-B132-AAD7A0745C54}"/>
              </a:ext>
            </a:extLst>
          </p:cNvPr>
          <p:cNvSpPr txBox="1">
            <a:spLocks/>
          </p:cNvSpPr>
          <p:nvPr/>
        </p:nvSpPr>
        <p:spPr>
          <a:xfrm>
            <a:off x="625078" y="1044103"/>
            <a:ext cx="7893844" cy="305529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20000"/>
              </a:lnSpc>
              <a:spcBef>
                <a:spcPts val="600"/>
              </a:spcBef>
              <a:buClr>
                <a:srgbClr val="BDC3D3"/>
              </a:buClr>
              <a:buSzPts val="2000"/>
              <a:buFont typeface="Wingdings" panose="05000000000000000000" pitchFamily="2" charset="2"/>
              <a:buChar char="Ø"/>
              <a:defRPr/>
            </a:pPr>
            <a:r>
              <a:rPr lang="en-US" sz="1800" dirty="0">
                <a:solidFill>
                  <a:srgbClr val="252831"/>
                </a:solidFill>
                <a:latin typeface="+mj-lt"/>
                <a:ea typeface="Calibri" panose="020F0502020204030204" pitchFamily="34" charset="0"/>
                <a:cs typeface="Times New Roman" panose="02020603050405020304" pitchFamily="18" charset="0"/>
                <a:sym typeface="Montserrat Light"/>
              </a:rPr>
              <a:t>Focus on researching and applying genetic algorithm and linear programing  to exam invigilator assignment problem</a:t>
            </a:r>
          </a:p>
          <a:p>
            <a:pPr algn="just">
              <a:lnSpc>
                <a:spcPct val="120000"/>
              </a:lnSpc>
              <a:spcBef>
                <a:spcPts val="600"/>
              </a:spcBef>
              <a:buClr>
                <a:srgbClr val="BDC3D3"/>
              </a:buClr>
              <a:buSzPts val="2000"/>
              <a:defRPr/>
            </a:pPr>
            <a:endParaRPr lang="en-US" sz="1800" dirty="0">
              <a:solidFill>
                <a:srgbClr val="252831"/>
              </a:solidFill>
              <a:latin typeface="+mj-lt"/>
              <a:ea typeface="Calibri" panose="020F0502020204030204" pitchFamily="34" charset="0"/>
              <a:cs typeface="Times New Roman" panose="02020603050405020304" pitchFamily="18" charset="0"/>
              <a:sym typeface="Montserrat Light"/>
            </a:endParaRPr>
          </a:p>
          <a:p>
            <a:pPr marL="285750" indent="-285750" algn="just">
              <a:lnSpc>
                <a:spcPct val="120000"/>
              </a:lnSpc>
              <a:spcBef>
                <a:spcPts val="600"/>
              </a:spcBef>
              <a:buClr>
                <a:srgbClr val="BDC3D3"/>
              </a:buClr>
              <a:buSzPts val="2000"/>
              <a:buFont typeface="Wingdings" panose="05000000000000000000" pitchFamily="2" charset="2"/>
              <a:buChar char="Ø"/>
              <a:defRPr/>
            </a:pPr>
            <a:r>
              <a:rPr lang="en-US" sz="1800" dirty="0">
                <a:solidFill>
                  <a:srgbClr val="252831"/>
                </a:solidFill>
                <a:latin typeface="+mj-lt"/>
                <a:ea typeface="Calibri" panose="020F0502020204030204" pitchFamily="34" charset="0"/>
                <a:cs typeface="Times New Roman" panose="02020603050405020304" pitchFamily="18" charset="0"/>
                <a:sym typeface="Montserrat Light"/>
              </a:rPr>
              <a:t>Apply genetic algorithm to the problem of assigning exam invigilators in universities with constraints and basic requirement and then build an application to display the acceptable results.</a:t>
            </a:r>
            <a:endParaRPr lang="en-US" sz="1800" dirty="0">
              <a:solidFill>
                <a:srgbClr val="252831"/>
              </a:solidFill>
              <a:latin typeface="+mj-lt"/>
              <a:cs typeface="Times New Roman" panose="02020603050405020304" pitchFamily="18" charset="0"/>
              <a:sym typeface="Montserrat Light"/>
            </a:endParaRPr>
          </a:p>
          <a:p>
            <a:pPr>
              <a:buClr>
                <a:schemeClr val="dk1"/>
              </a:buClr>
              <a:buSzPts val="1100"/>
            </a:pPr>
            <a:endParaRPr lang="en-US" sz="1800" dirty="0">
              <a:latin typeface="+mj-lt"/>
              <a:ea typeface="Calibri" panose="020F0502020204030204" pitchFamily="34" charset="0"/>
              <a:cs typeface="Times New Roman" panose="02020603050405020304" pitchFamily="18" charset="0"/>
            </a:endParaRPr>
          </a:p>
        </p:txBody>
      </p:sp>
      <p:sp>
        <p:nvSpPr>
          <p:cNvPr id="15" name="Google Shape;320;p13">
            <a:extLst>
              <a:ext uri="{FF2B5EF4-FFF2-40B4-BE49-F238E27FC236}">
                <a16:creationId xmlns:a16="http://schemas.microsoft.com/office/drawing/2014/main" id="{DFD1808D-0903-4C2E-9446-E633F423360E}"/>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latin typeface="+mj-lt"/>
              </a:rPr>
              <a:t>3</a:t>
            </a:fld>
            <a:endParaRPr dirty="0">
              <a:latin typeface="+mj-lt"/>
            </a:endParaRPr>
          </a:p>
        </p:txBody>
      </p:sp>
      <p:pic>
        <p:nvPicPr>
          <p:cNvPr id="17" name="Picture 9" descr="Logo&#10;&#10;Description automatically generated">
            <a:extLst>
              <a:ext uri="{FF2B5EF4-FFF2-40B4-BE49-F238E27FC236}">
                <a16:creationId xmlns:a16="http://schemas.microsoft.com/office/drawing/2014/main" id="{5C79EAB3-C518-4C61-BC1B-D819326CF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18" name="Picture 7" descr="A picture containing logo&#10;&#10;Description automatically generated">
            <a:extLst>
              <a:ext uri="{FF2B5EF4-FFF2-40B4-BE49-F238E27FC236}">
                <a16:creationId xmlns:a16="http://schemas.microsoft.com/office/drawing/2014/main" id="{BA196043-1737-4C2D-9E0F-DEC4A1EA4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19" name="Rectangle 5">
            <a:extLst>
              <a:ext uri="{FF2B5EF4-FFF2-40B4-BE49-F238E27FC236}">
                <a16:creationId xmlns:a16="http://schemas.microsoft.com/office/drawing/2014/main" id="{723D1D4F-4FEA-499D-8067-41DC7A8D04FC}"/>
              </a:ext>
            </a:extLst>
          </p:cNvPr>
          <p:cNvSpPr/>
          <p:nvPr/>
        </p:nvSpPr>
        <p:spPr>
          <a:xfrm>
            <a:off x="969964"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latin typeface="+mj-lt"/>
              </a:rPr>
              <a:t>Overview of the thesis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7" name="Google Shape;517;p30"/>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graphicFrame>
        <p:nvGraphicFramePr>
          <p:cNvPr id="4" name="Bảng 3">
            <a:extLst>
              <a:ext uri="{FF2B5EF4-FFF2-40B4-BE49-F238E27FC236}">
                <a16:creationId xmlns:a16="http://schemas.microsoft.com/office/drawing/2014/main" id="{2C33507A-0213-4182-9A32-8B92752D127A}"/>
              </a:ext>
            </a:extLst>
          </p:cNvPr>
          <p:cNvGraphicFramePr>
            <a:graphicFrameLocks noGrp="1"/>
          </p:cNvGraphicFramePr>
          <p:nvPr>
            <p:extLst>
              <p:ext uri="{D42A27DB-BD31-4B8C-83A1-F6EECF244321}">
                <p14:modId xmlns:p14="http://schemas.microsoft.com/office/powerpoint/2010/main" val="1574720027"/>
              </p:ext>
            </p:extLst>
          </p:nvPr>
        </p:nvGraphicFramePr>
        <p:xfrm>
          <a:off x="3809999" y="1240971"/>
          <a:ext cx="4615544" cy="3749346"/>
        </p:xfrm>
        <a:graphic>
          <a:graphicData uri="http://schemas.openxmlformats.org/drawingml/2006/table">
            <a:tbl>
              <a:tblPr firstRow="1" firstCol="1" bandRow="1">
                <a:tableStyleId>{17F5BF63-4348-4B20-889E-52F36BF171A1}</a:tableStyleId>
              </a:tblPr>
              <a:tblGrid>
                <a:gridCol w="428144">
                  <a:extLst>
                    <a:ext uri="{9D8B030D-6E8A-4147-A177-3AD203B41FA5}">
                      <a16:colId xmlns:a16="http://schemas.microsoft.com/office/drawing/2014/main" val="539990625"/>
                    </a:ext>
                  </a:extLst>
                </a:gridCol>
                <a:gridCol w="2020698">
                  <a:extLst>
                    <a:ext uri="{9D8B030D-6E8A-4147-A177-3AD203B41FA5}">
                      <a16:colId xmlns:a16="http://schemas.microsoft.com/office/drawing/2014/main" val="1428890045"/>
                    </a:ext>
                  </a:extLst>
                </a:gridCol>
                <a:gridCol w="2166702">
                  <a:extLst>
                    <a:ext uri="{9D8B030D-6E8A-4147-A177-3AD203B41FA5}">
                      <a16:colId xmlns:a16="http://schemas.microsoft.com/office/drawing/2014/main" val="2481402420"/>
                    </a:ext>
                  </a:extLst>
                </a:gridCol>
              </a:tblGrid>
              <a:tr h="307632">
                <a:tc>
                  <a:txBody>
                    <a:bodyPr/>
                    <a:lstStyle/>
                    <a:p>
                      <a:pPr algn="ctr" fontAlgn="base">
                        <a:lnSpc>
                          <a:spcPct val="150000"/>
                        </a:lnSpc>
                        <a:spcBef>
                          <a:spcPts val="800"/>
                        </a:spcBef>
                        <a:spcAft>
                          <a:spcPts val="800"/>
                        </a:spcAft>
                      </a:pPr>
                      <a:r>
                        <a:rPr lang="en-US" sz="1050" dirty="0">
                          <a:effectLst/>
                        </a:rPr>
                        <a:t>No. </a:t>
                      </a:r>
                      <a:endParaRPr lang="en-US" sz="1050" dirty="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solidFill>
                      <a:schemeClr val="accent4">
                        <a:lumMod val="60000"/>
                        <a:lumOff val="40000"/>
                      </a:schemeClr>
                    </a:solidFill>
                  </a:tcPr>
                </a:tc>
                <a:tc>
                  <a:txBody>
                    <a:bodyPr/>
                    <a:lstStyle/>
                    <a:p>
                      <a:pPr algn="just" fontAlgn="base">
                        <a:lnSpc>
                          <a:spcPct val="150000"/>
                        </a:lnSpc>
                        <a:spcBef>
                          <a:spcPts val="800"/>
                        </a:spcBef>
                        <a:spcAft>
                          <a:spcPts val="800"/>
                        </a:spcAft>
                      </a:pPr>
                      <a:r>
                        <a:rPr lang="en-US" sz="1050" dirty="0">
                          <a:effectLst/>
                        </a:rPr>
                        <a:t>Use case name </a:t>
                      </a:r>
                      <a:endParaRPr lang="en-US" sz="1050" dirty="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solidFill>
                      <a:schemeClr val="accent4">
                        <a:lumMod val="60000"/>
                        <a:lumOff val="40000"/>
                      </a:schemeClr>
                    </a:solidFill>
                  </a:tcPr>
                </a:tc>
                <a:tc>
                  <a:txBody>
                    <a:bodyPr/>
                    <a:lstStyle/>
                    <a:p>
                      <a:pPr algn="just" fontAlgn="base">
                        <a:lnSpc>
                          <a:spcPct val="150000"/>
                        </a:lnSpc>
                        <a:spcBef>
                          <a:spcPts val="800"/>
                        </a:spcBef>
                        <a:spcAft>
                          <a:spcPts val="800"/>
                        </a:spcAft>
                      </a:pPr>
                      <a:r>
                        <a:rPr lang="en-US" sz="1050" dirty="0">
                          <a:effectLst/>
                        </a:rPr>
                        <a:t>Meaning </a:t>
                      </a:r>
                      <a:endParaRPr lang="en-US" sz="1050" dirty="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solidFill>
                      <a:schemeClr val="accent4">
                        <a:lumMod val="60000"/>
                        <a:lumOff val="40000"/>
                      </a:schemeClr>
                    </a:solidFill>
                  </a:tcPr>
                </a:tc>
                <a:extLst>
                  <a:ext uri="{0D108BD9-81ED-4DB2-BD59-A6C34878D82A}">
                    <a16:rowId xmlns:a16="http://schemas.microsoft.com/office/drawing/2014/main" val="4146482723"/>
                  </a:ext>
                </a:extLst>
              </a:tr>
              <a:tr h="616124">
                <a:tc>
                  <a:txBody>
                    <a:bodyPr/>
                    <a:lstStyle/>
                    <a:p>
                      <a:pPr algn="ctr" fontAlgn="base">
                        <a:lnSpc>
                          <a:spcPct val="150000"/>
                        </a:lnSpc>
                        <a:spcBef>
                          <a:spcPts val="800"/>
                        </a:spcBef>
                        <a:spcAft>
                          <a:spcPts val="800"/>
                        </a:spcAft>
                      </a:pPr>
                      <a:r>
                        <a:rPr lang="en-US" sz="1050" dirty="0">
                          <a:effectLst/>
                        </a:rPr>
                        <a:t>1 </a:t>
                      </a:r>
                      <a:endParaRPr lang="en-US" sz="1050" dirty="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tc>
                  <a:txBody>
                    <a:bodyPr/>
                    <a:lstStyle/>
                    <a:p>
                      <a:pPr algn="just" fontAlgn="base">
                        <a:lnSpc>
                          <a:spcPct val="150000"/>
                        </a:lnSpc>
                        <a:spcBef>
                          <a:spcPts val="800"/>
                        </a:spcBef>
                        <a:spcAft>
                          <a:spcPts val="800"/>
                        </a:spcAft>
                      </a:pPr>
                      <a:r>
                        <a:rPr lang="en-US" sz="1050">
                          <a:effectLst/>
                        </a:rPr>
                        <a:t>Import invigilator dataset </a:t>
                      </a:r>
                      <a:endParaRPr lang="en-US" sz="105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tc>
                  <a:txBody>
                    <a:bodyPr/>
                    <a:lstStyle/>
                    <a:p>
                      <a:pPr algn="just" fontAlgn="base">
                        <a:lnSpc>
                          <a:spcPct val="150000"/>
                        </a:lnSpc>
                        <a:spcBef>
                          <a:spcPts val="800"/>
                        </a:spcBef>
                        <a:spcAft>
                          <a:spcPts val="800"/>
                        </a:spcAft>
                      </a:pPr>
                      <a:r>
                        <a:rPr lang="en-US" sz="1050">
                          <a:effectLst/>
                        </a:rPr>
                        <a:t>Users import invigilator dataset to database.</a:t>
                      </a:r>
                      <a:endParaRPr lang="en-US" sz="105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extLst>
                  <a:ext uri="{0D108BD9-81ED-4DB2-BD59-A6C34878D82A}">
                    <a16:rowId xmlns:a16="http://schemas.microsoft.com/office/drawing/2014/main" val="1500466683"/>
                  </a:ext>
                </a:extLst>
              </a:tr>
              <a:tr h="616124">
                <a:tc>
                  <a:txBody>
                    <a:bodyPr/>
                    <a:lstStyle/>
                    <a:p>
                      <a:pPr algn="ctr" fontAlgn="base">
                        <a:lnSpc>
                          <a:spcPct val="150000"/>
                        </a:lnSpc>
                        <a:spcBef>
                          <a:spcPts val="800"/>
                        </a:spcBef>
                        <a:spcAft>
                          <a:spcPts val="800"/>
                        </a:spcAft>
                      </a:pPr>
                      <a:r>
                        <a:rPr lang="en-US" sz="1050" dirty="0">
                          <a:effectLst/>
                        </a:rPr>
                        <a:t>2 </a:t>
                      </a:r>
                      <a:endParaRPr lang="en-US" sz="1050" dirty="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tc>
                  <a:txBody>
                    <a:bodyPr/>
                    <a:lstStyle/>
                    <a:p>
                      <a:pPr algn="just" fontAlgn="base">
                        <a:lnSpc>
                          <a:spcPct val="150000"/>
                        </a:lnSpc>
                        <a:spcBef>
                          <a:spcPts val="800"/>
                        </a:spcBef>
                        <a:spcAft>
                          <a:spcPts val="800"/>
                        </a:spcAft>
                      </a:pPr>
                      <a:r>
                        <a:rPr lang="en-US" sz="1050" dirty="0">
                          <a:effectLst/>
                        </a:rPr>
                        <a:t>Import exam schedule dataset </a:t>
                      </a:r>
                      <a:endParaRPr lang="en-US" sz="1050" dirty="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tc>
                  <a:txBody>
                    <a:bodyPr/>
                    <a:lstStyle/>
                    <a:p>
                      <a:pPr algn="just" fontAlgn="base">
                        <a:lnSpc>
                          <a:spcPct val="150000"/>
                        </a:lnSpc>
                        <a:spcBef>
                          <a:spcPts val="800"/>
                        </a:spcBef>
                        <a:spcAft>
                          <a:spcPts val="800"/>
                        </a:spcAft>
                      </a:pPr>
                      <a:r>
                        <a:rPr lang="en-US" sz="1050">
                          <a:effectLst/>
                        </a:rPr>
                        <a:t>Users import exam schedule dataset to database.</a:t>
                      </a:r>
                      <a:endParaRPr lang="en-US" sz="105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extLst>
                  <a:ext uri="{0D108BD9-81ED-4DB2-BD59-A6C34878D82A}">
                    <a16:rowId xmlns:a16="http://schemas.microsoft.com/office/drawing/2014/main" val="1489830782"/>
                  </a:ext>
                </a:extLst>
              </a:tr>
              <a:tr h="616124">
                <a:tc>
                  <a:txBody>
                    <a:bodyPr/>
                    <a:lstStyle/>
                    <a:p>
                      <a:pPr algn="ctr" fontAlgn="base">
                        <a:lnSpc>
                          <a:spcPct val="150000"/>
                        </a:lnSpc>
                        <a:spcBef>
                          <a:spcPts val="800"/>
                        </a:spcBef>
                        <a:spcAft>
                          <a:spcPts val="800"/>
                        </a:spcAft>
                      </a:pPr>
                      <a:r>
                        <a:rPr lang="en-US" sz="1050" dirty="0">
                          <a:effectLst/>
                        </a:rPr>
                        <a:t>3 </a:t>
                      </a:r>
                      <a:endParaRPr lang="en-US" sz="1050" dirty="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tc>
                  <a:txBody>
                    <a:bodyPr/>
                    <a:lstStyle/>
                    <a:p>
                      <a:pPr algn="just" fontAlgn="base">
                        <a:lnSpc>
                          <a:spcPct val="150000"/>
                        </a:lnSpc>
                        <a:spcBef>
                          <a:spcPts val="800"/>
                        </a:spcBef>
                        <a:spcAft>
                          <a:spcPts val="800"/>
                        </a:spcAft>
                      </a:pPr>
                      <a:r>
                        <a:rPr lang="en-US" sz="1050" dirty="0">
                          <a:effectLst/>
                        </a:rPr>
                        <a:t>Arrange rosters for invigilator </a:t>
                      </a:r>
                      <a:endParaRPr lang="en-US" sz="1050" dirty="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tc>
                  <a:txBody>
                    <a:bodyPr/>
                    <a:lstStyle/>
                    <a:p>
                      <a:pPr algn="just" fontAlgn="base">
                        <a:lnSpc>
                          <a:spcPct val="150000"/>
                        </a:lnSpc>
                        <a:spcBef>
                          <a:spcPts val="800"/>
                        </a:spcBef>
                        <a:spcAft>
                          <a:spcPts val="800"/>
                        </a:spcAft>
                      </a:pPr>
                      <a:r>
                        <a:rPr lang="en-US" sz="1050" dirty="0">
                          <a:effectLst/>
                        </a:rPr>
                        <a:t>Run genetic algorithm to schedule rosters for invigilator.</a:t>
                      </a:r>
                      <a:endParaRPr lang="en-US" sz="1050" dirty="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extLst>
                  <a:ext uri="{0D108BD9-81ED-4DB2-BD59-A6C34878D82A}">
                    <a16:rowId xmlns:a16="http://schemas.microsoft.com/office/drawing/2014/main" val="1036024958"/>
                  </a:ext>
                </a:extLst>
              </a:tr>
              <a:tr h="378581">
                <a:tc>
                  <a:txBody>
                    <a:bodyPr/>
                    <a:lstStyle/>
                    <a:p>
                      <a:pPr algn="ctr" fontAlgn="base">
                        <a:lnSpc>
                          <a:spcPct val="150000"/>
                        </a:lnSpc>
                        <a:spcBef>
                          <a:spcPts val="800"/>
                        </a:spcBef>
                        <a:spcAft>
                          <a:spcPts val="800"/>
                        </a:spcAft>
                      </a:pPr>
                      <a:r>
                        <a:rPr lang="en-US" sz="1050" dirty="0">
                          <a:effectLst/>
                        </a:rPr>
                        <a:t>4 </a:t>
                      </a:r>
                      <a:endParaRPr lang="en-US" sz="1050" dirty="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tc>
                  <a:txBody>
                    <a:bodyPr/>
                    <a:lstStyle/>
                    <a:p>
                      <a:pPr algn="just" fontAlgn="base">
                        <a:lnSpc>
                          <a:spcPct val="150000"/>
                        </a:lnSpc>
                        <a:spcBef>
                          <a:spcPts val="800"/>
                        </a:spcBef>
                        <a:spcAft>
                          <a:spcPts val="800"/>
                        </a:spcAft>
                      </a:pPr>
                      <a:r>
                        <a:rPr lang="en-US" sz="1050">
                          <a:effectLst/>
                        </a:rPr>
                        <a:t>View data </a:t>
                      </a:r>
                      <a:endParaRPr lang="en-US" sz="105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tc>
                  <a:txBody>
                    <a:bodyPr/>
                    <a:lstStyle/>
                    <a:p>
                      <a:pPr algn="just" fontAlgn="base">
                        <a:lnSpc>
                          <a:spcPct val="150000"/>
                        </a:lnSpc>
                        <a:spcBef>
                          <a:spcPts val="800"/>
                        </a:spcBef>
                        <a:spcAft>
                          <a:spcPts val="800"/>
                        </a:spcAft>
                      </a:pPr>
                      <a:r>
                        <a:rPr lang="en-US" sz="1050">
                          <a:effectLst/>
                        </a:rPr>
                        <a:t>Users can view all of the imported data. </a:t>
                      </a:r>
                      <a:endParaRPr lang="en-US" sz="105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extLst>
                  <a:ext uri="{0D108BD9-81ED-4DB2-BD59-A6C34878D82A}">
                    <a16:rowId xmlns:a16="http://schemas.microsoft.com/office/drawing/2014/main" val="3205192957"/>
                  </a:ext>
                </a:extLst>
              </a:tr>
              <a:tr h="579940">
                <a:tc>
                  <a:txBody>
                    <a:bodyPr/>
                    <a:lstStyle/>
                    <a:p>
                      <a:pPr algn="ctr" fontAlgn="base">
                        <a:lnSpc>
                          <a:spcPct val="150000"/>
                        </a:lnSpc>
                        <a:spcBef>
                          <a:spcPts val="800"/>
                        </a:spcBef>
                        <a:spcAft>
                          <a:spcPts val="800"/>
                        </a:spcAft>
                      </a:pPr>
                      <a:r>
                        <a:rPr lang="en-US" sz="1050" dirty="0">
                          <a:effectLst/>
                        </a:rPr>
                        <a:t>5 </a:t>
                      </a:r>
                      <a:endParaRPr lang="en-US" sz="1050" dirty="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tc>
                  <a:txBody>
                    <a:bodyPr/>
                    <a:lstStyle/>
                    <a:p>
                      <a:pPr algn="just" fontAlgn="base">
                        <a:lnSpc>
                          <a:spcPct val="150000"/>
                        </a:lnSpc>
                        <a:spcBef>
                          <a:spcPts val="800"/>
                        </a:spcBef>
                        <a:spcAft>
                          <a:spcPts val="800"/>
                        </a:spcAft>
                      </a:pPr>
                      <a:r>
                        <a:rPr lang="en-US" sz="1050">
                          <a:effectLst/>
                        </a:rPr>
                        <a:t>View invigilator </a:t>
                      </a:r>
                      <a:endParaRPr lang="en-US" sz="105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tc>
                  <a:txBody>
                    <a:bodyPr/>
                    <a:lstStyle/>
                    <a:p>
                      <a:pPr algn="just" fontAlgn="base">
                        <a:lnSpc>
                          <a:spcPct val="150000"/>
                        </a:lnSpc>
                        <a:spcBef>
                          <a:spcPts val="800"/>
                        </a:spcBef>
                        <a:spcAft>
                          <a:spcPts val="800"/>
                        </a:spcAft>
                      </a:pPr>
                      <a:r>
                        <a:rPr lang="en-US" sz="1050">
                          <a:effectLst/>
                        </a:rPr>
                        <a:t>Users can view invigilator information and they can select specific invigilator to inspect.</a:t>
                      </a:r>
                      <a:endParaRPr lang="en-US" sz="105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extLst>
                  <a:ext uri="{0D108BD9-81ED-4DB2-BD59-A6C34878D82A}">
                    <a16:rowId xmlns:a16="http://schemas.microsoft.com/office/drawing/2014/main" val="239543472"/>
                  </a:ext>
                </a:extLst>
              </a:tr>
              <a:tr h="378581">
                <a:tc>
                  <a:txBody>
                    <a:bodyPr/>
                    <a:lstStyle/>
                    <a:p>
                      <a:pPr algn="ctr" fontAlgn="base">
                        <a:lnSpc>
                          <a:spcPct val="150000"/>
                        </a:lnSpc>
                        <a:spcBef>
                          <a:spcPts val="800"/>
                        </a:spcBef>
                        <a:spcAft>
                          <a:spcPts val="800"/>
                        </a:spcAft>
                      </a:pPr>
                      <a:r>
                        <a:rPr lang="en-US" sz="1050" dirty="0">
                          <a:effectLst/>
                        </a:rPr>
                        <a:t>6 </a:t>
                      </a:r>
                      <a:endParaRPr lang="en-US" sz="1050" dirty="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tc>
                  <a:txBody>
                    <a:bodyPr/>
                    <a:lstStyle/>
                    <a:p>
                      <a:pPr algn="just" fontAlgn="base">
                        <a:lnSpc>
                          <a:spcPct val="150000"/>
                        </a:lnSpc>
                        <a:spcBef>
                          <a:spcPts val="800"/>
                        </a:spcBef>
                        <a:spcAft>
                          <a:spcPts val="800"/>
                        </a:spcAft>
                      </a:pPr>
                      <a:r>
                        <a:rPr lang="en-US" sz="1050">
                          <a:effectLst/>
                        </a:rPr>
                        <a:t>View exam schedule  </a:t>
                      </a:r>
                      <a:endParaRPr lang="en-US" sz="105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tc>
                  <a:txBody>
                    <a:bodyPr/>
                    <a:lstStyle/>
                    <a:p>
                      <a:pPr algn="just" fontAlgn="base">
                        <a:lnSpc>
                          <a:spcPct val="150000"/>
                        </a:lnSpc>
                        <a:spcBef>
                          <a:spcPts val="800"/>
                        </a:spcBef>
                        <a:spcAft>
                          <a:spcPts val="800"/>
                        </a:spcAft>
                      </a:pPr>
                      <a:r>
                        <a:rPr lang="en-US" sz="1050" dirty="0">
                          <a:effectLst/>
                        </a:rPr>
                        <a:t>Users can view exam schedule that has been imported.</a:t>
                      </a:r>
                      <a:endParaRPr lang="en-US" sz="1050" dirty="0">
                        <a:effectLst/>
                        <a:latin typeface="Times New Roman" panose="02020603050405020304" pitchFamily="18" charset="0"/>
                        <a:ea typeface="Calibri" panose="020F0502020204030204" pitchFamily="34" charset="0"/>
                        <a:cs typeface="Arial" panose="020B0604020202020204" pitchFamily="34" charset="0"/>
                      </a:endParaRPr>
                    </a:p>
                  </a:txBody>
                  <a:tcPr marL="39005" marR="39005" marT="0" marB="0" anchor="ctr"/>
                </a:tc>
                <a:extLst>
                  <a:ext uri="{0D108BD9-81ED-4DB2-BD59-A6C34878D82A}">
                    <a16:rowId xmlns:a16="http://schemas.microsoft.com/office/drawing/2014/main" val="2846907478"/>
                  </a:ext>
                </a:extLst>
              </a:tr>
            </a:tbl>
          </a:graphicData>
        </a:graphic>
      </p:graphicFrame>
      <p:sp>
        <p:nvSpPr>
          <p:cNvPr id="8" name="Google Shape;504;p29">
            <a:extLst>
              <a:ext uri="{FF2B5EF4-FFF2-40B4-BE49-F238E27FC236}">
                <a16:creationId xmlns:a16="http://schemas.microsoft.com/office/drawing/2014/main" id="{028F825E-56C2-4C0A-8158-CB3D4874FD3B}"/>
              </a:ext>
            </a:extLst>
          </p:cNvPr>
          <p:cNvSpPr txBox="1">
            <a:spLocks/>
          </p:cNvSpPr>
          <p:nvPr/>
        </p:nvSpPr>
        <p:spPr>
          <a:xfrm>
            <a:off x="776450" y="402700"/>
            <a:ext cx="3587400" cy="8568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t>Use case diagram</a:t>
            </a:r>
          </a:p>
        </p:txBody>
      </p:sp>
      <p:cxnSp>
        <p:nvCxnSpPr>
          <p:cNvPr id="9" name="Đường nối Thẳng 8">
            <a:extLst>
              <a:ext uri="{FF2B5EF4-FFF2-40B4-BE49-F238E27FC236}">
                <a16:creationId xmlns:a16="http://schemas.microsoft.com/office/drawing/2014/main" id="{05F37426-2B51-417D-BDB1-E1350247F0E8}"/>
              </a:ext>
            </a:extLst>
          </p:cNvPr>
          <p:cNvCxnSpPr>
            <a:cxnSpLocks/>
          </p:cNvCxnSpPr>
          <p:nvPr/>
        </p:nvCxnSpPr>
        <p:spPr>
          <a:xfrm>
            <a:off x="718457" y="1364343"/>
            <a:ext cx="2387600"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10;&#10;Description automatically generated">
            <a:extLst>
              <a:ext uri="{FF2B5EF4-FFF2-40B4-BE49-F238E27FC236}">
                <a16:creationId xmlns:a16="http://schemas.microsoft.com/office/drawing/2014/main" id="{C4CFB2F6-AF22-4ADD-AF87-0422072E5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11" name="Picture 7" descr="A picture containing logo&#10;&#10;Description automatically generated">
            <a:extLst>
              <a:ext uri="{FF2B5EF4-FFF2-40B4-BE49-F238E27FC236}">
                <a16:creationId xmlns:a16="http://schemas.microsoft.com/office/drawing/2014/main" id="{D9F5A52D-9E29-4DAC-99F5-BEC92ABD27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5" name="Hộp Văn bản 4">
            <a:extLst>
              <a:ext uri="{FF2B5EF4-FFF2-40B4-BE49-F238E27FC236}">
                <a16:creationId xmlns:a16="http://schemas.microsoft.com/office/drawing/2014/main" id="{5D83B4C6-C52A-4C88-8F41-9C4E6092C16C}"/>
              </a:ext>
            </a:extLst>
          </p:cNvPr>
          <p:cNvSpPr txBox="1"/>
          <p:nvPr/>
        </p:nvSpPr>
        <p:spPr>
          <a:xfrm>
            <a:off x="1953114" y="2706404"/>
            <a:ext cx="1553028" cy="307777"/>
          </a:xfrm>
          <a:prstGeom prst="rect">
            <a:avLst/>
          </a:prstGeom>
          <a:noFill/>
        </p:spPr>
        <p:txBody>
          <a:bodyPr wrap="square" rtlCol="0">
            <a:spAutoFit/>
          </a:bodyPr>
          <a:lstStyle/>
          <a:p>
            <a:r>
              <a:rPr lang="en-US" dirty="0"/>
              <a:t>List of use case: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503"/>
        <p:cNvGrpSpPr/>
        <p:nvPr/>
      </p:nvGrpSpPr>
      <p:grpSpPr>
        <a:xfrm>
          <a:off x="0" y="0"/>
          <a:ext cx="0" cy="0"/>
          <a:chOff x="0" y="0"/>
          <a:chExt cx="0" cy="0"/>
        </a:xfrm>
      </p:grpSpPr>
      <p:sp>
        <p:nvSpPr>
          <p:cNvPr id="504" name="Google Shape;504;p29"/>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Entity relational diagram</a:t>
            </a:r>
            <a:endParaRPr dirty="0"/>
          </a:p>
        </p:txBody>
      </p:sp>
      <p:sp>
        <p:nvSpPr>
          <p:cNvPr id="508" name="Google Shape;508;p29"/>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pic>
        <p:nvPicPr>
          <p:cNvPr id="22" name="Hình ảnh 21">
            <a:extLst>
              <a:ext uri="{FF2B5EF4-FFF2-40B4-BE49-F238E27FC236}">
                <a16:creationId xmlns:a16="http://schemas.microsoft.com/office/drawing/2014/main" id="{24657C5B-907A-4DA9-84F3-800E5AE3494A}"/>
              </a:ext>
            </a:extLst>
          </p:cNvPr>
          <p:cNvPicPr/>
          <p:nvPr/>
        </p:nvPicPr>
        <p:blipFill>
          <a:blip r:embed="rId3"/>
          <a:srcRect/>
          <a:stretch/>
        </p:blipFill>
        <p:spPr>
          <a:xfrm>
            <a:off x="3897086" y="878115"/>
            <a:ext cx="4886260" cy="4035955"/>
          </a:xfrm>
          <a:prstGeom prst="rect">
            <a:avLst/>
          </a:prstGeom>
        </p:spPr>
      </p:pic>
      <p:pic>
        <p:nvPicPr>
          <p:cNvPr id="23" name="Picture 9" descr="Logo&#10;&#10;Description automatically generated">
            <a:extLst>
              <a:ext uri="{FF2B5EF4-FFF2-40B4-BE49-F238E27FC236}">
                <a16:creationId xmlns:a16="http://schemas.microsoft.com/office/drawing/2014/main" id="{4DD0435E-575B-446C-9E29-FAEBBE20D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24" name="Picture 7" descr="A picture containing logo&#10;&#10;Description automatically generated">
            <a:extLst>
              <a:ext uri="{FF2B5EF4-FFF2-40B4-BE49-F238E27FC236}">
                <a16:creationId xmlns:a16="http://schemas.microsoft.com/office/drawing/2014/main" id="{C8CCAE29-ECA6-4930-8E68-E5C0D558D4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cxnSp>
        <p:nvCxnSpPr>
          <p:cNvPr id="15" name="Đường nối Thẳng 14">
            <a:extLst>
              <a:ext uri="{FF2B5EF4-FFF2-40B4-BE49-F238E27FC236}">
                <a16:creationId xmlns:a16="http://schemas.microsoft.com/office/drawing/2014/main" id="{6178D291-D0A5-4D31-BE5D-03B62FF37165}"/>
              </a:ext>
            </a:extLst>
          </p:cNvPr>
          <p:cNvCxnSpPr>
            <a:cxnSpLocks/>
          </p:cNvCxnSpPr>
          <p:nvPr/>
        </p:nvCxnSpPr>
        <p:spPr>
          <a:xfrm>
            <a:off x="718457" y="1364343"/>
            <a:ext cx="2387600"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762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32</a:t>
            </a:fld>
            <a:endParaRPr lang="en"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7" name="Rectangle 5">
            <a:extLst>
              <a:ext uri="{FF2B5EF4-FFF2-40B4-BE49-F238E27FC236}">
                <a16:creationId xmlns:a16="http://schemas.microsoft.com/office/drawing/2014/main" id="{81A6B355-537C-417B-AF44-39B80750A284}"/>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Conclusion and future work</a:t>
            </a:r>
          </a:p>
        </p:txBody>
      </p:sp>
      <p:sp>
        <p:nvSpPr>
          <p:cNvPr id="6" name="Google Shape;427;p24">
            <a:extLst>
              <a:ext uri="{FF2B5EF4-FFF2-40B4-BE49-F238E27FC236}">
                <a16:creationId xmlns:a16="http://schemas.microsoft.com/office/drawing/2014/main" id="{6A4A40A3-26CF-42FA-AF5B-4F9AB008AEAB}"/>
              </a:ext>
            </a:extLst>
          </p:cNvPr>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a:latin typeface="+mj-lt"/>
              </a:rPr>
              <a:t>Results</a:t>
            </a:r>
            <a:endParaRPr sz="2000" dirty="0">
              <a:latin typeface="+mj-lt"/>
            </a:endParaRPr>
          </a:p>
        </p:txBody>
      </p:sp>
      <p:sp>
        <p:nvSpPr>
          <p:cNvPr id="3" name="Hộp Văn bản 2">
            <a:extLst>
              <a:ext uri="{FF2B5EF4-FFF2-40B4-BE49-F238E27FC236}">
                <a16:creationId xmlns:a16="http://schemas.microsoft.com/office/drawing/2014/main" id="{EFE7B4D0-92DD-4679-9C0D-1E88DC688C8D}"/>
              </a:ext>
            </a:extLst>
          </p:cNvPr>
          <p:cNvSpPr txBox="1"/>
          <p:nvPr/>
        </p:nvSpPr>
        <p:spPr>
          <a:xfrm>
            <a:off x="776449" y="1509486"/>
            <a:ext cx="7569265" cy="2739211"/>
          </a:xfrm>
          <a:prstGeom prst="rect">
            <a:avLst/>
          </a:prstGeom>
          <a:noFill/>
        </p:spPr>
        <p:txBody>
          <a:bodyPr wrap="square" rtlCol="0">
            <a:spAutoFit/>
          </a:bodyPr>
          <a:lstStyle/>
          <a:p>
            <a:pPr marL="285750" indent="-285750" algn="just">
              <a:lnSpc>
                <a:spcPct val="150000"/>
              </a:lnSpc>
              <a:spcBef>
                <a:spcPts val="800"/>
              </a:spcBef>
              <a:spcAft>
                <a:spcPts val="800"/>
              </a:spcAft>
              <a:buFont typeface="Arial" panose="020B0604020202020204" pitchFamily="34" charset="0"/>
              <a:buChar char="•"/>
            </a:pPr>
            <a:r>
              <a:rPr lang="en-US" sz="1800" dirty="0">
                <a:effectLst/>
                <a:latin typeface="+mj-lt"/>
                <a:ea typeface="Calibri" panose="020F0502020204030204" pitchFamily="34" charset="0"/>
              </a:rPr>
              <a:t>Through the process of complete the thesis, we have achieved enough knowledge about optimization algorithms in general, we know how to apply algorithms to solve some optimal problem such as the exam invigilator assignment problem.</a:t>
            </a:r>
          </a:p>
          <a:p>
            <a:pPr marL="285750" indent="-285750" algn="just">
              <a:lnSpc>
                <a:spcPct val="150000"/>
              </a:lnSpc>
              <a:spcBef>
                <a:spcPts val="800"/>
              </a:spcBef>
              <a:spcAft>
                <a:spcPts val="800"/>
              </a:spcAft>
              <a:buFont typeface="Arial" panose="020B0604020202020204" pitchFamily="34" charset="0"/>
              <a:buChar char="•"/>
            </a:pPr>
            <a:r>
              <a:rPr lang="en-US" sz="1800" dirty="0">
                <a:effectLst/>
                <a:latin typeface="+mj-lt"/>
                <a:ea typeface="Calibri" panose="020F0502020204030204" pitchFamily="34" charset="0"/>
              </a:rPr>
              <a:t>Ability to implement and apply genetic algorithm to make an application for exam invigilator assignment</a:t>
            </a:r>
          </a:p>
        </p:txBody>
      </p:sp>
    </p:spTree>
    <p:extLst>
      <p:ext uri="{BB962C8B-B14F-4D97-AF65-F5344CB8AC3E}">
        <p14:creationId xmlns:p14="http://schemas.microsoft.com/office/powerpoint/2010/main" val="594377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33</a:t>
            </a:fld>
            <a:endParaRPr lang="en"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7" name="Rectangle 5">
            <a:extLst>
              <a:ext uri="{FF2B5EF4-FFF2-40B4-BE49-F238E27FC236}">
                <a16:creationId xmlns:a16="http://schemas.microsoft.com/office/drawing/2014/main" id="{81A6B355-537C-417B-AF44-39B80750A284}"/>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Conclusion and future work</a:t>
            </a:r>
          </a:p>
        </p:txBody>
      </p:sp>
      <p:sp>
        <p:nvSpPr>
          <p:cNvPr id="6" name="Google Shape;427;p24">
            <a:extLst>
              <a:ext uri="{FF2B5EF4-FFF2-40B4-BE49-F238E27FC236}">
                <a16:creationId xmlns:a16="http://schemas.microsoft.com/office/drawing/2014/main" id="{6A4A40A3-26CF-42FA-AF5B-4F9AB008AEAB}"/>
              </a:ext>
            </a:extLst>
          </p:cNvPr>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a:latin typeface="+mj-lt"/>
              </a:rPr>
              <a:t>Strong points</a:t>
            </a:r>
            <a:endParaRPr sz="2000" dirty="0">
              <a:latin typeface="+mj-lt"/>
            </a:endParaRPr>
          </a:p>
        </p:txBody>
      </p:sp>
      <p:sp>
        <p:nvSpPr>
          <p:cNvPr id="3" name="Hộp Văn bản 2">
            <a:extLst>
              <a:ext uri="{FF2B5EF4-FFF2-40B4-BE49-F238E27FC236}">
                <a16:creationId xmlns:a16="http://schemas.microsoft.com/office/drawing/2014/main" id="{EFE7B4D0-92DD-4679-9C0D-1E88DC688C8D}"/>
              </a:ext>
            </a:extLst>
          </p:cNvPr>
          <p:cNvSpPr txBox="1"/>
          <p:nvPr/>
        </p:nvSpPr>
        <p:spPr>
          <a:xfrm>
            <a:off x="776449" y="1509486"/>
            <a:ext cx="7569265" cy="2113399"/>
          </a:xfrm>
          <a:prstGeom prst="rect">
            <a:avLst/>
          </a:prstGeom>
          <a:noFill/>
        </p:spPr>
        <p:txBody>
          <a:bodyPr wrap="square" rtlCol="0">
            <a:spAutoFit/>
          </a:bodyPr>
          <a:lstStyle/>
          <a:p>
            <a:pPr marL="285750" lvl="0" indent="-285750" algn="just">
              <a:lnSpc>
                <a:spcPct val="150000"/>
              </a:lnSpc>
              <a:spcBef>
                <a:spcPts val="800"/>
              </a:spcBef>
              <a:spcAft>
                <a:spcPts val="800"/>
              </a:spcAft>
              <a:buFont typeface="Arial" panose="020B0604020202020204" pitchFamily="34" charset="0"/>
              <a:buChar char="•"/>
            </a:pPr>
            <a:r>
              <a:rPr lang="en-US" sz="1800" dirty="0">
                <a:effectLst/>
                <a:latin typeface="+mj-lt"/>
                <a:ea typeface="Times New Roman" panose="02020603050405020304" pitchFamily="18" charset="0"/>
              </a:rPr>
              <a:t>Our application responds smoothly to the stated constraints in the thesis, include hard and soft constraints. </a:t>
            </a:r>
          </a:p>
          <a:p>
            <a:pPr marL="285750" lvl="0" indent="-285750" algn="just">
              <a:lnSpc>
                <a:spcPct val="150000"/>
              </a:lnSpc>
              <a:spcBef>
                <a:spcPts val="800"/>
              </a:spcBef>
              <a:spcAft>
                <a:spcPts val="800"/>
              </a:spcAft>
              <a:buFont typeface="Arial" panose="020B0604020202020204" pitchFamily="34" charset="0"/>
              <a:buChar char="•"/>
            </a:pPr>
            <a:r>
              <a:rPr lang="en-US" sz="1800" dirty="0">
                <a:effectLst/>
                <a:latin typeface="+mj-lt"/>
                <a:ea typeface="Times New Roman" panose="02020603050405020304" pitchFamily="18" charset="0"/>
              </a:rPr>
              <a:t>Stable application, friendly user interface, easy to use. </a:t>
            </a:r>
          </a:p>
          <a:p>
            <a:pPr marL="285750" lvl="0" indent="-285750" algn="just">
              <a:lnSpc>
                <a:spcPct val="150000"/>
              </a:lnSpc>
              <a:spcBef>
                <a:spcPts val="800"/>
              </a:spcBef>
              <a:spcAft>
                <a:spcPts val="800"/>
              </a:spcAft>
              <a:buFont typeface="Arial" panose="020B0604020202020204" pitchFamily="34" charset="0"/>
              <a:buChar char="•"/>
            </a:pPr>
            <a:r>
              <a:rPr lang="en-US" sz="1800" dirty="0">
                <a:effectLst/>
                <a:latin typeface="+mj-lt"/>
                <a:ea typeface="Times New Roman" panose="02020603050405020304" pitchFamily="18" charset="0"/>
              </a:rPr>
              <a:t>Scheduled results are stored locally and easily retrieved. </a:t>
            </a:r>
            <a:endParaRPr lang="en-US" dirty="0">
              <a:latin typeface="+mj-lt"/>
            </a:endParaRPr>
          </a:p>
        </p:txBody>
      </p:sp>
    </p:spTree>
    <p:extLst>
      <p:ext uri="{BB962C8B-B14F-4D97-AF65-F5344CB8AC3E}">
        <p14:creationId xmlns:p14="http://schemas.microsoft.com/office/powerpoint/2010/main" val="2765931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34</a:t>
            </a:fld>
            <a:endParaRPr lang="en"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7" name="Rectangle 5">
            <a:extLst>
              <a:ext uri="{FF2B5EF4-FFF2-40B4-BE49-F238E27FC236}">
                <a16:creationId xmlns:a16="http://schemas.microsoft.com/office/drawing/2014/main" id="{81A6B355-537C-417B-AF44-39B80750A284}"/>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Conclusion and future work</a:t>
            </a:r>
          </a:p>
        </p:txBody>
      </p:sp>
      <p:sp>
        <p:nvSpPr>
          <p:cNvPr id="6" name="Google Shape;427;p24">
            <a:extLst>
              <a:ext uri="{FF2B5EF4-FFF2-40B4-BE49-F238E27FC236}">
                <a16:creationId xmlns:a16="http://schemas.microsoft.com/office/drawing/2014/main" id="{6A4A40A3-26CF-42FA-AF5B-4F9AB008AEAB}"/>
              </a:ext>
            </a:extLst>
          </p:cNvPr>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a:latin typeface="+mj-lt"/>
              </a:rPr>
              <a:t>Drawbacks</a:t>
            </a:r>
            <a:endParaRPr sz="2000" dirty="0">
              <a:latin typeface="+mj-lt"/>
            </a:endParaRPr>
          </a:p>
        </p:txBody>
      </p:sp>
      <p:sp>
        <p:nvSpPr>
          <p:cNvPr id="3" name="Hộp Văn bản 2">
            <a:extLst>
              <a:ext uri="{FF2B5EF4-FFF2-40B4-BE49-F238E27FC236}">
                <a16:creationId xmlns:a16="http://schemas.microsoft.com/office/drawing/2014/main" id="{EFE7B4D0-92DD-4679-9C0D-1E88DC688C8D}"/>
              </a:ext>
            </a:extLst>
          </p:cNvPr>
          <p:cNvSpPr txBox="1"/>
          <p:nvPr/>
        </p:nvSpPr>
        <p:spPr>
          <a:xfrm>
            <a:off x="776449" y="1509486"/>
            <a:ext cx="7569265" cy="3566617"/>
          </a:xfrm>
          <a:prstGeom prst="rect">
            <a:avLst/>
          </a:prstGeom>
          <a:noFill/>
        </p:spPr>
        <p:txBody>
          <a:bodyPr wrap="square" rtlCol="0">
            <a:spAutoFit/>
          </a:bodyPr>
          <a:lstStyle/>
          <a:p>
            <a:pPr marL="285750" lvl="0" indent="-285750" algn="just">
              <a:lnSpc>
                <a:spcPct val="150000"/>
              </a:lnSpc>
              <a:spcBef>
                <a:spcPts val="800"/>
              </a:spcBef>
              <a:spcAft>
                <a:spcPts val="800"/>
              </a:spcAft>
              <a:buFont typeface="Arial" panose="020B0604020202020204" pitchFamily="34" charset="0"/>
              <a:buChar char="•"/>
            </a:pPr>
            <a:r>
              <a:rPr lang="en-US" sz="1800" dirty="0">
                <a:effectLst/>
                <a:latin typeface="+mj-lt"/>
                <a:ea typeface="Times New Roman" panose="02020603050405020304" pitchFamily="18" charset="0"/>
              </a:rPr>
              <a:t>Due to the random nature of the genetic algorithm, the outcome sometimes does not fully fulfill the problem.</a:t>
            </a:r>
          </a:p>
          <a:p>
            <a:pPr marL="285750" lvl="0" indent="-285750" algn="just">
              <a:lnSpc>
                <a:spcPct val="150000"/>
              </a:lnSpc>
              <a:spcBef>
                <a:spcPts val="800"/>
              </a:spcBef>
              <a:spcAft>
                <a:spcPts val="800"/>
              </a:spcAft>
              <a:buFont typeface="Arial" panose="020B0604020202020204" pitchFamily="34" charset="0"/>
              <a:buChar char="•"/>
            </a:pPr>
            <a:r>
              <a:rPr lang="en-US" sz="1800" dirty="0">
                <a:effectLst/>
                <a:latin typeface="+mj-lt"/>
                <a:ea typeface="Times New Roman" panose="02020603050405020304" pitchFamily="18" charset="0"/>
              </a:rPr>
              <a:t>In practical, the requirements of scheduling problem are quite rich while our current application only meets the basic requirement. </a:t>
            </a:r>
          </a:p>
          <a:p>
            <a:pPr marL="285750" lvl="0" indent="-285750" algn="just">
              <a:lnSpc>
                <a:spcPct val="150000"/>
              </a:lnSpc>
              <a:spcBef>
                <a:spcPts val="800"/>
              </a:spcBef>
              <a:spcAft>
                <a:spcPts val="800"/>
              </a:spcAft>
              <a:buFont typeface="Arial" panose="020B0604020202020204" pitchFamily="34" charset="0"/>
              <a:buChar char="•"/>
            </a:pPr>
            <a:r>
              <a:rPr lang="en-US" sz="1800" dirty="0">
                <a:effectLst/>
                <a:latin typeface="+mj-lt"/>
                <a:ea typeface="Times New Roman" panose="02020603050405020304" pitchFamily="18" charset="0"/>
              </a:rPr>
              <a:t>Application execution on large datasets is quite slow. To solve this we must reduce the number of generations to make it run faster. </a:t>
            </a:r>
          </a:p>
          <a:p>
            <a:pPr marL="285750" lvl="0" indent="-285750" algn="just">
              <a:lnSpc>
                <a:spcPct val="150000"/>
              </a:lnSpc>
              <a:spcBef>
                <a:spcPts val="800"/>
              </a:spcBef>
              <a:spcAft>
                <a:spcPts val="800"/>
              </a:spcAft>
              <a:buFont typeface="Arial" panose="020B0604020202020204" pitchFamily="34" charset="0"/>
              <a:buChar char="•"/>
            </a:pPr>
            <a:r>
              <a:rPr lang="en-US" sz="1800" dirty="0">
                <a:effectLst/>
                <a:latin typeface="+mj-lt"/>
                <a:ea typeface="Times New Roman" panose="02020603050405020304" pitchFamily="18" charset="0"/>
              </a:rPr>
              <a:t>Application function is still limited. </a:t>
            </a:r>
          </a:p>
        </p:txBody>
      </p:sp>
    </p:spTree>
    <p:extLst>
      <p:ext uri="{BB962C8B-B14F-4D97-AF65-F5344CB8AC3E}">
        <p14:creationId xmlns:p14="http://schemas.microsoft.com/office/powerpoint/2010/main" val="1330645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2" name="Google Shape;320;p13">
            <a:extLst>
              <a:ext uri="{FF2B5EF4-FFF2-40B4-BE49-F238E27FC236}">
                <a16:creationId xmlns:a16="http://schemas.microsoft.com/office/drawing/2014/main" id="{69F36484-70CD-4EDB-B610-55777167BA66}"/>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35</a:t>
            </a:fld>
            <a:endParaRPr lang="en" dirty="0"/>
          </a:p>
        </p:txBody>
      </p:sp>
      <p:pic>
        <p:nvPicPr>
          <p:cNvPr id="4" name="Picture 9" descr="Logo&#10;&#10;Description automatically generated">
            <a:extLst>
              <a:ext uri="{FF2B5EF4-FFF2-40B4-BE49-F238E27FC236}">
                <a16:creationId xmlns:a16="http://schemas.microsoft.com/office/drawing/2014/main" id="{1B05532F-9724-4B27-AAF1-ECFFA01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5" name="Picture 7" descr="A picture containing logo&#10;&#10;Description automatically generated">
            <a:extLst>
              <a:ext uri="{FF2B5EF4-FFF2-40B4-BE49-F238E27FC236}">
                <a16:creationId xmlns:a16="http://schemas.microsoft.com/office/drawing/2014/main" id="{97CFA817-CE0C-48D3-91F4-1EA85374E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7" name="Rectangle 5">
            <a:extLst>
              <a:ext uri="{FF2B5EF4-FFF2-40B4-BE49-F238E27FC236}">
                <a16:creationId xmlns:a16="http://schemas.microsoft.com/office/drawing/2014/main" id="{81A6B355-537C-417B-AF44-39B80750A284}"/>
              </a:ext>
            </a:extLst>
          </p:cNvPr>
          <p:cNvSpPr/>
          <p:nvPr/>
        </p:nvSpPr>
        <p:spPr>
          <a:xfrm>
            <a:off x="969960"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rPr>
              <a:t>Conclusion and future work</a:t>
            </a:r>
          </a:p>
        </p:txBody>
      </p:sp>
      <p:sp>
        <p:nvSpPr>
          <p:cNvPr id="6" name="Google Shape;427;p24">
            <a:extLst>
              <a:ext uri="{FF2B5EF4-FFF2-40B4-BE49-F238E27FC236}">
                <a16:creationId xmlns:a16="http://schemas.microsoft.com/office/drawing/2014/main" id="{6A4A40A3-26CF-42FA-AF5B-4F9AB008AEAB}"/>
              </a:ext>
            </a:extLst>
          </p:cNvPr>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a:latin typeface="+mj-lt"/>
              </a:rPr>
              <a:t>Future work</a:t>
            </a:r>
            <a:endParaRPr sz="2000" dirty="0">
              <a:latin typeface="+mj-lt"/>
            </a:endParaRPr>
          </a:p>
        </p:txBody>
      </p:sp>
      <p:sp>
        <p:nvSpPr>
          <p:cNvPr id="3" name="Hộp Văn bản 2">
            <a:extLst>
              <a:ext uri="{FF2B5EF4-FFF2-40B4-BE49-F238E27FC236}">
                <a16:creationId xmlns:a16="http://schemas.microsoft.com/office/drawing/2014/main" id="{EFE7B4D0-92DD-4679-9C0D-1E88DC688C8D}"/>
              </a:ext>
            </a:extLst>
          </p:cNvPr>
          <p:cNvSpPr txBox="1"/>
          <p:nvPr/>
        </p:nvSpPr>
        <p:spPr>
          <a:xfrm>
            <a:off x="776449" y="1509486"/>
            <a:ext cx="7569265" cy="2735621"/>
          </a:xfrm>
          <a:prstGeom prst="rect">
            <a:avLst/>
          </a:prstGeom>
          <a:noFill/>
        </p:spPr>
        <p:txBody>
          <a:bodyPr wrap="square" rtlCol="0">
            <a:spAutoFit/>
          </a:bodyPr>
          <a:lstStyle/>
          <a:p>
            <a:pPr marL="285750" lvl="0" indent="-285750" algn="just">
              <a:lnSpc>
                <a:spcPct val="150000"/>
              </a:lnSpc>
              <a:spcBef>
                <a:spcPts val="800"/>
              </a:spcBef>
              <a:spcAft>
                <a:spcPts val="800"/>
              </a:spcAft>
              <a:buFont typeface="Arial" panose="020B0604020202020204" pitchFamily="34" charset="0"/>
              <a:buChar char="•"/>
            </a:pPr>
            <a:r>
              <a:rPr lang="en-US" sz="1800" dirty="0">
                <a:effectLst/>
                <a:latin typeface="+mj-lt"/>
                <a:ea typeface="Times New Roman" panose="02020603050405020304" pitchFamily="18" charset="0"/>
              </a:rPr>
              <a:t>Refactor GUI to improve user experience. </a:t>
            </a:r>
          </a:p>
          <a:p>
            <a:pPr marL="285750" lvl="0" indent="-285750" algn="just">
              <a:lnSpc>
                <a:spcPct val="150000"/>
              </a:lnSpc>
              <a:spcBef>
                <a:spcPts val="800"/>
              </a:spcBef>
              <a:spcAft>
                <a:spcPts val="800"/>
              </a:spcAft>
              <a:buFont typeface="Arial" panose="020B0604020202020204" pitchFamily="34" charset="0"/>
              <a:buChar char="•"/>
            </a:pPr>
            <a:r>
              <a:rPr lang="en-US" sz="1800" dirty="0">
                <a:effectLst/>
                <a:latin typeface="+mj-lt"/>
                <a:ea typeface="Times New Roman" panose="02020603050405020304" pitchFamily="18" charset="0"/>
              </a:rPr>
              <a:t>Improve some function to make it more user friendly. </a:t>
            </a:r>
          </a:p>
          <a:p>
            <a:pPr marL="285750" lvl="0" indent="-285750" algn="just">
              <a:lnSpc>
                <a:spcPct val="150000"/>
              </a:lnSpc>
              <a:spcBef>
                <a:spcPts val="800"/>
              </a:spcBef>
              <a:spcAft>
                <a:spcPts val="800"/>
              </a:spcAft>
              <a:buFont typeface="Arial" panose="020B0604020202020204" pitchFamily="34" charset="0"/>
              <a:buChar char="•"/>
            </a:pPr>
            <a:r>
              <a:rPr lang="en-US" sz="1800" dirty="0">
                <a:effectLst/>
                <a:latin typeface="+mj-lt"/>
                <a:ea typeface="Times New Roman" panose="02020603050405020304" pitchFamily="18" charset="0"/>
              </a:rPr>
              <a:t>Continue improve fitness function. </a:t>
            </a:r>
          </a:p>
          <a:p>
            <a:pPr marL="285750" lvl="0" indent="-285750" algn="just">
              <a:lnSpc>
                <a:spcPct val="150000"/>
              </a:lnSpc>
              <a:spcBef>
                <a:spcPts val="800"/>
              </a:spcBef>
              <a:spcAft>
                <a:spcPts val="800"/>
              </a:spcAft>
              <a:buFont typeface="Arial" panose="020B0604020202020204" pitchFamily="34" charset="0"/>
              <a:buChar char="•"/>
            </a:pPr>
            <a:r>
              <a:rPr lang="en-US" sz="1800" dirty="0">
                <a:effectLst/>
                <a:latin typeface="+mj-lt"/>
                <a:ea typeface="Times New Roman" panose="02020603050405020304" pitchFamily="18" charset="0"/>
              </a:rPr>
              <a:t>Combining genetic algorithms with other techniques such as Neural network, fuzzy logic, ... to improve efficiency for the application.</a:t>
            </a:r>
          </a:p>
        </p:txBody>
      </p:sp>
    </p:spTree>
    <p:extLst>
      <p:ext uri="{BB962C8B-B14F-4D97-AF65-F5344CB8AC3E}">
        <p14:creationId xmlns:p14="http://schemas.microsoft.com/office/powerpoint/2010/main" val="2912954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546"/>
        <p:cNvGrpSpPr/>
        <p:nvPr/>
      </p:nvGrpSpPr>
      <p:grpSpPr>
        <a:xfrm>
          <a:off x="0" y="0"/>
          <a:ext cx="0" cy="0"/>
          <a:chOff x="0" y="0"/>
          <a:chExt cx="0" cy="0"/>
        </a:xfrm>
      </p:grpSpPr>
      <p:sp>
        <p:nvSpPr>
          <p:cNvPr id="547" name="Google Shape;547;p33"/>
          <p:cNvSpPr/>
          <p:nvPr/>
        </p:nvSpPr>
        <p:spPr>
          <a:xfrm>
            <a:off x="1430021" y="388924"/>
            <a:ext cx="6283957" cy="452234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dk1"/>
          </a:solidFill>
          <a:ln>
            <a:noFill/>
          </a:ln>
          <a:effectLst>
            <a:outerShdw blurRad="171450" dist="381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2312849" y="861299"/>
            <a:ext cx="4518300" cy="288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solidFill>
                  <a:schemeClr val="lt1"/>
                </a:solidFill>
                <a:latin typeface="Montserrat"/>
                <a:ea typeface="Montserrat"/>
                <a:cs typeface="Montserrat"/>
                <a:sym typeface="Montserrat"/>
              </a:rPr>
              <a:t>DEMO</a:t>
            </a:r>
            <a:endParaRPr sz="8000" dirty="0">
              <a:solidFill>
                <a:schemeClr val="lt1"/>
              </a:solidFill>
              <a:latin typeface="Montserrat"/>
              <a:ea typeface="Montserrat"/>
              <a:cs typeface="Montserrat"/>
              <a:sym typeface="Montserrat"/>
            </a:endParaRPr>
          </a:p>
        </p:txBody>
      </p:sp>
      <p:sp>
        <p:nvSpPr>
          <p:cNvPr id="549" name="Google Shape;549;p33"/>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13" name="Google Shape;320;p13">
            <a:extLst>
              <a:ext uri="{FF2B5EF4-FFF2-40B4-BE49-F238E27FC236}">
                <a16:creationId xmlns:a16="http://schemas.microsoft.com/office/drawing/2014/main" id="{4EF20578-F796-42C9-83BA-D874A0C835DB}"/>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latin typeface="+mj-lt"/>
              </a:rPr>
              <a:t>4</a:t>
            </a:fld>
            <a:endParaRPr dirty="0">
              <a:latin typeface="+mj-lt"/>
            </a:endParaRPr>
          </a:p>
        </p:txBody>
      </p:sp>
      <p:sp>
        <p:nvSpPr>
          <p:cNvPr id="19" name="Rectangle 5">
            <a:extLst>
              <a:ext uri="{FF2B5EF4-FFF2-40B4-BE49-F238E27FC236}">
                <a16:creationId xmlns:a16="http://schemas.microsoft.com/office/drawing/2014/main" id="{F76D8FD9-0EC9-415D-808B-41E3F12D44AD}"/>
              </a:ext>
            </a:extLst>
          </p:cNvPr>
          <p:cNvSpPr/>
          <p:nvPr/>
        </p:nvSpPr>
        <p:spPr>
          <a:xfrm>
            <a:off x="969964"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latin typeface="+mj-lt"/>
              </a:rPr>
              <a:t>Overview of the thesis</a:t>
            </a:r>
          </a:p>
        </p:txBody>
      </p:sp>
      <p:pic>
        <p:nvPicPr>
          <p:cNvPr id="20" name="Picture 9" descr="Logo&#10;&#10;Description automatically generated">
            <a:extLst>
              <a:ext uri="{FF2B5EF4-FFF2-40B4-BE49-F238E27FC236}">
                <a16:creationId xmlns:a16="http://schemas.microsoft.com/office/drawing/2014/main" id="{22B75B8D-C8A7-4AC5-986E-90F153D31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21" name="Picture 7" descr="A picture containing logo&#10;&#10;Description automatically generated">
            <a:extLst>
              <a:ext uri="{FF2B5EF4-FFF2-40B4-BE49-F238E27FC236}">
                <a16:creationId xmlns:a16="http://schemas.microsoft.com/office/drawing/2014/main" id="{4D338EC4-F4BE-46DF-9D8A-97FB76325A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22" name="Google Shape;318;p13">
            <a:extLst>
              <a:ext uri="{FF2B5EF4-FFF2-40B4-BE49-F238E27FC236}">
                <a16:creationId xmlns:a16="http://schemas.microsoft.com/office/drawing/2014/main" id="{52756C64-073A-4C9C-8D9B-CB424271F7EB}"/>
              </a:ext>
            </a:extLst>
          </p:cNvPr>
          <p:cNvSpPr txBox="1">
            <a:spLocks/>
          </p:cNvSpPr>
          <p:nvPr/>
        </p:nvSpPr>
        <p:spPr>
          <a:xfrm>
            <a:off x="607218" y="1044103"/>
            <a:ext cx="7893844" cy="305529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spcBef>
                <a:spcPts val="800"/>
              </a:spcBef>
              <a:spcAft>
                <a:spcPts val="800"/>
              </a:spcAft>
              <a:buFont typeface="Wingdings" panose="05000000000000000000" pitchFamily="2" charset="2"/>
              <a:buChar char="Ø"/>
            </a:pPr>
            <a:r>
              <a:rPr lang="en-US" sz="1800" dirty="0">
                <a:solidFill>
                  <a:schemeClr val="tx1"/>
                </a:solidFill>
                <a:latin typeface="+mj-lt"/>
                <a:ea typeface="Calibri" panose="020F0502020204030204" pitchFamily="34" charset="0"/>
              </a:rPr>
              <a:t>Fully aware about the exam invigilator assignment problem.</a:t>
            </a:r>
          </a:p>
          <a:p>
            <a:pPr algn="just">
              <a:lnSpc>
                <a:spcPct val="150000"/>
              </a:lnSpc>
              <a:spcBef>
                <a:spcPts val="800"/>
              </a:spcBef>
              <a:spcAft>
                <a:spcPts val="800"/>
              </a:spcAft>
              <a:buFont typeface="Wingdings" panose="05000000000000000000" pitchFamily="2" charset="2"/>
              <a:buChar char="Ø"/>
            </a:pPr>
            <a:r>
              <a:rPr lang="en-US" sz="1800" dirty="0">
                <a:latin typeface="+mj-lt"/>
                <a:ea typeface="Calibri" panose="020F0502020204030204" pitchFamily="34" charset="0"/>
              </a:rPr>
              <a:t>Fully aware of the strengths of genetic algorithms and linear programming in solving optimization problems.</a:t>
            </a:r>
          </a:p>
          <a:p>
            <a:pPr algn="just">
              <a:lnSpc>
                <a:spcPct val="150000"/>
              </a:lnSpc>
              <a:spcBef>
                <a:spcPts val="800"/>
              </a:spcBef>
              <a:spcAft>
                <a:spcPts val="800"/>
              </a:spcAft>
              <a:buFont typeface="Wingdings" panose="05000000000000000000" pitchFamily="2" charset="2"/>
              <a:buChar char="Ø"/>
            </a:pPr>
            <a:r>
              <a:rPr lang="en-US" sz="1800" dirty="0">
                <a:latin typeface="+mj-lt"/>
                <a:ea typeface="Calibri" panose="020F0502020204030204" pitchFamily="34" charset="0"/>
              </a:rPr>
              <a:t>Represent the problem in the form of integer programming</a:t>
            </a:r>
          </a:p>
          <a:p>
            <a:pPr algn="just">
              <a:lnSpc>
                <a:spcPct val="150000"/>
              </a:lnSpc>
              <a:spcBef>
                <a:spcPts val="800"/>
              </a:spcBef>
              <a:spcAft>
                <a:spcPts val="800"/>
              </a:spcAft>
              <a:buFont typeface="Wingdings" panose="05000000000000000000" pitchFamily="2" charset="2"/>
              <a:buChar char="Ø"/>
            </a:pPr>
            <a:r>
              <a:rPr lang="en-US" sz="1800" dirty="0">
                <a:latin typeface="+mj-lt"/>
                <a:ea typeface="Calibri" panose="020F0502020204030204" pitchFamily="34" charset="0"/>
              </a:rPr>
              <a:t>Successfully implement the genetic algorithm to a working application.</a:t>
            </a:r>
          </a:p>
          <a:p>
            <a:pPr>
              <a:spcBef>
                <a:spcPts val="600"/>
              </a:spcBef>
              <a:buClr>
                <a:schemeClr val="dk1"/>
              </a:buClr>
              <a:buSzPts val="1100"/>
            </a:pPr>
            <a:endParaRPr lang="en-US" dirty="0">
              <a:latin typeface="+mj-lt"/>
            </a:endParaRPr>
          </a:p>
        </p:txBody>
      </p:sp>
    </p:spTree>
    <p:extLst>
      <p:ext uri="{BB962C8B-B14F-4D97-AF65-F5344CB8AC3E}">
        <p14:creationId xmlns:p14="http://schemas.microsoft.com/office/powerpoint/2010/main" val="427207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7" name="Google Shape;318;p13">
            <a:extLst>
              <a:ext uri="{FF2B5EF4-FFF2-40B4-BE49-F238E27FC236}">
                <a16:creationId xmlns:a16="http://schemas.microsoft.com/office/drawing/2014/main" id="{87557F38-BBBB-4619-A016-E70E615223CC}"/>
              </a:ext>
            </a:extLst>
          </p:cNvPr>
          <p:cNvSpPr txBox="1">
            <a:spLocks/>
          </p:cNvSpPr>
          <p:nvPr/>
        </p:nvSpPr>
        <p:spPr>
          <a:xfrm>
            <a:off x="625078" y="1013806"/>
            <a:ext cx="7893844" cy="1898456"/>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spcBef>
                <a:spcPts val="800"/>
              </a:spcBef>
              <a:spcAft>
                <a:spcPts val="800"/>
              </a:spcAft>
              <a:buFont typeface="Wingdings" panose="05000000000000000000" pitchFamily="2" charset="2"/>
              <a:buChar char="Ø"/>
            </a:pPr>
            <a:r>
              <a:rPr lang="en-US" sz="1800" dirty="0">
                <a:latin typeface="+mj-lt"/>
                <a:ea typeface="Calibri" panose="020F0502020204030204" pitchFamily="34" charset="0"/>
              </a:rPr>
              <a:t>Assignment or scheduling problems can be defined as a search for the optimal solution to perform various types of works or tasks bounded to a set of constraints</a:t>
            </a:r>
          </a:p>
          <a:p>
            <a:pPr marL="285750" indent="-285750" algn="just">
              <a:lnSpc>
                <a:spcPct val="150000"/>
              </a:lnSpc>
              <a:spcBef>
                <a:spcPts val="800"/>
              </a:spcBef>
              <a:spcAft>
                <a:spcPts val="800"/>
              </a:spcAft>
              <a:buFont typeface="Wingdings" panose="05000000000000000000" pitchFamily="2" charset="2"/>
              <a:buChar char="Ø"/>
            </a:pPr>
            <a:r>
              <a:rPr lang="en-US" sz="1800" dirty="0">
                <a:latin typeface="+mj-lt"/>
                <a:ea typeface="Calibri" panose="020F0502020204030204" pitchFamily="34" charset="0"/>
              </a:rPr>
              <a:t>Properties of the constraints</a:t>
            </a:r>
          </a:p>
        </p:txBody>
      </p:sp>
      <p:sp>
        <p:nvSpPr>
          <p:cNvPr id="8" name="Google Shape;320;p13">
            <a:extLst>
              <a:ext uri="{FF2B5EF4-FFF2-40B4-BE49-F238E27FC236}">
                <a16:creationId xmlns:a16="http://schemas.microsoft.com/office/drawing/2014/main" id="{AD68AAD9-AAE1-46CC-A94B-EE4E885ADC3F}"/>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latin typeface="+mj-lt"/>
              </a:rPr>
              <a:t>5</a:t>
            </a:fld>
            <a:endParaRPr dirty="0">
              <a:latin typeface="+mj-lt"/>
            </a:endParaRPr>
          </a:p>
        </p:txBody>
      </p:sp>
      <p:sp>
        <p:nvSpPr>
          <p:cNvPr id="9" name="Rectangle 5">
            <a:extLst>
              <a:ext uri="{FF2B5EF4-FFF2-40B4-BE49-F238E27FC236}">
                <a16:creationId xmlns:a16="http://schemas.microsoft.com/office/drawing/2014/main" id="{82A79A44-3D48-4A5D-A3E4-6BD507FBB6BE}"/>
              </a:ext>
            </a:extLst>
          </p:cNvPr>
          <p:cNvSpPr/>
          <p:nvPr/>
        </p:nvSpPr>
        <p:spPr>
          <a:xfrm>
            <a:off x="969962"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latin typeface="+mj-lt"/>
              </a:rPr>
              <a:t>Problems introduction</a:t>
            </a:r>
          </a:p>
        </p:txBody>
      </p:sp>
      <p:pic>
        <p:nvPicPr>
          <p:cNvPr id="10" name="Picture 9" descr="Logo&#10;&#10;Description automatically generated">
            <a:extLst>
              <a:ext uri="{FF2B5EF4-FFF2-40B4-BE49-F238E27FC236}">
                <a16:creationId xmlns:a16="http://schemas.microsoft.com/office/drawing/2014/main" id="{5C0D609C-4179-43D1-8638-CBFF2581C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11" name="Picture 7" descr="A picture containing logo&#10;&#10;Description automatically generated">
            <a:extLst>
              <a:ext uri="{FF2B5EF4-FFF2-40B4-BE49-F238E27FC236}">
                <a16:creationId xmlns:a16="http://schemas.microsoft.com/office/drawing/2014/main" id="{38D7C44D-C3C9-4C71-A2A1-95585B2CC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14" name="Google Shape;318;p13">
            <a:extLst>
              <a:ext uri="{FF2B5EF4-FFF2-40B4-BE49-F238E27FC236}">
                <a16:creationId xmlns:a16="http://schemas.microsoft.com/office/drawing/2014/main" id="{6B9F1AF4-C42F-43CF-A57D-E9D86C9B5DEE}"/>
              </a:ext>
            </a:extLst>
          </p:cNvPr>
          <p:cNvSpPr txBox="1">
            <a:spLocks/>
          </p:cNvSpPr>
          <p:nvPr/>
        </p:nvSpPr>
        <p:spPr>
          <a:xfrm>
            <a:off x="4554138" y="2647943"/>
            <a:ext cx="3981638" cy="20265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1pPr>
            <a:lvl2pPr marL="914400" marR="0" lvl="1"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2pPr>
            <a:lvl3pPr marL="1371600" marR="0" lvl="2"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3pPr>
            <a:lvl4pPr marL="1828800" marR="0" lvl="3"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4pPr>
            <a:lvl5pPr marL="2286000" marR="0" lvl="4"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5pPr>
            <a:lvl6pPr marL="2743200" marR="0" lvl="5"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6pPr>
            <a:lvl7pPr marL="3200400" marR="0" lvl="6"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7pPr>
            <a:lvl8pPr marL="3657600" marR="0" lvl="7"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8pPr>
            <a:lvl9pPr marL="4114800" marR="0" lvl="8"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9pPr>
          </a:lstStyle>
          <a:p>
            <a:pPr marL="285750" indent="-285750">
              <a:lnSpc>
                <a:spcPct val="150000"/>
              </a:lnSpc>
              <a:spcBef>
                <a:spcPts val="800"/>
              </a:spcBef>
              <a:spcAft>
                <a:spcPts val="800"/>
              </a:spcAft>
              <a:buFont typeface="Wingdings" panose="05000000000000000000" pitchFamily="2" charset="2"/>
              <a:buChar char="ü"/>
            </a:pPr>
            <a:r>
              <a:rPr lang="en-US" sz="1600" b="1" dirty="0">
                <a:latin typeface="+mj-lt"/>
                <a:ea typeface="Times New Roman" panose="02020603050405020304" pitchFamily="18" charset="0"/>
                <a:cs typeface="Times New Roman" panose="02020603050405020304" pitchFamily="18" charset="0"/>
              </a:rPr>
              <a:t>Resources</a:t>
            </a:r>
          </a:p>
          <a:p>
            <a:pPr marL="285750" indent="-285750">
              <a:lnSpc>
                <a:spcPct val="150000"/>
              </a:lnSpc>
              <a:spcBef>
                <a:spcPts val="800"/>
              </a:spcBef>
              <a:spcAft>
                <a:spcPts val="800"/>
              </a:spcAft>
              <a:buFont typeface="Wingdings" panose="05000000000000000000" pitchFamily="2" charset="2"/>
              <a:buChar char="ü"/>
            </a:pPr>
            <a:r>
              <a:rPr lang="en-US" sz="1600" b="1" dirty="0">
                <a:latin typeface="+mj-lt"/>
                <a:ea typeface="Times New Roman" panose="02020603050405020304" pitchFamily="18" charset="0"/>
                <a:cs typeface="Times New Roman" panose="02020603050405020304" pitchFamily="18" charset="0"/>
              </a:rPr>
              <a:t>Tasks</a:t>
            </a:r>
          </a:p>
          <a:p>
            <a:pPr marL="285750" lvl="0" indent="-285750" algn="just">
              <a:lnSpc>
                <a:spcPct val="150000"/>
              </a:lnSpc>
              <a:spcBef>
                <a:spcPts val="800"/>
              </a:spcBef>
              <a:spcAft>
                <a:spcPts val="800"/>
              </a:spcAft>
              <a:buFont typeface="Wingdings" panose="05000000000000000000" pitchFamily="2" charset="2"/>
              <a:buChar char="ü"/>
            </a:pPr>
            <a:r>
              <a:rPr lang="en-US" sz="1600" b="1" dirty="0">
                <a:effectLst/>
                <a:latin typeface="+mj-lt"/>
                <a:ea typeface="Times New Roman" panose="02020603050405020304" pitchFamily="18" charset="0"/>
                <a:cs typeface="Times New Roman" panose="02020603050405020304" pitchFamily="18" charset="0"/>
              </a:rPr>
              <a:t>Constraints </a:t>
            </a:r>
          </a:p>
          <a:p>
            <a:pPr marL="285750" lvl="0" indent="-285750" algn="just">
              <a:lnSpc>
                <a:spcPct val="150000"/>
              </a:lnSpc>
              <a:spcBef>
                <a:spcPts val="800"/>
              </a:spcBef>
              <a:spcAft>
                <a:spcPts val="800"/>
              </a:spcAft>
              <a:buFont typeface="Wingdings" panose="05000000000000000000" pitchFamily="2" charset="2"/>
              <a:buChar char="ü"/>
            </a:pPr>
            <a:r>
              <a:rPr lang="en-US" sz="1600" b="1" dirty="0">
                <a:effectLst/>
                <a:latin typeface="+mj-lt"/>
                <a:ea typeface="Times New Roman" panose="02020603050405020304" pitchFamily="18" charset="0"/>
                <a:cs typeface="Times New Roman" panose="02020603050405020304" pitchFamily="18" charset="0"/>
              </a:rPr>
              <a:t>Objective</a:t>
            </a:r>
            <a:endParaRPr lang="en-US" sz="1600" b="1"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623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13" name="Google Shape;318;p13">
            <a:extLst>
              <a:ext uri="{FF2B5EF4-FFF2-40B4-BE49-F238E27FC236}">
                <a16:creationId xmlns:a16="http://schemas.microsoft.com/office/drawing/2014/main" id="{4F55576E-627C-4A62-86F0-356FD0C8BA4D}"/>
              </a:ext>
            </a:extLst>
          </p:cNvPr>
          <p:cNvSpPr txBox="1">
            <a:spLocks/>
          </p:cNvSpPr>
          <p:nvPr/>
        </p:nvSpPr>
        <p:spPr>
          <a:xfrm>
            <a:off x="607216" y="1306874"/>
            <a:ext cx="7893844" cy="156795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spcBef>
                <a:spcPts val="800"/>
              </a:spcBef>
              <a:spcAft>
                <a:spcPts val="800"/>
              </a:spcAft>
              <a:buFont typeface="Wingdings" panose="05000000000000000000" pitchFamily="2" charset="2"/>
              <a:buChar char="Ø"/>
            </a:pPr>
            <a:r>
              <a:rPr lang="en-US" sz="1800" dirty="0">
                <a:solidFill>
                  <a:schemeClr val="tx1"/>
                </a:solidFill>
                <a:latin typeface="+mj-lt"/>
                <a:ea typeface="Calibri" panose="020F0502020204030204" pitchFamily="34" charset="0"/>
              </a:rPr>
              <a:t> Exam invigilator scheduling problem is </a:t>
            </a:r>
            <a:r>
              <a:rPr lang="en-US" sz="1800" dirty="0">
                <a:latin typeface="+mj-lt"/>
                <a:ea typeface="Calibri" panose="020F0502020204030204" pitchFamily="34" charset="0"/>
              </a:rPr>
              <a:t>a type of assignment problem.</a:t>
            </a:r>
            <a:r>
              <a:rPr lang="en-US" sz="1800" dirty="0">
                <a:solidFill>
                  <a:schemeClr val="tx1"/>
                </a:solidFill>
                <a:latin typeface="+mj-lt"/>
                <a:ea typeface="Calibri" panose="020F0502020204030204" pitchFamily="34" charset="0"/>
              </a:rPr>
              <a:t> </a:t>
            </a:r>
          </a:p>
          <a:p>
            <a:pPr algn="just">
              <a:lnSpc>
                <a:spcPct val="150000"/>
              </a:lnSpc>
              <a:spcBef>
                <a:spcPts val="800"/>
              </a:spcBef>
              <a:spcAft>
                <a:spcPts val="800"/>
              </a:spcAft>
              <a:buFont typeface="Wingdings" panose="05000000000000000000" pitchFamily="2" charset="2"/>
              <a:buChar char="Ø"/>
            </a:pPr>
            <a:r>
              <a:rPr lang="en-US" sz="1800" dirty="0">
                <a:solidFill>
                  <a:schemeClr val="tx1"/>
                </a:solidFill>
                <a:latin typeface="+mj-lt"/>
                <a:ea typeface="Calibri" panose="020F0502020204030204" pitchFamily="34" charset="0"/>
              </a:rPr>
              <a:t> This problem take a lot of time and resources to accomplish if it done by human.</a:t>
            </a:r>
            <a:endParaRPr lang="en-US" dirty="0">
              <a:latin typeface="+mj-lt"/>
            </a:endParaRPr>
          </a:p>
        </p:txBody>
      </p:sp>
      <p:sp>
        <p:nvSpPr>
          <p:cNvPr id="15" name="Google Shape;320;p13">
            <a:extLst>
              <a:ext uri="{FF2B5EF4-FFF2-40B4-BE49-F238E27FC236}">
                <a16:creationId xmlns:a16="http://schemas.microsoft.com/office/drawing/2014/main" id="{DF025FE9-D258-4780-A55B-232AC95521DA}"/>
              </a:ext>
            </a:extLst>
          </p:cNvPr>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latin typeface="+mj-lt"/>
              </a:rPr>
              <a:t>6</a:t>
            </a:fld>
            <a:endParaRPr dirty="0">
              <a:latin typeface="+mj-lt"/>
            </a:endParaRPr>
          </a:p>
        </p:txBody>
      </p:sp>
      <p:pic>
        <p:nvPicPr>
          <p:cNvPr id="17" name="Picture 9" descr="Logo&#10;&#10;Description automatically generated">
            <a:extLst>
              <a:ext uri="{FF2B5EF4-FFF2-40B4-BE49-F238E27FC236}">
                <a16:creationId xmlns:a16="http://schemas.microsoft.com/office/drawing/2014/main" id="{1C1AB224-203E-4B0D-95EC-000EA1C4B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18" name="Picture 7" descr="A picture containing logo&#10;&#10;Description automatically generated">
            <a:extLst>
              <a:ext uri="{FF2B5EF4-FFF2-40B4-BE49-F238E27FC236}">
                <a16:creationId xmlns:a16="http://schemas.microsoft.com/office/drawing/2014/main" id="{BA1ECE04-8FFE-4439-BED5-71A67A2026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19" name="Mũi tên: Phải 18">
            <a:extLst>
              <a:ext uri="{FF2B5EF4-FFF2-40B4-BE49-F238E27FC236}">
                <a16:creationId xmlns:a16="http://schemas.microsoft.com/office/drawing/2014/main" id="{AFBBB671-5373-4490-88F6-7C36955EE9CC}"/>
              </a:ext>
            </a:extLst>
          </p:cNvPr>
          <p:cNvSpPr/>
          <p:nvPr/>
        </p:nvSpPr>
        <p:spPr>
          <a:xfrm>
            <a:off x="713277" y="3301969"/>
            <a:ext cx="513369" cy="414338"/>
          </a:xfrm>
          <a:prstGeom prst="rightArrow">
            <a:avLst>
              <a:gd name="adj1" fmla="val 39655"/>
              <a:gd name="adj2" fmla="val 4310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mj-lt"/>
            </a:endParaRPr>
          </a:p>
        </p:txBody>
      </p:sp>
      <p:sp>
        <p:nvSpPr>
          <p:cNvPr id="20" name="Google Shape;318;p13">
            <a:extLst>
              <a:ext uri="{FF2B5EF4-FFF2-40B4-BE49-F238E27FC236}">
                <a16:creationId xmlns:a16="http://schemas.microsoft.com/office/drawing/2014/main" id="{D9F4A366-1DBB-42C8-924F-2EB980CA0F31}"/>
              </a:ext>
            </a:extLst>
          </p:cNvPr>
          <p:cNvSpPr txBox="1">
            <a:spLocks/>
          </p:cNvSpPr>
          <p:nvPr/>
        </p:nvSpPr>
        <p:spPr>
          <a:xfrm>
            <a:off x="853677" y="3009268"/>
            <a:ext cx="7400922" cy="97154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1pPr>
            <a:lvl2pPr marL="914400" marR="0" lvl="1"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2pPr>
            <a:lvl3pPr marL="1371600" marR="0" lvl="2"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3pPr>
            <a:lvl4pPr marL="1828800" marR="0" lvl="3"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4pPr>
            <a:lvl5pPr marL="2286000" marR="0" lvl="4"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5pPr>
            <a:lvl6pPr marL="2743200" marR="0" lvl="5"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6pPr>
            <a:lvl7pPr marL="3200400" marR="0" lvl="6"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7pPr>
            <a:lvl8pPr marL="3657600" marR="0" lvl="7"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8pPr>
            <a:lvl9pPr marL="4114800" marR="0" lvl="8"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9pPr>
          </a:lstStyle>
          <a:p>
            <a:pPr marL="558800" lvl="1" indent="0" algn="just">
              <a:lnSpc>
                <a:spcPct val="150000"/>
              </a:lnSpc>
              <a:spcBef>
                <a:spcPts val="800"/>
              </a:spcBef>
              <a:spcAft>
                <a:spcPts val="800"/>
              </a:spcAft>
              <a:buFont typeface="Montserrat Light"/>
              <a:buNone/>
            </a:pPr>
            <a:r>
              <a:rPr lang="en-US" sz="1800" dirty="0">
                <a:solidFill>
                  <a:schemeClr val="tx1"/>
                </a:solidFill>
                <a:latin typeface="+mj-lt"/>
                <a:ea typeface="Calibri" panose="020F0502020204030204" pitchFamily="34" charset="0"/>
              </a:rPr>
              <a:t>The need of algorithms or computer programs to support and make the progress faster is necessary.</a:t>
            </a:r>
          </a:p>
          <a:p>
            <a:pPr marL="0" indent="0" algn="just">
              <a:buClr>
                <a:schemeClr val="dk1"/>
              </a:buClr>
              <a:buSzPts val="1100"/>
              <a:buFont typeface="Arial"/>
              <a:buNone/>
            </a:pPr>
            <a:endParaRPr lang="en-US" dirty="0">
              <a:latin typeface="+mj-lt"/>
            </a:endParaRPr>
          </a:p>
        </p:txBody>
      </p:sp>
      <p:sp>
        <p:nvSpPr>
          <p:cNvPr id="21" name="Rectangle 5">
            <a:extLst>
              <a:ext uri="{FF2B5EF4-FFF2-40B4-BE49-F238E27FC236}">
                <a16:creationId xmlns:a16="http://schemas.microsoft.com/office/drawing/2014/main" id="{77EE9358-5B54-4E3A-B82C-C839E7B94351}"/>
              </a:ext>
            </a:extLst>
          </p:cNvPr>
          <p:cNvSpPr/>
          <p:nvPr/>
        </p:nvSpPr>
        <p:spPr>
          <a:xfrm>
            <a:off x="969962"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bg1"/>
                </a:solidFill>
                <a:latin typeface="+mj-lt"/>
              </a:rPr>
              <a:t>Problems introduction</a:t>
            </a:r>
          </a:p>
        </p:txBody>
      </p:sp>
    </p:spTree>
    <p:extLst>
      <p:ext uri="{BB962C8B-B14F-4D97-AF65-F5344CB8AC3E}">
        <p14:creationId xmlns:p14="http://schemas.microsoft.com/office/powerpoint/2010/main" val="293644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pic>
        <p:nvPicPr>
          <p:cNvPr id="10" name="Picture 9" descr="Logo&#10;&#10;Description automatically generated">
            <a:extLst>
              <a:ext uri="{FF2B5EF4-FFF2-40B4-BE49-F238E27FC236}">
                <a16:creationId xmlns:a16="http://schemas.microsoft.com/office/drawing/2014/main" id="{AF72774C-C365-4175-AC04-A06CF2CAA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11" name="Picture 7" descr="A picture containing logo&#10;&#10;Description automatically generated">
            <a:extLst>
              <a:ext uri="{FF2B5EF4-FFF2-40B4-BE49-F238E27FC236}">
                <a16:creationId xmlns:a16="http://schemas.microsoft.com/office/drawing/2014/main" id="{D91A15D4-3EEE-4997-8002-C27AA239D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12" name="Google Shape;318;p13">
            <a:extLst>
              <a:ext uri="{FF2B5EF4-FFF2-40B4-BE49-F238E27FC236}">
                <a16:creationId xmlns:a16="http://schemas.microsoft.com/office/drawing/2014/main" id="{2A4B5750-910F-4684-8090-E31B9CA059AB}"/>
              </a:ext>
            </a:extLst>
          </p:cNvPr>
          <p:cNvSpPr txBox="1">
            <a:spLocks/>
          </p:cNvSpPr>
          <p:nvPr/>
        </p:nvSpPr>
        <p:spPr>
          <a:xfrm>
            <a:off x="625078" y="1044103"/>
            <a:ext cx="7893842" cy="305529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spcBef>
                <a:spcPts val="800"/>
              </a:spcBef>
              <a:spcAft>
                <a:spcPts val="800"/>
              </a:spcAft>
              <a:buFont typeface="Wingdings" panose="05000000000000000000" pitchFamily="2" charset="2"/>
              <a:buChar char="Ø"/>
            </a:pPr>
            <a:r>
              <a:rPr lang="en-US" sz="1800" dirty="0">
                <a:effectLst/>
                <a:latin typeface="+mj-lt"/>
                <a:ea typeface="Calibri" panose="020F0502020204030204" pitchFamily="34" charset="0"/>
              </a:rPr>
              <a:t>There are about 20000 candidates taking the exam and about 120 invigilators in 12-15 days at each exam of University of Information Technology.</a:t>
            </a:r>
          </a:p>
          <a:p>
            <a:pPr marL="285750" indent="-285750" algn="just">
              <a:lnSpc>
                <a:spcPct val="150000"/>
              </a:lnSpc>
              <a:spcBef>
                <a:spcPts val="800"/>
              </a:spcBef>
              <a:spcAft>
                <a:spcPts val="800"/>
              </a:spcAft>
              <a:buFont typeface="Wingdings" panose="05000000000000000000" pitchFamily="2" charset="2"/>
              <a:buChar char="Ø"/>
            </a:pPr>
            <a:r>
              <a:rPr lang="en-US" sz="1800" dirty="0">
                <a:latin typeface="+mj-lt"/>
              </a:rPr>
              <a:t>Each exam day will have 4 shifts.</a:t>
            </a:r>
            <a:endParaRPr lang="en-US" dirty="0">
              <a:latin typeface="+mj-lt"/>
            </a:endParaRPr>
          </a:p>
        </p:txBody>
      </p:sp>
      <p:graphicFrame>
        <p:nvGraphicFramePr>
          <p:cNvPr id="14" name="Bảng 13">
            <a:extLst>
              <a:ext uri="{FF2B5EF4-FFF2-40B4-BE49-F238E27FC236}">
                <a16:creationId xmlns:a16="http://schemas.microsoft.com/office/drawing/2014/main" id="{3B7E1CDB-444D-421B-9A7E-60ECFAA3B219}"/>
              </a:ext>
            </a:extLst>
          </p:cNvPr>
          <p:cNvGraphicFramePr>
            <a:graphicFrameLocks noGrp="1"/>
          </p:cNvGraphicFramePr>
          <p:nvPr>
            <p:extLst>
              <p:ext uri="{D42A27DB-BD31-4B8C-83A1-F6EECF244321}">
                <p14:modId xmlns:p14="http://schemas.microsoft.com/office/powerpoint/2010/main" val="1439625701"/>
              </p:ext>
            </p:extLst>
          </p:nvPr>
        </p:nvGraphicFramePr>
        <p:xfrm>
          <a:off x="2664620" y="3200871"/>
          <a:ext cx="5953568" cy="1797050"/>
        </p:xfrm>
        <a:graphic>
          <a:graphicData uri="http://schemas.openxmlformats.org/drawingml/2006/table">
            <a:tbl>
              <a:tblPr firstRow="1" firstCol="1" bandRow="1">
                <a:tableStyleId>{17F5BF63-4348-4B20-889E-52F36BF171A1}</a:tableStyleId>
              </a:tblPr>
              <a:tblGrid>
                <a:gridCol w="1386617">
                  <a:extLst>
                    <a:ext uri="{9D8B030D-6E8A-4147-A177-3AD203B41FA5}">
                      <a16:colId xmlns:a16="http://schemas.microsoft.com/office/drawing/2014/main" val="445910753"/>
                    </a:ext>
                  </a:extLst>
                </a:gridCol>
                <a:gridCol w="4566951">
                  <a:extLst>
                    <a:ext uri="{9D8B030D-6E8A-4147-A177-3AD203B41FA5}">
                      <a16:colId xmlns:a16="http://schemas.microsoft.com/office/drawing/2014/main" val="600163883"/>
                    </a:ext>
                  </a:extLst>
                </a:gridCol>
              </a:tblGrid>
              <a:tr h="359410">
                <a:tc>
                  <a:txBody>
                    <a:bodyPr/>
                    <a:lstStyle/>
                    <a:p>
                      <a:pPr algn="ctr">
                        <a:lnSpc>
                          <a:spcPct val="150000"/>
                        </a:lnSpc>
                        <a:spcBef>
                          <a:spcPts val="800"/>
                        </a:spcBef>
                        <a:spcAft>
                          <a:spcPts val="800"/>
                        </a:spcAft>
                      </a:pPr>
                      <a:r>
                        <a:rPr lang="en-US" sz="1300" b="1" dirty="0">
                          <a:effectLst/>
                        </a:rPr>
                        <a:t>Shift</a:t>
                      </a:r>
                      <a:endParaRPr lang="en-US" sz="1300" b="1"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solidFill>
                      <a:schemeClr val="accent4">
                        <a:lumMod val="60000"/>
                        <a:lumOff val="40000"/>
                      </a:schemeClr>
                    </a:solidFill>
                  </a:tcPr>
                </a:tc>
                <a:tc>
                  <a:txBody>
                    <a:bodyPr/>
                    <a:lstStyle/>
                    <a:p>
                      <a:pPr algn="ctr">
                        <a:lnSpc>
                          <a:spcPct val="150000"/>
                        </a:lnSpc>
                        <a:spcBef>
                          <a:spcPts val="800"/>
                        </a:spcBef>
                        <a:spcAft>
                          <a:spcPts val="800"/>
                        </a:spcAft>
                      </a:pPr>
                      <a:r>
                        <a:rPr lang="en-US" sz="1300" b="1" dirty="0">
                          <a:effectLst/>
                        </a:rPr>
                        <a:t>Time span</a:t>
                      </a:r>
                      <a:endParaRPr lang="en-US" sz="1300" b="1"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solidFill>
                      <a:schemeClr val="accent4">
                        <a:lumMod val="60000"/>
                        <a:lumOff val="40000"/>
                      </a:schemeClr>
                    </a:solidFill>
                  </a:tcPr>
                </a:tc>
                <a:extLst>
                  <a:ext uri="{0D108BD9-81ED-4DB2-BD59-A6C34878D82A}">
                    <a16:rowId xmlns:a16="http://schemas.microsoft.com/office/drawing/2014/main" val="907836996"/>
                  </a:ext>
                </a:extLst>
              </a:tr>
              <a:tr h="359410">
                <a:tc>
                  <a:txBody>
                    <a:bodyPr/>
                    <a:lstStyle/>
                    <a:p>
                      <a:pPr algn="ctr">
                        <a:lnSpc>
                          <a:spcPct val="150000"/>
                        </a:lnSpc>
                        <a:spcBef>
                          <a:spcPts val="800"/>
                        </a:spcBef>
                        <a:spcAft>
                          <a:spcPts val="800"/>
                        </a:spcAft>
                      </a:pPr>
                      <a:r>
                        <a:rPr lang="en-US" sz="1300" dirty="0">
                          <a:effectLst/>
                        </a:rPr>
                        <a:t>1</a:t>
                      </a:r>
                      <a:endParaRPr lang="en-US" sz="13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Bef>
                          <a:spcPts val="800"/>
                        </a:spcBef>
                        <a:spcAft>
                          <a:spcPts val="800"/>
                        </a:spcAft>
                      </a:pPr>
                      <a:r>
                        <a:rPr lang="en-US" sz="1300" dirty="0">
                          <a:effectLst/>
                        </a:rPr>
                        <a:t>07:30 AM – 09:00 AM</a:t>
                      </a:r>
                      <a:endParaRPr lang="en-US" sz="13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34208864"/>
                  </a:ext>
                </a:extLst>
              </a:tr>
              <a:tr h="359410">
                <a:tc>
                  <a:txBody>
                    <a:bodyPr/>
                    <a:lstStyle/>
                    <a:p>
                      <a:pPr algn="ctr">
                        <a:lnSpc>
                          <a:spcPct val="150000"/>
                        </a:lnSpc>
                        <a:spcBef>
                          <a:spcPts val="800"/>
                        </a:spcBef>
                        <a:spcAft>
                          <a:spcPts val="800"/>
                        </a:spcAft>
                      </a:pPr>
                      <a:r>
                        <a:rPr lang="en-US" sz="1300">
                          <a:effectLst/>
                        </a:rPr>
                        <a:t>2</a:t>
                      </a:r>
                      <a:endParaRPr lang="en-US" sz="13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Bef>
                          <a:spcPts val="800"/>
                        </a:spcBef>
                        <a:spcAft>
                          <a:spcPts val="800"/>
                        </a:spcAft>
                      </a:pPr>
                      <a:r>
                        <a:rPr lang="en-US" sz="1300">
                          <a:effectLst/>
                        </a:rPr>
                        <a:t>09:30 AM – 11:00 PM</a:t>
                      </a:r>
                      <a:endParaRPr lang="en-US" sz="13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34350983"/>
                  </a:ext>
                </a:extLst>
              </a:tr>
              <a:tr h="359410">
                <a:tc>
                  <a:txBody>
                    <a:bodyPr/>
                    <a:lstStyle/>
                    <a:p>
                      <a:pPr algn="ctr">
                        <a:lnSpc>
                          <a:spcPct val="150000"/>
                        </a:lnSpc>
                        <a:spcBef>
                          <a:spcPts val="800"/>
                        </a:spcBef>
                        <a:spcAft>
                          <a:spcPts val="800"/>
                        </a:spcAft>
                      </a:pPr>
                      <a:r>
                        <a:rPr lang="en-US" sz="1300">
                          <a:effectLst/>
                        </a:rPr>
                        <a:t>3</a:t>
                      </a:r>
                      <a:endParaRPr lang="en-US" sz="13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Bef>
                          <a:spcPts val="800"/>
                        </a:spcBef>
                        <a:spcAft>
                          <a:spcPts val="800"/>
                        </a:spcAft>
                      </a:pPr>
                      <a:r>
                        <a:rPr lang="en-US" sz="1300">
                          <a:effectLst/>
                        </a:rPr>
                        <a:t>13:30 PM – 15:00 PM</a:t>
                      </a:r>
                      <a:endParaRPr lang="en-US" sz="13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30262035"/>
                  </a:ext>
                </a:extLst>
              </a:tr>
              <a:tr h="359410">
                <a:tc>
                  <a:txBody>
                    <a:bodyPr/>
                    <a:lstStyle/>
                    <a:p>
                      <a:pPr algn="ctr">
                        <a:lnSpc>
                          <a:spcPct val="150000"/>
                        </a:lnSpc>
                        <a:spcBef>
                          <a:spcPts val="800"/>
                        </a:spcBef>
                        <a:spcAft>
                          <a:spcPts val="800"/>
                        </a:spcAft>
                      </a:pPr>
                      <a:r>
                        <a:rPr lang="en-US" sz="1300">
                          <a:effectLst/>
                        </a:rPr>
                        <a:t>4</a:t>
                      </a:r>
                      <a:endParaRPr lang="en-US" sz="13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Bef>
                          <a:spcPts val="800"/>
                        </a:spcBef>
                        <a:spcAft>
                          <a:spcPts val="800"/>
                        </a:spcAft>
                      </a:pPr>
                      <a:r>
                        <a:rPr lang="en-US" sz="1300" dirty="0">
                          <a:effectLst/>
                        </a:rPr>
                        <a:t>15:30 PM – 17:00 PM</a:t>
                      </a:r>
                      <a:endParaRPr lang="en-US" sz="13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95306379"/>
                  </a:ext>
                </a:extLst>
              </a:tr>
            </a:tbl>
          </a:graphicData>
        </a:graphic>
      </p:graphicFrame>
      <p:sp>
        <p:nvSpPr>
          <p:cNvPr id="8" name="Rectangle 5">
            <a:extLst>
              <a:ext uri="{FF2B5EF4-FFF2-40B4-BE49-F238E27FC236}">
                <a16:creationId xmlns:a16="http://schemas.microsoft.com/office/drawing/2014/main" id="{87E466F8-391E-4806-BECA-632E16C81D98}"/>
              </a:ext>
            </a:extLst>
          </p:cNvPr>
          <p:cNvSpPr/>
          <p:nvPr/>
        </p:nvSpPr>
        <p:spPr>
          <a:xfrm>
            <a:off x="987823"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effectLst/>
                <a:latin typeface="+mj-lt"/>
                <a:ea typeface="Calibri" panose="020F0502020204030204" pitchFamily="34" charset="0"/>
              </a:rPr>
              <a:t>Describe the exam invigilator assignment problem</a:t>
            </a:r>
            <a:endParaRPr lang="en-US" sz="4000" dirty="0">
              <a:solidFill>
                <a:schemeClr val="bg1"/>
              </a:solidFill>
              <a:latin typeface="+mj-lt"/>
            </a:endParaRPr>
          </a:p>
        </p:txBody>
      </p:sp>
    </p:spTree>
    <p:extLst>
      <p:ext uri="{BB962C8B-B14F-4D97-AF65-F5344CB8AC3E}">
        <p14:creationId xmlns:p14="http://schemas.microsoft.com/office/powerpoint/2010/main" val="1747118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9" name="Rectangle 5">
            <a:extLst>
              <a:ext uri="{FF2B5EF4-FFF2-40B4-BE49-F238E27FC236}">
                <a16:creationId xmlns:a16="http://schemas.microsoft.com/office/drawing/2014/main" id="{9694C4BA-C7E5-43E2-99FB-F443447D00E8}"/>
              </a:ext>
            </a:extLst>
          </p:cNvPr>
          <p:cNvSpPr/>
          <p:nvPr/>
        </p:nvSpPr>
        <p:spPr>
          <a:xfrm>
            <a:off x="987823" y="77720"/>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effectLst/>
                <a:latin typeface="+mj-lt"/>
                <a:ea typeface="Calibri" panose="020F0502020204030204" pitchFamily="34" charset="0"/>
              </a:rPr>
              <a:t>Describe the exam invigilator assignment problem</a:t>
            </a:r>
            <a:endParaRPr lang="en-US" sz="4000" dirty="0">
              <a:solidFill>
                <a:schemeClr val="bg1"/>
              </a:solidFill>
              <a:latin typeface="+mj-lt"/>
            </a:endParaRPr>
          </a:p>
        </p:txBody>
      </p:sp>
      <p:pic>
        <p:nvPicPr>
          <p:cNvPr id="10" name="Picture 9" descr="Logo&#10;&#10;Description automatically generated">
            <a:extLst>
              <a:ext uri="{FF2B5EF4-FFF2-40B4-BE49-F238E27FC236}">
                <a16:creationId xmlns:a16="http://schemas.microsoft.com/office/drawing/2014/main" id="{AF72774C-C365-4175-AC04-A06CF2CAA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11" name="Picture 7" descr="A picture containing logo&#10;&#10;Description automatically generated">
            <a:extLst>
              <a:ext uri="{FF2B5EF4-FFF2-40B4-BE49-F238E27FC236}">
                <a16:creationId xmlns:a16="http://schemas.microsoft.com/office/drawing/2014/main" id="{D91A15D4-3EEE-4997-8002-C27AA239D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12" name="Google Shape;318;p13">
            <a:extLst>
              <a:ext uri="{FF2B5EF4-FFF2-40B4-BE49-F238E27FC236}">
                <a16:creationId xmlns:a16="http://schemas.microsoft.com/office/drawing/2014/main" id="{2A4B5750-910F-4684-8090-E31B9CA059AB}"/>
              </a:ext>
            </a:extLst>
          </p:cNvPr>
          <p:cNvSpPr txBox="1">
            <a:spLocks/>
          </p:cNvSpPr>
          <p:nvPr/>
        </p:nvSpPr>
        <p:spPr>
          <a:xfrm>
            <a:off x="625078" y="1044103"/>
            <a:ext cx="7893842" cy="305529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spcBef>
                <a:spcPts val="800"/>
              </a:spcBef>
              <a:spcAft>
                <a:spcPts val="800"/>
              </a:spcAft>
              <a:buFont typeface="Wingdings" panose="05000000000000000000" pitchFamily="2" charset="2"/>
              <a:buChar char="Ø"/>
            </a:pPr>
            <a:r>
              <a:rPr lang="en-US" sz="1800" dirty="0">
                <a:effectLst/>
                <a:latin typeface="+mn-lt"/>
                <a:ea typeface="Calibri" panose="020F0502020204030204" pitchFamily="34" charset="0"/>
              </a:rPr>
              <a:t>The schedule assigned to the invigilators can take several days during the exam, so they  must be present at school only to supervise one or two subjects per day, which is time consuming, especially for those who far from school. </a:t>
            </a:r>
          </a:p>
          <a:p>
            <a:pPr marL="285750" indent="-285750" algn="just">
              <a:lnSpc>
                <a:spcPct val="150000"/>
              </a:lnSpc>
              <a:spcBef>
                <a:spcPts val="800"/>
              </a:spcBef>
              <a:spcAft>
                <a:spcPts val="800"/>
              </a:spcAft>
              <a:buFont typeface="Wingdings" panose="05000000000000000000" pitchFamily="2" charset="2"/>
              <a:buChar char="Ø"/>
            </a:pPr>
            <a:r>
              <a:rPr lang="en-US" sz="1800" dirty="0">
                <a:effectLst/>
                <a:latin typeface="+mn-lt"/>
                <a:ea typeface="Calibri" panose="020F0502020204030204" pitchFamily="34" charset="0"/>
              </a:rPr>
              <a:t>Our objective is focus on study and apply algorithms to minimize the number of days that invigilators must come to school.</a:t>
            </a:r>
          </a:p>
        </p:txBody>
      </p:sp>
    </p:spTree>
    <p:extLst>
      <p:ext uri="{BB962C8B-B14F-4D97-AF65-F5344CB8AC3E}">
        <p14:creationId xmlns:p14="http://schemas.microsoft.com/office/powerpoint/2010/main" val="119454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9" name="Rectangle 5">
            <a:extLst>
              <a:ext uri="{FF2B5EF4-FFF2-40B4-BE49-F238E27FC236}">
                <a16:creationId xmlns:a16="http://schemas.microsoft.com/office/drawing/2014/main" id="{9694C4BA-C7E5-43E2-99FB-F443447D00E8}"/>
              </a:ext>
            </a:extLst>
          </p:cNvPr>
          <p:cNvSpPr/>
          <p:nvPr/>
        </p:nvSpPr>
        <p:spPr>
          <a:xfrm>
            <a:off x="969961" y="77423"/>
            <a:ext cx="7168353" cy="5948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effectLst/>
                <a:latin typeface="+mj-lt"/>
                <a:ea typeface="Calibri" panose="020F0502020204030204" pitchFamily="34" charset="0"/>
              </a:rPr>
              <a:t>Describe the exam invigilator assignment problem</a:t>
            </a:r>
            <a:endParaRPr lang="en-US" sz="4000" dirty="0">
              <a:solidFill>
                <a:schemeClr val="bg1"/>
              </a:solidFill>
              <a:latin typeface="+mj-lt"/>
            </a:endParaRPr>
          </a:p>
        </p:txBody>
      </p:sp>
      <p:pic>
        <p:nvPicPr>
          <p:cNvPr id="10" name="Picture 9" descr="Logo&#10;&#10;Description automatically generated">
            <a:extLst>
              <a:ext uri="{FF2B5EF4-FFF2-40B4-BE49-F238E27FC236}">
                <a16:creationId xmlns:a16="http://schemas.microsoft.com/office/drawing/2014/main" id="{AF72774C-C365-4175-AC04-A06CF2CAA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1" y="46437"/>
            <a:ext cx="794481" cy="657414"/>
          </a:xfrm>
          <a:prstGeom prst="rect">
            <a:avLst/>
          </a:prstGeom>
        </p:spPr>
      </p:pic>
      <p:pic>
        <p:nvPicPr>
          <p:cNvPr id="11" name="Picture 7" descr="A picture containing logo&#10;&#10;Description automatically generated">
            <a:extLst>
              <a:ext uri="{FF2B5EF4-FFF2-40B4-BE49-F238E27FC236}">
                <a16:creationId xmlns:a16="http://schemas.microsoft.com/office/drawing/2014/main" id="{D91A15D4-3EEE-4997-8002-C27AA239D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65" y="-53482"/>
            <a:ext cx="1147444" cy="764381"/>
          </a:xfrm>
          <a:prstGeom prst="rect">
            <a:avLst/>
          </a:prstGeom>
        </p:spPr>
      </p:pic>
      <p:sp>
        <p:nvSpPr>
          <p:cNvPr id="12" name="Google Shape;318;p13">
            <a:extLst>
              <a:ext uri="{FF2B5EF4-FFF2-40B4-BE49-F238E27FC236}">
                <a16:creationId xmlns:a16="http://schemas.microsoft.com/office/drawing/2014/main" id="{2A4B5750-910F-4684-8090-E31B9CA059AB}"/>
              </a:ext>
            </a:extLst>
          </p:cNvPr>
          <p:cNvSpPr txBox="1">
            <a:spLocks/>
          </p:cNvSpPr>
          <p:nvPr/>
        </p:nvSpPr>
        <p:spPr>
          <a:xfrm>
            <a:off x="625079" y="1044103"/>
            <a:ext cx="7893842" cy="305529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spcBef>
                <a:spcPts val="800"/>
              </a:spcBef>
              <a:spcAft>
                <a:spcPts val="800"/>
              </a:spcAft>
            </a:pPr>
            <a:r>
              <a:rPr lang="en-US" sz="1800" dirty="0">
                <a:effectLst/>
                <a:latin typeface="+mj-lt"/>
                <a:ea typeface="Calibri" panose="020F0502020204030204" pitchFamily="34" charset="0"/>
              </a:rPr>
              <a:t>An acceptable solution of the problem must satisfy the following constraints:</a:t>
            </a:r>
          </a:p>
          <a:p>
            <a:pPr marL="285750" indent="-285750" algn="just">
              <a:lnSpc>
                <a:spcPct val="150000"/>
              </a:lnSpc>
              <a:spcBef>
                <a:spcPts val="800"/>
              </a:spcBef>
              <a:spcAft>
                <a:spcPts val="800"/>
              </a:spcAft>
              <a:buFont typeface="Wingdings" panose="05000000000000000000" pitchFamily="2" charset="2"/>
              <a:buChar char="Ø"/>
              <a:tabLst>
                <a:tab pos="630555" algn="l"/>
              </a:tabLst>
            </a:pPr>
            <a:r>
              <a:rPr lang="en-US" sz="1800" dirty="0">
                <a:effectLst/>
                <a:latin typeface="+mj-lt"/>
                <a:ea typeface="Calibri" panose="020F0502020204030204" pitchFamily="34" charset="0"/>
              </a:rPr>
              <a:t>Hard constraints: </a:t>
            </a:r>
          </a:p>
          <a:p>
            <a:pPr marL="342900" lvl="4" indent="-342900" algn="just">
              <a:lnSpc>
                <a:spcPct val="150000"/>
              </a:lnSpc>
              <a:spcBef>
                <a:spcPts val="800"/>
              </a:spcBef>
              <a:spcAft>
                <a:spcPts val="800"/>
              </a:spcAft>
              <a:buFont typeface="VNI-Times"/>
              <a:buChar char="-"/>
            </a:pPr>
            <a:r>
              <a:rPr lang="en-US" sz="1800" dirty="0">
                <a:effectLst/>
                <a:latin typeface="+mj-lt"/>
                <a:ea typeface="Times New Roman" panose="02020603050405020304" pitchFamily="18" charset="0"/>
                <a:cs typeface="Times New Roman" panose="02020603050405020304" pitchFamily="18" charset="0"/>
              </a:rPr>
              <a:t>In a certain shift, invigilator is not allowed to view multiple exams. </a:t>
            </a:r>
          </a:p>
          <a:p>
            <a:pPr marL="342900" lvl="3" indent="-342900" algn="just">
              <a:lnSpc>
                <a:spcPct val="150000"/>
              </a:lnSpc>
              <a:spcBef>
                <a:spcPts val="800"/>
              </a:spcBef>
              <a:spcAft>
                <a:spcPts val="800"/>
              </a:spcAft>
              <a:buFont typeface="VNI-Times"/>
              <a:buChar char="-"/>
            </a:pPr>
            <a:r>
              <a:rPr lang="en-US" sz="1800" dirty="0">
                <a:effectLst/>
                <a:latin typeface="+mj-lt"/>
                <a:ea typeface="Times New Roman" panose="02020603050405020304" pitchFamily="18" charset="0"/>
                <a:cs typeface="Times New Roman" panose="02020603050405020304" pitchFamily="18" charset="0"/>
              </a:rPr>
              <a:t>Each exam must meet the required number of invigilators.</a:t>
            </a:r>
          </a:p>
        </p:txBody>
      </p:sp>
    </p:spTree>
    <p:extLst>
      <p:ext uri="{BB962C8B-B14F-4D97-AF65-F5344CB8AC3E}">
        <p14:creationId xmlns:p14="http://schemas.microsoft.com/office/powerpoint/2010/main" val="3138829953"/>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52F759837E9F34D80E0C1DC827F5D3D" ma:contentTypeVersion="4" ma:contentTypeDescription="Tạo tài liệu mới." ma:contentTypeScope="" ma:versionID="c7da814d650a37b4081bccc53d5cb6cb">
  <xsd:schema xmlns:xsd="http://www.w3.org/2001/XMLSchema" xmlns:xs="http://www.w3.org/2001/XMLSchema" xmlns:p="http://schemas.microsoft.com/office/2006/metadata/properties" xmlns:ns3="8341ffe5-418a-4d94-9b09-d57d03f8ee71" targetNamespace="http://schemas.microsoft.com/office/2006/metadata/properties" ma:root="true" ma:fieldsID="7d382cb166d29a8ac46d067c7dd6edb0" ns3:_="">
    <xsd:import namespace="8341ffe5-418a-4d94-9b09-d57d03f8ee7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41ffe5-418a-4d94-9b09-d57d03f8ee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99C6A1-7B97-450C-BECC-0067EE093883}">
  <ds:schemaRefs>
    <ds:schemaRef ds:uri="8341ffe5-418a-4d94-9b09-d57d03f8ee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B6822E5-5C27-4F79-AE91-FCF2B974D33F}">
  <ds:schemaRefs>
    <ds:schemaRef ds:uri="http://schemas.microsoft.com/sharepoint/v3/contenttype/forms"/>
  </ds:schemaRefs>
</ds:datastoreItem>
</file>

<file path=customXml/itemProps3.xml><?xml version="1.0" encoding="utf-8"?>
<ds:datastoreItem xmlns:ds="http://schemas.openxmlformats.org/officeDocument/2006/customXml" ds:itemID="{585DB775-75DE-483E-9248-71530455CDA4}">
  <ds:schemaRefs>
    <ds:schemaRef ds:uri="http://purl.org/dc/terms/"/>
    <ds:schemaRef ds:uri="http://schemas.microsoft.com/office/2006/documentManagement/typ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8341ffe5-418a-4d94-9b09-d57d03f8ee7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444</TotalTime>
  <Words>1361</Words>
  <Application>Microsoft Office PowerPoint</Application>
  <PresentationFormat>Trình chiếu Trên màn hình (16:9)</PresentationFormat>
  <Paragraphs>205</Paragraphs>
  <Slides>36</Slides>
  <Notes>36</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36</vt:i4>
      </vt:variant>
    </vt:vector>
  </HeadingPairs>
  <TitlesOfParts>
    <vt:vector size="45" baseType="lpstr">
      <vt:lpstr>Arial</vt:lpstr>
      <vt:lpstr>Wingdings 3</vt:lpstr>
      <vt:lpstr>Times New Roman</vt:lpstr>
      <vt:lpstr>Montserrat Light</vt:lpstr>
      <vt:lpstr>Montserrat</vt:lpstr>
      <vt:lpstr>Poppins</vt:lpstr>
      <vt:lpstr>VNI-Times</vt:lpstr>
      <vt:lpstr>Wingdings</vt:lpstr>
      <vt:lpstr>Volsce template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Application analysis and implementation</vt:lpstr>
      <vt:lpstr>Functional requirement</vt:lpstr>
      <vt:lpstr>Non-functional requirement</vt:lpstr>
      <vt:lpstr>Storage requirement</vt:lpstr>
      <vt:lpstr>Use case diagram</vt:lpstr>
      <vt:lpstr>Bản trình bày PowerPoint</vt:lpstr>
      <vt:lpstr>Entity relational diagram</vt:lpstr>
      <vt:lpstr>Results</vt:lpstr>
      <vt:lpstr>Strong points</vt:lpstr>
      <vt:lpstr>Drawbacks</vt:lpstr>
      <vt:lpstr>Future work</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on exam invigilator assignment algorithms</dc:title>
  <dc:creator>Long Nguyen</dc:creator>
  <cp:lastModifiedBy>NGUYỄN HOÀNG LONG</cp:lastModifiedBy>
  <cp:revision>4</cp:revision>
  <dcterms:modified xsi:type="dcterms:W3CDTF">2021-01-05T07:51:24Z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0x010100152F759837E9F34D80E0C1DC827F5D3D</vt:lpwstr>
  </property>
</Properties>
</file>