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40"/>
  </p:notesMasterIdLst>
  <p:sldIdLst>
    <p:sldId id="256" r:id="rId5"/>
    <p:sldId id="293" r:id="rId6"/>
    <p:sldId id="257" r:id="rId7"/>
    <p:sldId id="261" r:id="rId8"/>
    <p:sldId id="264" r:id="rId9"/>
    <p:sldId id="285" r:id="rId10"/>
    <p:sldId id="288" r:id="rId11"/>
    <p:sldId id="289" r:id="rId12"/>
    <p:sldId id="286" r:id="rId13"/>
    <p:sldId id="305" r:id="rId14"/>
    <p:sldId id="291" r:id="rId15"/>
    <p:sldId id="287" r:id="rId16"/>
    <p:sldId id="292" r:id="rId17"/>
    <p:sldId id="263" r:id="rId18"/>
    <p:sldId id="312" r:id="rId19"/>
    <p:sldId id="314" r:id="rId20"/>
    <p:sldId id="306" r:id="rId21"/>
    <p:sldId id="310" r:id="rId22"/>
    <p:sldId id="311" r:id="rId23"/>
    <p:sldId id="294" r:id="rId24"/>
    <p:sldId id="295" r:id="rId25"/>
    <p:sldId id="296" r:id="rId26"/>
    <p:sldId id="297" r:id="rId27"/>
    <p:sldId id="298" r:id="rId28"/>
    <p:sldId id="299" r:id="rId29"/>
    <p:sldId id="300" r:id="rId30"/>
    <p:sldId id="301" r:id="rId31"/>
    <p:sldId id="302" r:id="rId32"/>
    <p:sldId id="303" r:id="rId33"/>
    <p:sldId id="304" r:id="rId34"/>
    <p:sldId id="278" r:id="rId35"/>
    <p:sldId id="315" r:id="rId36"/>
    <p:sldId id="307" r:id="rId37"/>
    <p:sldId id="308" r:id="rId38"/>
    <p:sldId id="309" r:id="rId39"/>
  </p:sldIdLst>
  <p:sldSz cx="9144000" cy="5143500" type="screen16x9"/>
  <p:notesSz cx="6858000" cy="9144000"/>
  <p:embeddedFontLst>
    <p:embeddedFont>
      <p:font typeface="Barlow Light" panose="020B0604020202020204" charset="0"/>
      <p:regular r:id="rId41"/>
      <p:bold r:id="rId42"/>
      <p:italic r:id="rId43"/>
      <p:boldItalic r:id="rId44"/>
    </p:embeddedFont>
    <p:embeddedFont>
      <p:font typeface="Barlow SemiBold" panose="020B0604020202020204" charset="0"/>
      <p:regular r:id="rId45"/>
      <p:bold r:id="rId46"/>
      <p:italic r:id="rId47"/>
      <p:boldItalic r:id="rId48"/>
    </p:embeddedFont>
    <p:embeddedFont>
      <p:font typeface="Cambria Math" panose="02040503050406030204" pitchFamily="18" charset="0"/>
      <p:regular r:id="rId49"/>
    </p:embeddedFont>
    <p:embeddedFont>
      <p:font typeface="Wingdings 3" panose="05040102010807070707" pitchFamily="18" charset="2"/>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0C21BE-8FD6-D053-1595-AFFD8FFFFF9A}" name="Huỳnh Thiện Ý" initials="HÝ" userId="S::yht@hcmuit.edu.vn::4ae951d2-06c4-4928-9f1b-b4f7f963574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uỳnh Thiện Ý" initials="HÝ" lastIdx="4" clrIdx="0">
    <p:extLst>
      <p:ext uri="{19B8F6BF-5375-455C-9EA6-DF929625EA0E}">
        <p15:presenceInfo xmlns:p15="http://schemas.microsoft.com/office/powerpoint/2012/main" userId="S::yht@hcmuit.edu.vn::4ae951d2-06c4-4928-9f1b-b4f7f963574e" providerId="AD"/>
      </p:ext>
    </p:extLst>
  </p:cmAuthor>
  <p:cmAuthor id="2" name="NGUYỄN HOÀNG LONG" initials="NHL" lastIdx="1" clrIdx="1">
    <p:extLst>
      <p:ext uri="{19B8F6BF-5375-455C-9EA6-DF929625EA0E}">
        <p15:presenceInfo xmlns:p15="http://schemas.microsoft.com/office/powerpoint/2012/main" userId="NGUYỄN HOÀNG L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D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0449A8-6628-3C6D-E849-C0C4227E04F9}" v="3" dt="2021-01-25T04:36:07.121"/>
    <p1510:client id="{8E70F9FC-B631-267A-7F63-3DAAE1F76961}" v="3" dt="2021-01-26T06:58:34.566"/>
    <p1510:client id="{ABEB9ED6-BFF7-B13F-5CEE-7520F312CC5C}" v="100" dt="2021-01-25T04:25:46.901"/>
    <p1510:client id="{B7C57781-34FB-83B3-8639-626FB2BC671A}" v="4" dt="2021-01-25T07:45:08.629"/>
    <p1510:client id="{B893C7BB-BAD5-7C7D-0703-9AB389967C90}" v="4" dt="2021-01-25T07:05:17.497"/>
    <p1510:client id="{D4383188-43FC-4FDF-9A33-96C5BB3DE9B4}" v="678" dt="2021-01-26T06:59:55.820"/>
    <p1510:client id="{F0A46996-3F1C-37C4-1A8F-D495F6F317FF}" v="254" dt="2021-01-25T18:41:20.390"/>
  </p1510:revLst>
</p1510:revInfo>
</file>

<file path=ppt/tableStyles.xml><?xml version="1.0" encoding="utf-8"?>
<a:tblStyleLst xmlns:a="http://schemas.openxmlformats.org/drawingml/2006/main" def="{59096C3E-3024-4353-87C0-A7270F41AF63}">
  <a:tblStyle styleId="{59096C3E-3024-4353-87C0-A7270F41AF6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font" Target="fonts/font8.fntdata"/><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20" Type="http://schemas.openxmlformats.org/officeDocument/2006/relationships/slide" Target="slides/slide16.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9.fntdata"/><Relationship Id="rId57" Type="http://schemas.microsoft.com/office/2018/10/relationships/authors" Targe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4.fntdata"/><Relationship Id="rId5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1.png"/><Relationship Id="rId18" Type="http://schemas.openxmlformats.org/officeDocument/2006/relationships/slide" Target="../slides/slide27.xml"/><Relationship Id="rId3" Type="http://schemas.openxmlformats.org/officeDocument/2006/relationships/slide" Target="../slides/slide3.xml"/><Relationship Id="rId7" Type="http://schemas.openxmlformats.org/officeDocument/2006/relationships/image" Target="../media/image7.png"/><Relationship Id="rId12" Type="http://schemas.openxmlformats.org/officeDocument/2006/relationships/slide" Target="../slides/slide9.xml"/><Relationship Id="rId17"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3.png"/><Relationship Id="rId1" Type="http://schemas.openxmlformats.org/officeDocument/2006/relationships/image" Target="../media/image3.png"/><Relationship Id="rId6" Type="http://schemas.openxmlformats.org/officeDocument/2006/relationships/slide" Target="../slides/slide5.xml"/><Relationship Id="rId11" Type="http://schemas.openxmlformats.org/officeDocument/2006/relationships/image" Target="../media/image10.svg"/><Relationship Id="rId5" Type="http://schemas.openxmlformats.org/officeDocument/2006/relationships/image" Target="../media/image6.svg"/><Relationship Id="rId15" Type="http://schemas.openxmlformats.org/officeDocument/2006/relationships/slide" Target="../slides/slide20.xml"/><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slide" Target="../slides/slide6.xml"/><Relationship Id="rId1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slide" Target="../slides/slide34.xml"/><Relationship Id="rId1" Type="http://schemas.openxmlformats.org/officeDocument/2006/relationships/slide" Target="../slides/slide33.xml"/></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5EA53C-9C53-4842-AF24-E6221FD9158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F1FCC4DD-1D8A-457C-BA32-B76C657DCB27}">
      <dgm:prSet/>
      <dgm:spPr>
        <a:solidFill>
          <a:schemeClr val="tx2">
            <a:lumMod val="25000"/>
          </a:schemeClr>
        </a:solidFill>
      </dgm:spPr>
      <dgm:t>
        <a:bodyPr/>
        <a:lstStyle/>
        <a:p>
          <a:r>
            <a:rPr lang="en-US" b="0" i="0"/>
            <a:t>Problem statement</a:t>
          </a:r>
          <a:endParaRPr lang="en-US"/>
        </a:p>
      </dgm:t>
    </dgm:pt>
    <dgm:pt modelId="{8D821002-DC08-4C09-BB9D-4DA46764BA1A}" type="parTrans" cxnId="{6454B94A-6546-4B6A-B1C1-345790A9F77B}">
      <dgm:prSet/>
      <dgm:spPr/>
      <dgm:t>
        <a:bodyPr/>
        <a:lstStyle/>
        <a:p>
          <a:endParaRPr lang="en-US"/>
        </a:p>
      </dgm:t>
    </dgm:pt>
    <dgm:pt modelId="{493D64B5-1C24-4028-9872-3C1E899BEB3B}" type="sibTrans" cxnId="{6454B94A-6546-4B6A-B1C1-345790A9F77B}">
      <dgm:prSet/>
      <dgm:spPr/>
      <dgm:t>
        <a:bodyPr/>
        <a:lstStyle/>
        <a:p>
          <a:endParaRPr lang="en-US"/>
        </a:p>
      </dgm:t>
    </dgm:pt>
    <dgm:pt modelId="{E5CF7E7B-D5ED-47BA-B90A-C538718EE06E}">
      <dgm:prSet/>
      <dgm:spPr>
        <a:solidFill>
          <a:schemeClr val="tx2">
            <a:lumMod val="25000"/>
          </a:schemeClr>
        </a:solidFill>
      </dgm:spPr>
      <dgm:t>
        <a:bodyPr/>
        <a:lstStyle/>
        <a:p>
          <a:r>
            <a:rPr lang="en-US" b="0" i="0"/>
            <a:t>Exam invigilator assignment problem</a:t>
          </a:r>
          <a:endParaRPr lang="en-US"/>
        </a:p>
      </dgm:t>
    </dgm:pt>
    <dgm:pt modelId="{31DA89A4-838E-43E8-B85A-172010A17CA8}" type="parTrans" cxnId="{7ED719B1-CA85-4579-84BF-CA2FA2DEEE2D}">
      <dgm:prSet/>
      <dgm:spPr/>
      <dgm:t>
        <a:bodyPr/>
        <a:lstStyle/>
        <a:p>
          <a:endParaRPr lang="en-US"/>
        </a:p>
      </dgm:t>
    </dgm:pt>
    <dgm:pt modelId="{739AC741-8947-4C58-99E8-9899A9B6C376}" type="sibTrans" cxnId="{7ED719B1-CA85-4579-84BF-CA2FA2DEEE2D}">
      <dgm:prSet/>
      <dgm:spPr/>
      <dgm:t>
        <a:bodyPr/>
        <a:lstStyle/>
        <a:p>
          <a:endParaRPr lang="en-US"/>
        </a:p>
      </dgm:t>
    </dgm:pt>
    <dgm:pt modelId="{F32FEE2C-C182-4723-B1FF-95614FC97A9F}">
      <dgm:prSet/>
      <dgm:spPr>
        <a:solidFill>
          <a:schemeClr val="tx2">
            <a:lumMod val="25000"/>
          </a:schemeClr>
        </a:solidFill>
      </dgm:spPr>
      <dgm:t>
        <a:bodyPr/>
        <a:lstStyle/>
        <a:p>
          <a:r>
            <a:rPr lang="en-US" b="0" i="0"/>
            <a:t>Methods - Algorithms</a:t>
          </a:r>
          <a:endParaRPr lang="en-US"/>
        </a:p>
      </dgm:t>
    </dgm:pt>
    <dgm:pt modelId="{3B6CA4F4-A152-45A4-A828-357A10B58530}" type="parTrans" cxnId="{E6FC363D-61C6-4C0E-B44E-4BB838876EDD}">
      <dgm:prSet/>
      <dgm:spPr/>
      <dgm:t>
        <a:bodyPr/>
        <a:lstStyle/>
        <a:p>
          <a:endParaRPr lang="en-US"/>
        </a:p>
      </dgm:t>
    </dgm:pt>
    <dgm:pt modelId="{63723735-64D9-416F-8ACE-7E5FCDAC6E4F}" type="sibTrans" cxnId="{E6FC363D-61C6-4C0E-B44E-4BB838876EDD}">
      <dgm:prSet/>
      <dgm:spPr/>
      <dgm:t>
        <a:bodyPr/>
        <a:lstStyle/>
        <a:p>
          <a:endParaRPr lang="en-US"/>
        </a:p>
      </dgm:t>
    </dgm:pt>
    <dgm:pt modelId="{5CD0E209-F75A-4073-93C0-B28D2D485201}">
      <dgm:prSet/>
      <dgm:spPr>
        <a:solidFill>
          <a:schemeClr val="tx2">
            <a:lumMod val="25000"/>
          </a:schemeClr>
        </a:solidFill>
      </dgm:spPr>
      <dgm:t>
        <a:bodyPr/>
        <a:lstStyle/>
        <a:p>
          <a:r>
            <a:rPr lang="en-US" b="0" i="0"/>
            <a:t>Application analysis and implementation</a:t>
          </a:r>
          <a:endParaRPr lang="en-US"/>
        </a:p>
      </dgm:t>
    </dgm:pt>
    <dgm:pt modelId="{1AFD410E-32C7-4B53-B7BB-781DC21EE591}" type="parTrans" cxnId="{FDFF4EE5-5793-463D-9294-57622259863F}">
      <dgm:prSet/>
      <dgm:spPr/>
      <dgm:t>
        <a:bodyPr/>
        <a:lstStyle/>
        <a:p>
          <a:endParaRPr lang="en-US"/>
        </a:p>
      </dgm:t>
    </dgm:pt>
    <dgm:pt modelId="{07877EEE-B0A9-4C1F-9232-134544D283EB}" type="sibTrans" cxnId="{FDFF4EE5-5793-463D-9294-57622259863F}">
      <dgm:prSet/>
      <dgm:spPr/>
      <dgm:t>
        <a:bodyPr/>
        <a:lstStyle/>
        <a:p>
          <a:endParaRPr lang="en-US"/>
        </a:p>
      </dgm:t>
    </dgm:pt>
    <dgm:pt modelId="{21B6B233-151C-4B62-8BFD-17BE89FE1235}">
      <dgm:prSet/>
      <dgm:spPr>
        <a:solidFill>
          <a:schemeClr val="tx2">
            <a:lumMod val="25000"/>
          </a:schemeClr>
        </a:solidFill>
      </dgm:spPr>
      <dgm:t>
        <a:bodyPr/>
        <a:lstStyle/>
        <a:p>
          <a:r>
            <a:rPr lang="en-US" b="0" i="0"/>
            <a:t>Conclusion and future work</a:t>
          </a:r>
          <a:endParaRPr lang="en-US"/>
        </a:p>
      </dgm:t>
    </dgm:pt>
    <dgm:pt modelId="{1208EEC4-82B1-4761-A7ED-B51CE1281634}" type="parTrans" cxnId="{39AEBCA6-A654-4059-B394-CDBF1CA9D013}">
      <dgm:prSet/>
      <dgm:spPr/>
      <dgm:t>
        <a:bodyPr/>
        <a:lstStyle/>
        <a:p>
          <a:endParaRPr lang="en-US"/>
        </a:p>
      </dgm:t>
    </dgm:pt>
    <dgm:pt modelId="{F1A6CF01-66EE-4B23-953F-F0252AE29C89}" type="sibTrans" cxnId="{39AEBCA6-A654-4059-B394-CDBF1CA9D013}">
      <dgm:prSet/>
      <dgm:spPr/>
      <dgm:t>
        <a:bodyPr/>
        <a:lstStyle/>
        <a:p>
          <a:endParaRPr lang="en-US"/>
        </a:p>
      </dgm:t>
    </dgm:pt>
    <dgm:pt modelId="{48F37D86-1D46-4AC6-ACC1-9F3F8F86F967}">
      <dgm:prSet/>
      <dgm:spPr>
        <a:solidFill>
          <a:schemeClr val="tx2">
            <a:lumMod val="25000"/>
          </a:schemeClr>
        </a:solidFill>
      </dgm:spPr>
      <dgm:t>
        <a:bodyPr/>
        <a:lstStyle/>
        <a:p>
          <a:r>
            <a:rPr lang="en-US" b="0" i="0"/>
            <a:t>Overview of the thesis</a:t>
          </a:r>
          <a:endParaRPr lang="en-US"/>
        </a:p>
      </dgm:t>
    </dgm:pt>
    <dgm:pt modelId="{90E31689-644F-4322-98DA-21BAF2FDE65C}" type="sibTrans" cxnId="{83001AB0-7EB2-4EB8-8AA8-D8792B288801}">
      <dgm:prSet/>
      <dgm:spPr/>
      <dgm:t>
        <a:bodyPr/>
        <a:lstStyle/>
        <a:p>
          <a:endParaRPr lang="en-US"/>
        </a:p>
      </dgm:t>
    </dgm:pt>
    <dgm:pt modelId="{57C00269-3863-4F45-8314-A6606B96A6D1}" type="parTrans" cxnId="{83001AB0-7EB2-4EB8-8AA8-D8792B288801}">
      <dgm:prSet/>
      <dgm:spPr/>
      <dgm:t>
        <a:bodyPr/>
        <a:lstStyle/>
        <a:p>
          <a:endParaRPr lang="en-US"/>
        </a:p>
      </dgm:t>
    </dgm:pt>
    <dgm:pt modelId="{CD9011CC-F085-49C6-944D-B679262B5204}" type="pres">
      <dgm:prSet presAssocID="{C55EA53C-9C53-4842-AF24-E6221FD91589}" presName="linearFlow" presStyleCnt="0">
        <dgm:presLayoutVars>
          <dgm:dir/>
          <dgm:resizeHandles val="exact"/>
        </dgm:presLayoutVars>
      </dgm:prSet>
      <dgm:spPr/>
    </dgm:pt>
    <dgm:pt modelId="{EA917192-0A69-4106-B151-FC8BF0DABCD1}" type="pres">
      <dgm:prSet presAssocID="{48F37D86-1D46-4AC6-ACC1-9F3F8F86F967}" presName="composite" presStyleCnt="0"/>
      <dgm:spPr/>
    </dgm:pt>
    <dgm:pt modelId="{F128FE8F-7968-4298-B9A2-44405FBED565}" type="pres">
      <dgm:prSet presAssocID="{48F37D86-1D46-4AC6-ACC1-9F3F8F86F967}" presName="imgShp" presStyleLbl="fgImgPlace1" presStyleIdx="0" presStyleCnt="6" custLinFactNeighborX="-8048"/>
      <dgm:spPr>
        <a:blipFill>
          <a:blip xmlns:r="http://schemas.openxmlformats.org/officeDocument/2006/relationships" r:embed="rId1">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solidFill>
            <a:schemeClr val="tx2">
              <a:lumMod val="25000"/>
            </a:schemeClr>
          </a:solidFill>
        </a:ln>
      </dgm:spPr>
      <dgm:extLst>
        <a:ext uri="{E40237B7-FDA0-4F09-8148-C483321AD2D9}">
          <dgm14:cNvPr xmlns:dgm14="http://schemas.microsoft.com/office/drawing/2010/diagram" id="0" name="" descr="Badge 1 with solid fill">
            <a:hlinkClick xmlns:r="http://schemas.openxmlformats.org/officeDocument/2006/relationships" r:id="rId3" action="ppaction://hlinksldjump"/>
          </dgm14:cNvPr>
        </a:ext>
      </dgm:extLst>
    </dgm:pt>
    <dgm:pt modelId="{E2A181CE-BDE5-4901-906F-3A82C7261765}" type="pres">
      <dgm:prSet presAssocID="{48F37D86-1D46-4AC6-ACC1-9F3F8F86F967}" presName="txShp" presStyleLbl="node1" presStyleIdx="0" presStyleCnt="6">
        <dgm:presLayoutVars>
          <dgm:bulletEnabled val="1"/>
        </dgm:presLayoutVars>
      </dgm:prSet>
      <dgm:spPr/>
    </dgm:pt>
    <dgm:pt modelId="{1FF41E5A-FDC4-41A7-ADA2-A639F0EAA0A7}" type="pres">
      <dgm:prSet presAssocID="{90E31689-644F-4322-98DA-21BAF2FDE65C}" presName="spacing" presStyleCnt="0"/>
      <dgm:spPr/>
    </dgm:pt>
    <dgm:pt modelId="{147F29B0-E3AD-4F4C-AEA7-DC31EFC21E3D}" type="pres">
      <dgm:prSet presAssocID="{F1FCC4DD-1D8A-457C-BA32-B76C657DCB27}" presName="composite" presStyleCnt="0"/>
      <dgm:spPr/>
    </dgm:pt>
    <dgm:pt modelId="{22057B70-559A-451C-8ADA-46F9F12F775C}" type="pres">
      <dgm:prSet presAssocID="{F1FCC4DD-1D8A-457C-BA32-B76C657DCB27}" presName="imgShp" presStyleLbl="fgImgPlace1" presStyleIdx="1" presStyleCnt="6" custLinFactNeighborX="-8048"/>
      <dgm:spPr>
        <a:blipFill>
          <a:blip xmlns:r="http://schemas.openxmlformats.org/officeDocument/2006/relationships" r:embed="rId4">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solidFill>
            <a:schemeClr val="tx2">
              <a:lumMod val="25000"/>
            </a:schemeClr>
          </a:solidFill>
        </a:ln>
      </dgm:spPr>
      <dgm:extLst>
        <a:ext uri="{E40237B7-FDA0-4F09-8148-C483321AD2D9}">
          <dgm14:cNvPr xmlns:dgm14="http://schemas.microsoft.com/office/drawing/2010/diagram" id="0" name="" descr="Badge with solid fill">
            <a:hlinkClick xmlns:r="http://schemas.openxmlformats.org/officeDocument/2006/relationships" r:id="rId6" action="ppaction://hlinksldjump"/>
          </dgm14:cNvPr>
        </a:ext>
      </dgm:extLst>
    </dgm:pt>
    <dgm:pt modelId="{CB2192EB-FEF6-40C3-994A-FD107E6C7B91}" type="pres">
      <dgm:prSet presAssocID="{F1FCC4DD-1D8A-457C-BA32-B76C657DCB27}" presName="txShp" presStyleLbl="node1" presStyleIdx="1" presStyleCnt="6">
        <dgm:presLayoutVars>
          <dgm:bulletEnabled val="1"/>
        </dgm:presLayoutVars>
      </dgm:prSet>
      <dgm:spPr/>
    </dgm:pt>
    <dgm:pt modelId="{DBEB40B4-6E3D-44A9-B05E-0885E4F579A1}" type="pres">
      <dgm:prSet presAssocID="{493D64B5-1C24-4028-9872-3C1E899BEB3B}" presName="spacing" presStyleCnt="0"/>
      <dgm:spPr/>
    </dgm:pt>
    <dgm:pt modelId="{29F4C9A5-E9C5-4987-A329-B3BEEF8F77D9}" type="pres">
      <dgm:prSet presAssocID="{E5CF7E7B-D5ED-47BA-B90A-C538718EE06E}" presName="composite" presStyleCnt="0"/>
      <dgm:spPr/>
    </dgm:pt>
    <dgm:pt modelId="{D9F1072B-8A21-481B-9E85-8E610A80985B}" type="pres">
      <dgm:prSet presAssocID="{E5CF7E7B-D5ED-47BA-B90A-C538718EE06E}" presName="imgShp" presStyleLbl="fgImgPlace1" presStyleIdx="2" presStyleCnt="6" custLinFactNeighborX="-8048"/>
      <dgm:spPr>
        <a:blipFill>
          <a:blip xmlns:r="http://schemas.openxmlformats.org/officeDocument/2006/relationships" r:embed="rId7">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solidFill>
            <a:schemeClr val="tx2">
              <a:lumMod val="25000"/>
            </a:schemeClr>
          </a:solidFill>
        </a:ln>
      </dgm:spPr>
      <dgm:extLst>
        <a:ext uri="{E40237B7-FDA0-4F09-8148-C483321AD2D9}">
          <dgm14:cNvPr xmlns:dgm14="http://schemas.microsoft.com/office/drawing/2010/diagram" id="0" name="" descr="Badge 3 with solid fill">
            <a:hlinkClick xmlns:r="http://schemas.openxmlformats.org/officeDocument/2006/relationships" r:id="rId9" action="ppaction://hlinksldjump"/>
          </dgm14:cNvPr>
        </a:ext>
      </dgm:extLst>
    </dgm:pt>
    <dgm:pt modelId="{9671DAB5-D6EF-41B6-94A2-B43FCB39006D}" type="pres">
      <dgm:prSet presAssocID="{E5CF7E7B-D5ED-47BA-B90A-C538718EE06E}" presName="txShp" presStyleLbl="node1" presStyleIdx="2" presStyleCnt="6">
        <dgm:presLayoutVars>
          <dgm:bulletEnabled val="1"/>
        </dgm:presLayoutVars>
      </dgm:prSet>
      <dgm:spPr/>
    </dgm:pt>
    <dgm:pt modelId="{34F9BCC7-3E6E-4785-9C6E-4DF064C9A301}" type="pres">
      <dgm:prSet presAssocID="{739AC741-8947-4C58-99E8-9899A9B6C376}" presName="spacing" presStyleCnt="0"/>
      <dgm:spPr/>
    </dgm:pt>
    <dgm:pt modelId="{2A39DE13-FE44-4254-A7E4-E5B504A8C44D}" type="pres">
      <dgm:prSet presAssocID="{F32FEE2C-C182-4723-B1FF-95614FC97A9F}" presName="composite" presStyleCnt="0"/>
      <dgm:spPr/>
    </dgm:pt>
    <dgm:pt modelId="{151C2CE2-9E69-4457-8F68-1AD45D5F36CB}" type="pres">
      <dgm:prSet presAssocID="{F32FEE2C-C182-4723-B1FF-95614FC97A9F}" presName="imgShp" presStyleLbl="fgImgPlace1" presStyleIdx="3" presStyleCnt="6" custLinFactNeighborX="-8048"/>
      <dgm:spPr>
        <a:blipFill>
          <a:blip xmlns:r="http://schemas.openxmlformats.org/officeDocument/2006/relationships" r:embed="rId10">
            <a:duotone>
              <a:prstClr val="black"/>
              <a:schemeClr val="accent6">
                <a:tint val="45000"/>
                <a:satMod val="400000"/>
              </a:schemeClr>
            </a:duotone>
            <a:extLst>
              <a:ext uri="{96DAC541-7B7A-43D3-8B79-37D633B846F1}">
                <asvg:svgBlip xmlns:asvg="http://schemas.microsoft.com/office/drawing/2016/SVG/main" r:embed="rId11"/>
              </a:ext>
            </a:extLst>
          </a:blip>
          <a:srcRect/>
          <a:stretch>
            <a:fillRect/>
          </a:stretch>
        </a:blipFill>
        <a:ln>
          <a:solidFill>
            <a:schemeClr val="tx2">
              <a:lumMod val="25000"/>
            </a:schemeClr>
          </a:solidFill>
        </a:ln>
      </dgm:spPr>
      <dgm:extLst>
        <a:ext uri="{E40237B7-FDA0-4F09-8148-C483321AD2D9}">
          <dgm14:cNvPr xmlns:dgm14="http://schemas.microsoft.com/office/drawing/2010/diagram" id="0" name="" descr="Badge 4 with solid fill">
            <a:hlinkClick xmlns:r="http://schemas.openxmlformats.org/officeDocument/2006/relationships" r:id="rId12" action="ppaction://hlinksldjump"/>
          </dgm14:cNvPr>
        </a:ext>
      </dgm:extLst>
    </dgm:pt>
    <dgm:pt modelId="{4386F392-ED7E-484B-9821-3C331A39F1FA}" type="pres">
      <dgm:prSet presAssocID="{F32FEE2C-C182-4723-B1FF-95614FC97A9F}" presName="txShp" presStyleLbl="node1" presStyleIdx="3" presStyleCnt="6">
        <dgm:presLayoutVars>
          <dgm:bulletEnabled val="1"/>
        </dgm:presLayoutVars>
      </dgm:prSet>
      <dgm:spPr/>
    </dgm:pt>
    <dgm:pt modelId="{A0F3EEA9-DBDF-4B56-B0DB-E41848860B9D}" type="pres">
      <dgm:prSet presAssocID="{63723735-64D9-416F-8ACE-7E5FCDAC6E4F}" presName="spacing" presStyleCnt="0"/>
      <dgm:spPr/>
    </dgm:pt>
    <dgm:pt modelId="{C317C41E-E935-4B28-984A-B7F18DE4775C}" type="pres">
      <dgm:prSet presAssocID="{5CD0E209-F75A-4073-93C0-B28D2D485201}" presName="composite" presStyleCnt="0"/>
      <dgm:spPr/>
    </dgm:pt>
    <dgm:pt modelId="{C499B51C-284B-4676-B552-67947B845C6C}" type="pres">
      <dgm:prSet presAssocID="{5CD0E209-F75A-4073-93C0-B28D2D485201}" presName="imgShp" presStyleLbl="fgImgPlace1" presStyleIdx="4" presStyleCnt="6" custLinFactNeighborX="-8048"/>
      <dgm:spPr>
        <a:blipFill>
          <a:blip xmlns:r="http://schemas.openxmlformats.org/officeDocument/2006/relationships" r:embed="rId1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a:solidFill>
            <a:schemeClr val="tx2">
              <a:lumMod val="25000"/>
            </a:schemeClr>
          </a:solidFill>
        </a:ln>
      </dgm:spPr>
      <dgm:extLst>
        <a:ext uri="{E40237B7-FDA0-4F09-8148-C483321AD2D9}">
          <dgm14:cNvPr xmlns:dgm14="http://schemas.microsoft.com/office/drawing/2010/diagram" id="0" name="" descr="Badge 5 with solid fill">
            <a:hlinkClick xmlns:r="http://schemas.openxmlformats.org/officeDocument/2006/relationships" r:id="rId15" action="ppaction://hlinksldjump"/>
          </dgm14:cNvPr>
        </a:ext>
      </dgm:extLst>
    </dgm:pt>
    <dgm:pt modelId="{68207B14-118B-4220-8B42-3832DC5DE353}" type="pres">
      <dgm:prSet presAssocID="{5CD0E209-F75A-4073-93C0-B28D2D485201}" presName="txShp" presStyleLbl="node1" presStyleIdx="4" presStyleCnt="6">
        <dgm:presLayoutVars>
          <dgm:bulletEnabled val="1"/>
        </dgm:presLayoutVars>
      </dgm:prSet>
      <dgm:spPr/>
    </dgm:pt>
    <dgm:pt modelId="{01818540-843C-4A80-952D-29EBFC93B7F7}" type="pres">
      <dgm:prSet presAssocID="{07877EEE-B0A9-4C1F-9232-134544D283EB}" presName="spacing" presStyleCnt="0"/>
      <dgm:spPr/>
    </dgm:pt>
    <dgm:pt modelId="{E4DD22FA-9E2A-4ADF-ACBC-7514FF00DAA9}" type="pres">
      <dgm:prSet presAssocID="{21B6B233-151C-4B62-8BFD-17BE89FE1235}" presName="composite" presStyleCnt="0"/>
      <dgm:spPr/>
    </dgm:pt>
    <dgm:pt modelId="{21F84535-C3DB-48E1-8396-9D79A0419022}" type="pres">
      <dgm:prSet presAssocID="{21B6B233-151C-4B62-8BFD-17BE89FE1235}" presName="imgShp" presStyleLbl="fgImgPlace1" presStyleIdx="5" presStyleCnt="6" custLinFactNeighborX="-8048"/>
      <dgm:spPr>
        <a:blipFill>
          <a:blip xmlns:r="http://schemas.openxmlformats.org/officeDocument/2006/relationships" r:embed="rId16">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a:blipFill>
        <a:ln>
          <a:solidFill>
            <a:schemeClr val="tx2">
              <a:lumMod val="25000"/>
            </a:schemeClr>
          </a:solidFill>
        </a:ln>
      </dgm:spPr>
      <dgm:extLst>
        <a:ext uri="{E40237B7-FDA0-4F09-8148-C483321AD2D9}">
          <dgm14:cNvPr xmlns:dgm14="http://schemas.microsoft.com/office/drawing/2010/diagram" id="0" name="" descr="Badge 6 with solid fill">
            <a:hlinkClick xmlns:r="http://schemas.openxmlformats.org/officeDocument/2006/relationships" r:id="rId18" action="ppaction://hlinksldjump"/>
          </dgm14:cNvPr>
        </a:ext>
      </dgm:extLst>
    </dgm:pt>
    <dgm:pt modelId="{DBF35E2C-52C9-4E22-BFB9-883800C406E8}" type="pres">
      <dgm:prSet presAssocID="{21B6B233-151C-4B62-8BFD-17BE89FE1235}" presName="txShp" presStyleLbl="node1" presStyleIdx="5" presStyleCnt="6">
        <dgm:presLayoutVars>
          <dgm:bulletEnabled val="1"/>
        </dgm:presLayoutVars>
      </dgm:prSet>
      <dgm:spPr/>
    </dgm:pt>
  </dgm:ptLst>
  <dgm:cxnLst>
    <dgm:cxn modelId="{C5FE5E0A-2006-41B5-8839-90F2F74BE941}" type="presOf" srcId="{E5CF7E7B-D5ED-47BA-B90A-C538718EE06E}" destId="{9671DAB5-D6EF-41B6-94A2-B43FCB39006D}" srcOrd="0" destOrd="0" presId="urn:microsoft.com/office/officeart/2005/8/layout/vList3"/>
    <dgm:cxn modelId="{9DD3E619-C8EC-4C62-8614-DAE6F79FA903}" type="presOf" srcId="{5CD0E209-F75A-4073-93C0-B28D2D485201}" destId="{68207B14-118B-4220-8B42-3832DC5DE353}" srcOrd="0" destOrd="0" presId="urn:microsoft.com/office/officeart/2005/8/layout/vList3"/>
    <dgm:cxn modelId="{4663AC2D-E868-431A-93DB-7BEB549E265F}" type="presOf" srcId="{F32FEE2C-C182-4723-B1FF-95614FC97A9F}" destId="{4386F392-ED7E-484B-9821-3C331A39F1FA}" srcOrd="0" destOrd="0" presId="urn:microsoft.com/office/officeart/2005/8/layout/vList3"/>
    <dgm:cxn modelId="{E6FC363D-61C6-4C0E-B44E-4BB838876EDD}" srcId="{C55EA53C-9C53-4842-AF24-E6221FD91589}" destId="{F32FEE2C-C182-4723-B1FF-95614FC97A9F}" srcOrd="3" destOrd="0" parTransId="{3B6CA4F4-A152-45A4-A828-357A10B58530}" sibTransId="{63723735-64D9-416F-8ACE-7E5FCDAC6E4F}"/>
    <dgm:cxn modelId="{6454B94A-6546-4B6A-B1C1-345790A9F77B}" srcId="{C55EA53C-9C53-4842-AF24-E6221FD91589}" destId="{F1FCC4DD-1D8A-457C-BA32-B76C657DCB27}" srcOrd="1" destOrd="0" parTransId="{8D821002-DC08-4C09-BB9D-4DA46764BA1A}" sibTransId="{493D64B5-1C24-4028-9872-3C1E899BEB3B}"/>
    <dgm:cxn modelId="{163FB86C-A249-4204-BA4B-0497AC97F510}" type="presOf" srcId="{48F37D86-1D46-4AC6-ACC1-9F3F8F86F967}" destId="{E2A181CE-BDE5-4901-906F-3A82C7261765}" srcOrd="0" destOrd="0" presId="urn:microsoft.com/office/officeart/2005/8/layout/vList3"/>
    <dgm:cxn modelId="{78C76E7F-8EFC-4961-B79A-7A76F773CEF5}" type="presOf" srcId="{C55EA53C-9C53-4842-AF24-E6221FD91589}" destId="{CD9011CC-F085-49C6-944D-B679262B5204}" srcOrd="0" destOrd="0" presId="urn:microsoft.com/office/officeart/2005/8/layout/vList3"/>
    <dgm:cxn modelId="{39AEBCA6-A654-4059-B394-CDBF1CA9D013}" srcId="{C55EA53C-9C53-4842-AF24-E6221FD91589}" destId="{21B6B233-151C-4B62-8BFD-17BE89FE1235}" srcOrd="5" destOrd="0" parTransId="{1208EEC4-82B1-4761-A7ED-B51CE1281634}" sibTransId="{F1A6CF01-66EE-4B23-953F-F0252AE29C89}"/>
    <dgm:cxn modelId="{83001AB0-7EB2-4EB8-8AA8-D8792B288801}" srcId="{C55EA53C-9C53-4842-AF24-E6221FD91589}" destId="{48F37D86-1D46-4AC6-ACC1-9F3F8F86F967}" srcOrd="0" destOrd="0" parTransId="{57C00269-3863-4F45-8314-A6606B96A6D1}" sibTransId="{90E31689-644F-4322-98DA-21BAF2FDE65C}"/>
    <dgm:cxn modelId="{7ED719B1-CA85-4579-84BF-CA2FA2DEEE2D}" srcId="{C55EA53C-9C53-4842-AF24-E6221FD91589}" destId="{E5CF7E7B-D5ED-47BA-B90A-C538718EE06E}" srcOrd="2" destOrd="0" parTransId="{31DA89A4-838E-43E8-B85A-172010A17CA8}" sibTransId="{739AC741-8947-4C58-99E8-9899A9B6C376}"/>
    <dgm:cxn modelId="{885C04BB-C01E-4E86-BFD5-7199BE3D4EAB}" type="presOf" srcId="{F1FCC4DD-1D8A-457C-BA32-B76C657DCB27}" destId="{CB2192EB-FEF6-40C3-994A-FD107E6C7B91}" srcOrd="0" destOrd="0" presId="urn:microsoft.com/office/officeart/2005/8/layout/vList3"/>
    <dgm:cxn modelId="{FDFF4EE5-5793-463D-9294-57622259863F}" srcId="{C55EA53C-9C53-4842-AF24-E6221FD91589}" destId="{5CD0E209-F75A-4073-93C0-B28D2D485201}" srcOrd="4" destOrd="0" parTransId="{1AFD410E-32C7-4B53-B7BB-781DC21EE591}" sibTransId="{07877EEE-B0A9-4C1F-9232-134544D283EB}"/>
    <dgm:cxn modelId="{9CF188F7-2C73-4F3F-9DFA-0FC73B58E94B}" type="presOf" srcId="{21B6B233-151C-4B62-8BFD-17BE89FE1235}" destId="{DBF35E2C-52C9-4E22-BFB9-883800C406E8}" srcOrd="0" destOrd="0" presId="urn:microsoft.com/office/officeart/2005/8/layout/vList3"/>
    <dgm:cxn modelId="{9E07988E-C3A7-4234-9094-11EC9B08336E}" type="presParOf" srcId="{CD9011CC-F085-49C6-944D-B679262B5204}" destId="{EA917192-0A69-4106-B151-FC8BF0DABCD1}" srcOrd="0" destOrd="0" presId="urn:microsoft.com/office/officeart/2005/8/layout/vList3"/>
    <dgm:cxn modelId="{18BABB2B-BA5E-4101-84A3-EDD6DB4F3FFA}" type="presParOf" srcId="{EA917192-0A69-4106-B151-FC8BF0DABCD1}" destId="{F128FE8F-7968-4298-B9A2-44405FBED565}" srcOrd="0" destOrd="0" presId="urn:microsoft.com/office/officeart/2005/8/layout/vList3"/>
    <dgm:cxn modelId="{C3E42D92-BA22-4E51-8EF7-E4C13D543902}" type="presParOf" srcId="{EA917192-0A69-4106-B151-FC8BF0DABCD1}" destId="{E2A181CE-BDE5-4901-906F-3A82C7261765}" srcOrd="1" destOrd="0" presId="urn:microsoft.com/office/officeart/2005/8/layout/vList3"/>
    <dgm:cxn modelId="{730C9416-03F6-4498-A9F6-224E8C7F1EB1}" type="presParOf" srcId="{CD9011CC-F085-49C6-944D-B679262B5204}" destId="{1FF41E5A-FDC4-41A7-ADA2-A639F0EAA0A7}" srcOrd="1" destOrd="0" presId="urn:microsoft.com/office/officeart/2005/8/layout/vList3"/>
    <dgm:cxn modelId="{0573EEE7-17B2-4177-9EC7-97D5986A4D38}" type="presParOf" srcId="{CD9011CC-F085-49C6-944D-B679262B5204}" destId="{147F29B0-E3AD-4F4C-AEA7-DC31EFC21E3D}" srcOrd="2" destOrd="0" presId="urn:microsoft.com/office/officeart/2005/8/layout/vList3"/>
    <dgm:cxn modelId="{6F5CC9BF-97F1-4611-BB78-A4904E584722}" type="presParOf" srcId="{147F29B0-E3AD-4F4C-AEA7-DC31EFC21E3D}" destId="{22057B70-559A-451C-8ADA-46F9F12F775C}" srcOrd="0" destOrd="0" presId="urn:microsoft.com/office/officeart/2005/8/layout/vList3"/>
    <dgm:cxn modelId="{7E1A8939-906C-4BE9-89E5-D87C54482B59}" type="presParOf" srcId="{147F29B0-E3AD-4F4C-AEA7-DC31EFC21E3D}" destId="{CB2192EB-FEF6-40C3-994A-FD107E6C7B91}" srcOrd="1" destOrd="0" presId="urn:microsoft.com/office/officeart/2005/8/layout/vList3"/>
    <dgm:cxn modelId="{BAC65F21-C485-426B-A4A8-7243EA975DA4}" type="presParOf" srcId="{CD9011CC-F085-49C6-944D-B679262B5204}" destId="{DBEB40B4-6E3D-44A9-B05E-0885E4F579A1}" srcOrd="3" destOrd="0" presId="urn:microsoft.com/office/officeart/2005/8/layout/vList3"/>
    <dgm:cxn modelId="{3B1D06B7-4E9C-4D43-8C7A-31C5219131B9}" type="presParOf" srcId="{CD9011CC-F085-49C6-944D-B679262B5204}" destId="{29F4C9A5-E9C5-4987-A329-B3BEEF8F77D9}" srcOrd="4" destOrd="0" presId="urn:microsoft.com/office/officeart/2005/8/layout/vList3"/>
    <dgm:cxn modelId="{CF9B37D3-7325-4DCB-937D-BC97758BE37F}" type="presParOf" srcId="{29F4C9A5-E9C5-4987-A329-B3BEEF8F77D9}" destId="{D9F1072B-8A21-481B-9E85-8E610A80985B}" srcOrd="0" destOrd="0" presId="urn:microsoft.com/office/officeart/2005/8/layout/vList3"/>
    <dgm:cxn modelId="{8A69B757-2324-467D-B542-C7742BD69E98}" type="presParOf" srcId="{29F4C9A5-E9C5-4987-A329-B3BEEF8F77D9}" destId="{9671DAB5-D6EF-41B6-94A2-B43FCB39006D}" srcOrd="1" destOrd="0" presId="urn:microsoft.com/office/officeart/2005/8/layout/vList3"/>
    <dgm:cxn modelId="{B4417EF1-2E0F-48F0-A2BA-DA86DCC6A17D}" type="presParOf" srcId="{CD9011CC-F085-49C6-944D-B679262B5204}" destId="{34F9BCC7-3E6E-4785-9C6E-4DF064C9A301}" srcOrd="5" destOrd="0" presId="urn:microsoft.com/office/officeart/2005/8/layout/vList3"/>
    <dgm:cxn modelId="{DB359CBB-C757-4032-B2D0-6B609042032E}" type="presParOf" srcId="{CD9011CC-F085-49C6-944D-B679262B5204}" destId="{2A39DE13-FE44-4254-A7E4-E5B504A8C44D}" srcOrd="6" destOrd="0" presId="urn:microsoft.com/office/officeart/2005/8/layout/vList3"/>
    <dgm:cxn modelId="{02EE067D-91B9-4E64-B1BD-C3566EF71C9D}" type="presParOf" srcId="{2A39DE13-FE44-4254-A7E4-E5B504A8C44D}" destId="{151C2CE2-9E69-4457-8F68-1AD45D5F36CB}" srcOrd="0" destOrd="0" presId="urn:microsoft.com/office/officeart/2005/8/layout/vList3"/>
    <dgm:cxn modelId="{3B54F117-0297-4A7D-9048-EFF31A000F57}" type="presParOf" srcId="{2A39DE13-FE44-4254-A7E4-E5B504A8C44D}" destId="{4386F392-ED7E-484B-9821-3C331A39F1FA}" srcOrd="1" destOrd="0" presId="urn:microsoft.com/office/officeart/2005/8/layout/vList3"/>
    <dgm:cxn modelId="{EE0A1FBD-A179-4853-812C-E6432A474E65}" type="presParOf" srcId="{CD9011CC-F085-49C6-944D-B679262B5204}" destId="{A0F3EEA9-DBDF-4B56-B0DB-E41848860B9D}" srcOrd="7" destOrd="0" presId="urn:microsoft.com/office/officeart/2005/8/layout/vList3"/>
    <dgm:cxn modelId="{A3DD4730-3F6E-40F1-A1E5-CDF35242207E}" type="presParOf" srcId="{CD9011CC-F085-49C6-944D-B679262B5204}" destId="{C317C41E-E935-4B28-984A-B7F18DE4775C}" srcOrd="8" destOrd="0" presId="urn:microsoft.com/office/officeart/2005/8/layout/vList3"/>
    <dgm:cxn modelId="{27EF7C9C-9C31-46F2-8920-FCDB21C2CA1D}" type="presParOf" srcId="{C317C41E-E935-4B28-984A-B7F18DE4775C}" destId="{C499B51C-284B-4676-B552-67947B845C6C}" srcOrd="0" destOrd="0" presId="urn:microsoft.com/office/officeart/2005/8/layout/vList3"/>
    <dgm:cxn modelId="{FC994F8B-C230-46BE-957C-E2984CE4245F}" type="presParOf" srcId="{C317C41E-E935-4B28-984A-B7F18DE4775C}" destId="{68207B14-118B-4220-8B42-3832DC5DE353}" srcOrd="1" destOrd="0" presId="urn:microsoft.com/office/officeart/2005/8/layout/vList3"/>
    <dgm:cxn modelId="{4CFA29E3-56D1-4FAC-84B7-4F6575442B7F}" type="presParOf" srcId="{CD9011CC-F085-49C6-944D-B679262B5204}" destId="{01818540-843C-4A80-952D-29EBFC93B7F7}" srcOrd="9" destOrd="0" presId="urn:microsoft.com/office/officeart/2005/8/layout/vList3"/>
    <dgm:cxn modelId="{33523379-801A-48D6-92FD-B63AEDE44246}" type="presParOf" srcId="{CD9011CC-F085-49C6-944D-B679262B5204}" destId="{E4DD22FA-9E2A-4ADF-ACBC-7514FF00DAA9}" srcOrd="10" destOrd="0" presId="urn:microsoft.com/office/officeart/2005/8/layout/vList3"/>
    <dgm:cxn modelId="{0A690C5B-CEB5-4B47-A9EB-861B565BEED0}" type="presParOf" srcId="{E4DD22FA-9E2A-4ADF-ACBC-7514FF00DAA9}" destId="{21F84535-C3DB-48E1-8396-9D79A0419022}" srcOrd="0" destOrd="0" presId="urn:microsoft.com/office/officeart/2005/8/layout/vList3"/>
    <dgm:cxn modelId="{3FFF2B3E-241C-46ED-B41A-D30A840B88B1}" type="presParOf" srcId="{E4DD22FA-9E2A-4ADF-ACBC-7514FF00DAA9}" destId="{DBF35E2C-52C9-4E22-BFB9-883800C406E8}" srcOrd="1" destOrd="0" presId="urn:microsoft.com/office/officeart/2005/8/layout/vLis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EDF64C-06F2-4D1B-8150-4BB061FB248C}"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en-US"/>
        </a:p>
      </dgm:t>
    </dgm:pt>
    <dgm:pt modelId="{7DD900B2-A210-4AE3-89CD-6E394F7DFF1B}">
      <dgm:prSet/>
      <dgm:spPr/>
      <dgm:t>
        <a:bodyPr/>
        <a:lstStyle/>
        <a:p>
          <a:r>
            <a:rPr lang="en-US" b="0" i="0"/>
            <a:t>Genetic operators:​</a:t>
          </a:r>
          <a:endParaRPr lang="en-US"/>
        </a:p>
      </dgm:t>
    </dgm:pt>
    <dgm:pt modelId="{CE30720E-55BC-4247-B06B-E20AFB831467}" type="parTrans" cxnId="{8EDAFB5F-6A8E-465C-B8D0-12C8BF3BF484}">
      <dgm:prSet/>
      <dgm:spPr/>
      <dgm:t>
        <a:bodyPr/>
        <a:lstStyle/>
        <a:p>
          <a:endParaRPr lang="en-US"/>
        </a:p>
      </dgm:t>
    </dgm:pt>
    <dgm:pt modelId="{EC13B15D-A8D6-4A6D-941B-F816A90DCD8C}" type="sibTrans" cxnId="{8EDAFB5F-6A8E-465C-B8D0-12C8BF3BF484}">
      <dgm:prSet/>
      <dgm:spPr/>
      <dgm:t>
        <a:bodyPr/>
        <a:lstStyle/>
        <a:p>
          <a:endParaRPr lang="en-US"/>
        </a:p>
      </dgm:t>
    </dgm:pt>
    <dgm:pt modelId="{73DB6E63-3216-44D8-8EE8-5A9C11AB83B3}">
      <dgm:prSet/>
      <dgm:spPr/>
      <dgm:t>
        <a:bodyPr/>
        <a:lstStyle/>
        <a:p>
          <a:r>
            <a:rPr lang="en-US" b="0" i="0"/>
            <a:t>Selection​</a:t>
          </a:r>
          <a:endParaRPr lang="en-US"/>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60FFF151-1E95-400A-856E-3CB182C79799}" type="parTrans" cxnId="{35EBAC64-99F1-4E50-9758-97CE158CA341}">
      <dgm:prSet/>
      <dgm:spPr>
        <a:ln>
          <a:solidFill>
            <a:schemeClr val="tx2">
              <a:lumMod val="10000"/>
            </a:schemeClr>
          </a:solidFill>
        </a:ln>
      </dgm:spPr>
      <dgm:t>
        <a:bodyPr/>
        <a:lstStyle/>
        <a:p>
          <a:endParaRPr lang="en-US"/>
        </a:p>
      </dgm:t>
    </dgm:pt>
    <dgm:pt modelId="{D94D2A76-8843-422E-BA07-6B58EEBA1D17}" type="sibTrans" cxnId="{35EBAC64-99F1-4E50-9758-97CE158CA341}">
      <dgm:prSet/>
      <dgm:spPr/>
      <dgm:t>
        <a:bodyPr/>
        <a:lstStyle/>
        <a:p>
          <a:endParaRPr lang="en-US"/>
        </a:p>
      </dgm:t>
    </dgm:pt>
    <dgm:pt modelId="{71A7E949-840C-4065-88FF-911B65874D64}">
      <dgm:prSet/>
      <dgm:spPr/>
      <dgm:t>
        <a:bodyPr/>
        <a:lstStyle/>
        <a:p>
          <a:r>
            <a:rPr lang="en-US" b="0" i="0"/>
            <a:t>Crossover​</a:t>
          </a:r>
          <a:endParaRPr lang="en-US"/>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48302459-1E12-48E9-BA8D-D72513F5FAA8}" type="parTrans" cxnId="{7ACE2999-C093-4734-9FD2-0AEA742C75E0}">
      <dgm:prSet/>
      <dgm:spPr>
        <a:ln>
          <a:solidFill>
            <a:schemeClr val="tx2">
              <a:lumMod val="10000"/>
            </a:schemeClr>
          </a:solidFill>
        </a:ln>
      </dgm:spPr>
      <dgm:t>
        <a:bodyPr/>
        <a:lstStyle/>
        <a:p>
          <a:endParaRPr lang="en-US"/>
        </a:p>
      </dgm:t>
    </dgm:pt>
    <dgm:pt modelId="{CD196E2D-C557-4C54-85D9-174F1C7D2080}" type="sibTrans" cxnId="{7ACE2999-C093-4734-9FD2-0AEA742C75E0}">
      <dgm:prSet/>
      <dgm:spPr/>
      <dgm:t>
        <a:bodyPr/>
        <a:lstStyle/>
        <a:p>
          <a:endParaRPr lang="en-US"/>
        </a:p>
      </dgm:t>
    </dgm:pt>
    <dgm:pt modelId="{9101E8A7-6330-4BE4-BAB0-7D32F8E5587A}">
      <dgm:prSet/>
      <dgm:spPr/>
      <dgm:t>
        <a:bodyPr/>
        <a:lstStyle/>
        <a:p>
          <a:r>
            <a:rPr lang="en-US" b="0" i="0"/>
            <a:t>Mutation​</a:t>
          </a:r>
          <a:endParaRPr lang="en-US"/>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159CC849-4BC7-4E85-9D92-DC20A3A824F9}" type="parTrans" cxnId="{A868823C-2F25-49F2-B016-A16BAABE7692}">
      <dgm:prSet/>
      <dgm:spPr>
        <a:ln>
          <a:solidFill>
            <a:schemeClr val="tx2">
              <a:lumMod val="10000"/>
            </a:schemeClr>
          </a:solidFill>
        </a:ln>
      </dgm:spPr>
      <dgm:t>
        <a:bodyPr/>
        <a:lstStyle/>
        <a:p>
          <a:endParaRPr lang="en-US"/>
        </a:p>
      </dgm:t>
    </dgm:pt>
    <dgm:pt modelId="{60CE26CF-5A0B-4D38-88B7-3246F1DCE5B4}" type="sibTrans" cxnId="{A868823C-2F25-49F2-B016-A16BAABE7692}">
      <dgm:prSet/>
      <dgm:spPr/>
      <dgm:t>
        <a:bodyPr/>
        <a:lstStyle/>
        <a:p>
          <a:endParaRPr lang="en-US"/>
        </a:p>
      </dgm:t>
    </dgm:pt>
    <dgm:pt modelId="{EBF91B81-BB03-401C-84A7-2EF100DE120B}">
      <dgm:prSet/>
      <dgm:spPr/>
      <dgm:t>
        <a:bodyPr/>
        <a:lstStyle/>
        <a:p>
          <a:r>
            <a:rPr lang="en-US"/>
            <a:t>k-point crossover</a:t>
          </a:r>
        </a:p>
      </dgm:t>
    </dgm:pt>
    <dgm:pt modelId="{9F7C2DED-998A-4C37-A3D8-EC7EB10BA053}" type="parTrans" cxnId="{A41B7E1D-1C51-4CE4-893B-FA0961DB2D70}">
      <dgm:prSet/>
      <dgm:spPr>
        <a:ln>
          <a:solidFill>
            <a:schemeClr val="tx2">
              <a:lumMod val="10000"/>
            </a:schemeClr>
          </a:solidFill>
        </a:ln>
      </dgm:spPr>
      <dgm:t>
        <a:bodyPr/>
        <a:lstStyle/>
        <a:p>
          <a:endParaRPr lang="en-US"/>
        </a:p>
      </dgm:t>
    </dgm:pt>
    <dgm:pt modelId="{04C6C879-548B-4B37-9F8A-66305B8320F9}" type="sibTrans" cxnId="{A41B7E1D-1C51-4CE4-893B-FA0961DB2D70}">
      <dgm:prSet/>
      <dgm:spPr/>
      <dgm:t>
        <a:bodyPr/>
        <a:lstStyle/>
        <a:p>
          <a:endParaRPr lang="en-US"/>
        </a:p>
      </dgm:t>
    </dgm:pt>
    <dgm:pt modelId="{CBA42BBA-B20E-408F-ADAD-889E98C512D7}">
      <dgm:prSet/>
      <dgm:spPr/>
      <dgm:t>
        <a:bodyPr/>
        <a:lstStyle/>
        <a:p>
          <a:r>
            <a:rPr lang="vi-VN" b="0" i="0"/>
            <a:t>Tournament selection</a:t>
          </a:r>
          <a:endParaRPr lang="en-US"/>
        </a:p>
      </dgm:t>
    </dgm:pt>
    <dgm:pt modelId="{01194BC5-D39C-4E8E-9820-545F305E6CE3}" type="parTrans" cxnId="{106B695E-BE16-4E7A-BBA3-B7366F156822}">
      <dgm:prSet/>
      <dgm:spPr>
        <a:ln>
          <a:solidFill>
            <a:schemeClr val="tx2">
              <a:lumMod val="10000"/>
            </a:schemeClr>
          </a:solidFill>
        </a:ln>
      </dgm:spPr>
      <dgm:t>
        <a:bodyPr/>
        <a:lstStyle/>
        <a:p>
          <a:endParaRPr lang="en-US"/>
        </a:p>
      </dgm:t>
    </dgm:pt>
    <dgm:pt modelId="{7111E06A-E880-47B1-B03C-2C720D4EFC1A}" type="sibTrans" cxnId="{106B695E-BE16-4E7A-BBA3-B7366F156822}">
      <dgm:prSet/>
      <dgm:spPr/>
      <dgm:t>
        <a:bodyPr/>
        <a:lstStyle/>
        <a:p>
          <a:endParaRPr lang="en-US"/>
        </a:p>
      </dgm:t>
    </dgm:pt>
    <dgm:pt modelId="{6089CDBE-2B13-4C8C-B551-F3507C61BA33}" type="pres">
      <dgm:prSet presAssocID="{0DEDF64C-06F2-4D1B-8150-4BB061FB248C}" presName="diagram" presStyleCnt="0">
        <dgm:presLayoutVars>
          <dgm:chPref val="1"/>
          <dgm:dir/>
          <dgm:animOne val="branch"/>
          <dgm:animLvl val="lvl"/>
          <dgm:resizeHandles val="exact"/>
        </dgm:presLayoutVars>
      </dgm:prSet>
      <dgm:spPr/>
    </dgm:pt>
    <dgm:pt modelId="{764F89E6-F659-4916-A3C8-F322A29279D2}" type="pres">
      <dgm:prSet presAssocID="{7DD900B2-A210-4AE3-89CD-6E394F7DFF1B}" presName="root1" presStyleCnt="0"/>
      <dgm:spPr/>
    </dgm:pt>
    <dgm:pt modelId="{44B0FC98-7AAF-4051-9B06-E73EDDC16EE8}" type="pres">
      <dgm:prSet presAssocID="{7DD900B2-A210-4AE3-89CD-6E394F7DFF1B}" presName="LevelOneTextNode" presStyleLbl="node0" presStyleIdx="0" presStyleCnt="1">
        <dgm:presLayoutVars>
          <dgm:chPref val="3"/>
        </dgm:presLayoutVars>
      </dgm:prSet>
      <dgm:spPr/>
    </dgm:pt>
    <dgm:pt modelId="{9929779F-5EFE-4C68-A54E-E701E1990EF8}" type="pres">
      <dgm:prSet presAssocID="{7DD900B2-A210-4AE3-89CD-6E394F7DFF1B}" presName="level2hierChild" presStyleCnt="0"/>
      <dgm:spPr/>
    </dgm:pt>
    <dgm:pt modelId="{350E3063-4D64-4A77-9CFA-5ECD794ABA75}" type="pres">
      <dgm:prSet presAssocID="{60FFF151-1E95-400A-856E-3CB182C79799}" presName="conn2-1" presStyleLbl="parChTrans1D2" presStyleIdx="0" presStyleCnt="3"/>
      <dgm:spPr/>
    </dgm:pt>
    <dgm:pt modelId="{923A3084-68EF-4A84-8033-42C97B9D0584}" type="pres">
      <dgm:prSet presAssocID="{60FFF151-1E95-400A-856E-3CB182C79799}" presName="connTx" presStyleLbl="parChTrans1D2" presStyleIdx="0" presStyleCnt="3"/>
      <dgm:spPr/>
    </dgm:pt>
    <dgm:pt modelId="{35930427-4D7E-4EFA-85C8-C96A4F210607}" type="pres">
      <dgm:prSet presAssocID="{73DB6E63-3216-44D8-8EE8-5A9C11AB83B3}" presName="root2" presStyleCnt="0"/>
      <dgm:spPr/>
    </dgm:pt>
    <dgm:pt modelId="{E3D9AEC6-54EE-46AF-802C-38F14803DBF9}" type="pres">
      <dgm:prSet presAssocID="{73DB6E63-3216-44D8-8EE8-5A9C11AB83B3}" presName="LevelTwoTextNode" presStyleLbl="node2" presStyleIdx="0" presStyleCnt="3">
        <dgm:presLayoutVars>
          <dgm:chPref val="3"/>
        </dgm:presLayoutVars>
      </dgm:prSet>
      <dgm:spPr/>
    </dgm:pt>
    <dgm:pt modelId="{CBE98345-F41E-40D7-A829-D9793FA116A3}" type="pres">
      <dgm:prSet presAssocID="{73DB6E63-3216-44D8-8EE8-5A9C11AB83B3}" presName="level3hierChild" presStyleCnt="0"/>
      <dgm:spPr/>
    </dgm:pt>
    <dgm:pt modelId="{15582FA9-4456-4168-A20F-C58D37F6E4FD}" type="pres">
      <dgm:prSet presAssocID="{01194BC5-D39C-4E8E-9820-545F305E6CE3}" presName="conn2-1" presStyleLbl="parChTrans1D3" presStyleIdx="0" presStyleCnt="2"/>
      <dgm:spPr/>
    </dgm:pt>
    <dgm:pt modelId="{26F5703A-FE5E-4473-AAFA-762FAFA96D7E}" type="pres">
      <dgm:prSet presAssocID="{01194BC5-D39C-4E8E-9820-545F305E6CE3}" presName="connTx" presStyleLbl="parChTrans1D3" presStyleIdx="0" presStyleCnt="2"/>
      <dgm:spPr/>
    </dgm:pt>
    <dgm:pt modelId="{8EAC5821-DC65-4DFD-905D-4220B2768E1F}" type="pres">
      <dgm:prSet presAssocID="{CBA42BBA-B20E-408F-ADAD-889E98C512D7}" presName="root2" presStyleCnt="0"/>
      <dgm:spPr/>
    </dgm:pt>
    <dgm:pt modelId="{EDE91AEA-0AE4-456D-8114-88D2667024F2}" type="pres">
      <dgm:prSet presAssocID="{CBA42BBA-B20E-408F-ADAD-889E98C512D7}" presName="LevelTwoTextNode" presStyleLbl="node3" presStyleIdx="0" presStyleCnt="2" custScaleX="94408" custScaleY="61285" custLinFactNeighborX="-14706" custLinFactNeighborY="-504">
        <dgm:presLayoutVars>
          <dgm:chPref val="3"/>
        </dgm:presLayoutVars>
      </dgm:prSet>
      <dgm:spPr/>
    </dgm:pt>
    <dgm:pt modelId="{A62C71BA-CF34-4537-A1D8-DEC24C6336B2}" type="pres">
      <dgm:prSet presAssocID="{CBA42BBA-B20E-408F-ADAD-889E98C512D7}" presName="level3hierChild" presStyleCnt="0"/>
      <dgm:spPr/>
    </dgm:pt>
    <dgm:pt modelId="{3116CFC6-5E4C-4F9B-B18E-9AC662FB6709}" type="pres">
      <dgm:prSet presAssocID="{48302459-1E12-48E9-BA8D-D72513F5FAA8}" presName="conn2-1" presStyleLbl="parChTrans1D2" presStyleIdx="1" presStyleCnt="3"/>
      <dgm:spPr/>
    </dgm:pt>
    <dgm:pt modelId="{17869F49-F508-4609-ACC1-CD8BA6CC43DC}" type="pres">
      <dgm:prSet presAssocID="{48302459-1E12-48E9-BA8D-D72513F5FAA8}" presName="connTx" presStyleLbl="parChTrans1D2" presStyleIdx="1" presStyleCnt="3"/>
      <dgm:spPr/>
    </dgm:pt>
    <dgm:pt modelId="{7BD8208F-E98C-4A48-8F7C-6CBEF5AB4095}" type="pres">
      <dgm:prSet presAssocID="{71A7E949-840C-4065-88FF-911B65874D64}" presName="root2" presStyleCnt="0"/>
      <dgm:spPr/>
    </dgm:pt>
    <dgm:pt modelId="{C0276751-EBD4-4AD8-8BA3-ED6FDF6F1C04}" type="pres">
      <dgm:prSet presAssocID="{71A7E949-840C-4065-88FF-911B65874D64}" presName="LevelTwoTextNode" presStyleLbl="node2" presStyleIdx="1" presStyleCnt="3">
        <dgm:presLayoutVars>
          <dgm:chPref val="3"/>
        </dgm:presLayoutVars>
      </dgm:prSet>
      <dgm:spPr/>
    </dgm:pt>
    <dgm:pt modelId="{7918688C-BF87-4D5F-B463-8473FC8685E4}" type="pres">
      <dgm:prSet presAssocID="{71A7E949-840C-4065-88FF-911B65874D64}" presName="level3hierChild" presStyleCnt="0"/>
      <dgm:spPr/>
    </dgm:pt>
    <dgm:pt modelId="{F55E870E-417E-4E88-9058-EC519E34B9E7}" type="pres">
      <dgm:prSet presAssocID="{9F7C2DED-998A-4C37-A3D8-EC7EB10BA053}" presName="conn2-1" presStyleLbl="parChTrans1D3" presStyleIdx="1" presStyleCnt="2"/>
      <dgm:spPr/>
    </dgm:pt>
    <dgm:pt modelId="{061D975D-EF42-4A0D-9F23-3D4FBB2441F9}" type="pres">
      <dgm:prSet presAssocID="{9F7C2DED-998A-4C37-A3D8-EC7EB10BA053}" presName="connTx" presStyleLbl="parChTrans1D3" presStyleIdx="1" presStyleCnt="2"/>
      <dgm:spPr/>
    </dgm:pt>
    <dgm:pt modelId="{FA8D6C06-823D-4009-BD05-B8664DC238DC}" type="pres">
      <dgm:prSet presAssocID="{EBF91B81-BB03-401C-84A7-2EF100DE120B}" presName="root2" presStyleCnt="0"/>
      <dgm:spPr/>
    </dgm:pt>
    <dgm:pt modelId="{62D891DB-04A8-4B2F-A570-EC56FCDD440D}" type="pres">
      <dgm:prSet presAssocID="{EBF91B81-BB03-401C-84A7-2EF100DE120B}" presName="LevelTwoTextNode" presStyleLbl="node3" presStyleIdx="1" presStyleCnt="2" custScaleX="89800" custScaleY="59690" custLinFactNeighborX="-13264">
        <dgm:presLayoutVars>
          <dgm:chPref val="3"/>
        </dgm:presLayoutVars>
      </dgm:prSet>
      <dgm:spPr/>
    </dgm:pt>
    <dgm:pt modelId="{43246D60-BF27-4739-A886-1A20E2EE7BE2}" type="pres">
      <dgm:prSet presAssocID="{EBF91B81-BB03-401C-84A7-2EF100DE120B}" presName="level3hierChild" presStyleCnt="0"/>
      <dgm:spPr/>
    </dgm:pt>
    <dgm:pt modelId="{29FEEE07-46C6-49BB-A31B-FB76B14D081E}" type="pres">
      <dgm:prSet presAssocID="{159CC849-4BC7-4E85-9D92-DC20A3A824F9}" presName="conn2-1" presStyleLbl="parChTrans1D2" presStyleIdx="2" presStyleCnt="3"/>
      <dgm:spPr/>
    </dgm:pt>
    <dgm:pt modelId="{4792EBDF-1D80-4989-B58C-7BEF3672186D}" type="pres">
      <dgm:prSet presAssocID="{159CC849-4BC7-4E85-9D92-DC20A3A824F9}" presName="connTx" presStyleLbl="parChTrans1D2" presStyleIdx="2" presStyleCnt="3"/>
      <dgm:spPr/>
    </dgm:pt>
    <dgm:pt modelId="{26EB8073-86C6-4ED1-BC18-4354AFE43301}" type="pres">
      <dgm:prSet presAssocID="{9101E8A7-6330-4BE4-BAB0-7D32F8E5587A}" presName="root2" presStyleCnt="0"/>
      <dgm:spPr/>
    </dgm:pt>
    <dgm:pt modelId="{D89791B4-43F1-4B11-A982-7B854DB054A0}" type="pres">
      <dgm:prSet presAssocID="{9101E8A7-6330-4BE4-BAB0-7D32F8E5587A}" presName="LevelTwoTextNode" presStyleLbl="node2" presStyleIdx="2" presStyleCnt="3">
        <dgm:presLayoutVars>
          <dgm:chPref val="3"/>
        </dgm:presLayoutVars>
      </dgm:prSet>
      <dgm:spPr/>
    </dgm:pt>
    <dgm:pt modelId="{E84C9286-47E6-4CFF-85C3-DAE2DD950588}" type="pres">
      <dgm:prSet presAssocID="{9101E8A7-6330-4BE4-BAB0-7D32F8E5587A}" presName="level3hierChild" presStyleCnt="0"/>
      <dgm:spPr/>
    </dgm:pt>
  </dgm:ptLst>
  <dgm:cxnLst>
    <dgm:cxn modelId="{72EAED05-DDF1-4FC4-9E6F-AA644CBE7E20}" type="presOf" srcId="{0DEDF64C-06F2-4D1B-8150-4BB061FB248C}" destId="{6089CDBE-2B13-4C8C-B551-F3507C61BA33}" srcOrd="0" destOrd="0" presId="urn:microsoft.com/office/officeart/2005/8/layout/hierarchy2"/>
    <dgm:cxn modelId="{1D5F0C08-2BB6-4870-911B-35236861F067}" type="presOf" srcId="{60FFF151-1E95-400A-856E-3CB182C79799}" destId="{350E3063-4D64-4A77-9CFA-5ECD794ABA75}" srcOrd="0" destOrd="0" presId="urn:microsoft.com/office/officeart/2005/8/layout/hierarchy2"/>
    <dgm:cxn modelId="{F5AB3408-E281-4B39-8964-E4EA9C1E6003}" type="presOf" srcId="{9F7C2DED-998A-4C37-A3D8-EC7EB10BA053}" destId="{F55E870E-417E-4E88-9058-EC519E34B9E7}" srcOrd="0" destOrd="0" presId="urn:microsoft.com/office/officeart/2005/8/layout/hierarchy2"/>
    <dgm:cxn modelId="{AFBAD90B-EE55-4283-BC56-C1DC5AEE0BF4}" type="presOf" srcId="{60FFF151-1E95-400A-856E-3CB182C79799}" destId="{923A3084-68EF-4A84-8033-42C97B9D0584}" srcOrd="1" destOrd="0" presId="urn:microsoft.com/office/officeart/2005/8/layout/hierarchy2"/>
    <dgm:cxn modelId="{F39C6D14-88DA-4F02-A27C-3C468B03AE46}" type="presOf" srcId="{CBA42BBA-B20E-408F-ADAD-889E98C512D7}" destId="{EDE91AEA-0AE4-456D-8114-88D2667024F2}" srcOrd="0" destOrd="0" presId="urn:microsoft.com/office/officeart/2005/8/layout/hierarchy2"/>
    <dgm:cxn modelId="{F25F8A14-DD88-477A-B60D-EF644DA9B04D}" type="presOf" srcId="{73DB6E63-3216-44D8-8EE8-5A9C11AB83B3}" destId="{E3D9AEC6-54EE-46AF-802C-38F14803DBF9}" srcOrd="0" destOrd="0" presId="urn:microsoft.com/office/officeart/2005/8/layout/hierarchy2"/>
    <dgm:cxn modelId="{BE1EFE17-33CB-4DB5-ACDA-21D09A80F663}" type="presOf" srcId="{48302459-1E12-48E9-BA8D-D72513F5FAA8}" destId="{17869F49-F508-4609-ACC1-CD8BA6CC43DC}" srcOrd="1" destOrd="0" presId="urn:microsoft.com/office/officeart/2005/8/layout/hierarchy2"/>
    <dgm:cxn modelId="{E05A4C19-1C3B-4E3E-AF45-EFAE7815A9CC}" type="presOf" srcId="{71A7E949-840C-4065-88FF-911B65874D64}" destId="{C0276751-EBD4-4AD8-8BA3-ED6FDF6F1C04}" srcOrd="0" destOrd="0" presId="urn:microsoft.com/office/officeart/2005/8/layout/hierarchy2"/>
    <dgm:cxn modelId="{A41B7E1D-1C51-4CE4-893B-FA0961DB2D70}" srcId="{71A7E949-840C-4065-88FF-911B65874D64}" destId="{EBF91B81-BB03-401C-84A7-2EF100DE120B}" srcOrd="0" destOrd="0" parTransId="{9F7C2DED-998A-4C37-A3D8-EC7EB10BA053}" sibTransId="{04C6C879-548B-4B37-9F8A-66305B8320F9}"/>
    <dgm:cxn modelId="{C646F934-3E6B-4920-80F3-91EE7F9F37AC}" type="presOf" srcId="{159CC849-4BC7-4E85-9D92-DC20A3A824F9}" destId="{29FEEE07-46C6-49BB-A31B-FB76B14D081E}" srcOrd="0" destOrd="0" presId="urn:microsoft.com/office/officeart/2005/8/layout/hierarchy2"/>
    <dgm:cxn modelId="{01501238-322A-441A-95F1-29B517D9A66E}" type="presOf" srcId="{9F7C2DED-998A-4C37-A3D8-EC7EB10BA053}" destId="{061D975D-EF42-4A0D-9F23-3D4FBB2441F9}" srcOrd="1" destOrd="0" presId="urn:microsoft.com/office/officeart/2005/8/layout/hierarchy2"/>
    <dgm:cxn modelId="{A868823C-2F25-49F2-B016-A16BAABE7692}" srcId="{7DD900B2-A210-4AE3-89CD-6E394F7DFF1B}" destId="{9101E8A7-6330-4BE4-BAB0-7D32F8E5587A}" srcOrd="2" destOrd="0" parTransId="{159CC849-4BC7-4E85-9D92-DC20A3A824F9}" sibTransId="{60CE26CF-5A0B-4D38-88B7-3246F1DCE5B4}"/>
    <dgm:cxn modelId="{106B695E-BE16-4E7A-BBA3-B7366F156822}" srcId="{73DB6E63-3216-44D8-8EE8-5A9C11AB83B3}" destId="{CBA42BBA-B20E-408F-ADAD-889E98C512D7}" srcOrd="0" destOrd="0" parTransId="{01194BC5-D39C-4E8E-9820-545F305E6CE3}" sibTransId="{7111E06A-E880-47B1-B03C-2C720D4EFC1A}"/>
    <dgm:cxn modelId="{8EDAFB5F-6A8E-465C-B8D0-12C8BF3BF484}" srcId="{0DEDF64C-06F2-4D1B-8150-4BB061FB248C}" destId="{7DD900B2-A210-4AE3-89CD-6E394F7DFF1B}" srcOrd="0" destOrd="0" parTransId="{CE30720E-55BC-4247-B06B-E20AFB831467}" sibTransId="{EC13B15D-A8D6-4A6D-941B-F816A90DCD8C}"/>
    <dgm:cxn modelId="{35EBAC64-99F1-4E50-9758-97CE158CA341}" srcId="{7DD900B2-A210-4AE3-89CD-6E394F7DFF1B}" destId="{73DB6E63-3216-44D8-8EE8-5A9C11AB83B3}" srcOrd="0" destOrd="0" parTransId="{60FFF151-1E95-400A-856E-3CB182C79799}" sibTransId="{D94D2A76-8843-422E-BA07-6B58EEBA1D17}"/>
    <dgm:cxn modelId="{D4FA7A66-F9E2-4929-B23C-20BFA4105275}" type="presOf" srcId="{01194BC5-D39C-4E8E-9820-545F305E6CE3}" destId="{15582FA9-4456-4168-A20F-C58D37F6E4FD}" srcOrd="0" destOrd="0" presId="urn:microsoft.com/office/officeart/2005/8/layout/hierarchy2"/>
    <dgm:cxn modelId="{7ACE2999-C093-4734-9FD2-0AEA742C75E0}" srcId="{7DD900B2-A210-4AE3-89CD-6E394F7DFF1B}" destId="{71A7E949-840C-4065-88FF-911B65874D64}" srcOrd="1" destOrd="0" parTransId="{48302459-1E12-48E9-BA8D-D72513F5FAA8}" sibTransId="{CD196E2D-C557-4C54-85D9-174F1C7D2080}"/>
    <dgm:cxn modelId="{365495AE-1A2F-4DC2-AFC2-6AD8DC45D8FA}" type="presOf" srcId="{EBF91B81-BB03-401C-84A7-2EF100DE120B}" destId="{62D891DB-04A8-4B2F-A570-EC56FCDD440D}" srcOrd="0" destOrd="0" presId="urn:microsoft.com/office/officeart/2005/8/layout/hierarchy2"/>
    <dgm:cxn modelId="{15D49AE0-88F0-439E-A185-74C0068444C0}" type="presOf" srcId="{7DD900B2-A210-4AE3-89CD-6E394F7DFF1B}" destId="{44B0FC98-7AAF-4051-9B06-E73EDDC16EE8}" srcOrd="0" destOrd="0" presId="urn:microsoft.com/office/officeart/2005/8/layout/hierarchy2"/>
    <dgm:cxn modelId="{921517E6-549D-4DA1-93B5-D51C8982F902}" type="presOf" srcId="{01194BC5-D39C-4E8E-9820-545F305E6CE3}" destId="{26F5703A-FE5E-4473-AAFA-762FAFA96D7E}" srcOrd="1" destOrd="0" presId="urn:microsoft.com/office/officeart/2005/8/layout/hierarchy2"/>
    <dgm:cxn modelId="{680B95E6-1C10-4DD4-96CA-E80BCDE5EFD4}" type="presOf" srcId="{48302459-1E12-48E9-BA8D-D72513F5FAA8}" destId="{3116CFC6-5E4C-4F9B-B18E-9AC662FB6709}" srcOrd="0" destOrd="0" presId="urn:microsoft.com/office/officeart/2005/8/layout/hierarchy2"/>
    <dgm:cxn modelId="{AA0E68E8-EF4E-4EF6-8992-BA914AD8A45D}" type="presOf" srcId="{159CC849-4BC7-4E85-9D92-DC20A3A824F9}" destId="{4792EBDF-1D80-4989-B58C-7BEF3672186D}" srcOrd="1" destOrd="0" presId="urn:microsoft.com/office/officeart/2005/8/layout/hierarchy2"/>
    <dgm:cxn modelId="{21D5DEEE-96DA-4EE0-8335-EC4F81285686}" type="presOf" srcId="{9101E8A7-6330-4BE4-BAB0-7D32F8E5587A}" destId="{D89791B4-43F1-4B11-A982-7B854DB054A0}" srcOrd="0" destOrd="0" presId="urn:microsoft.com/office/officeart/2005/8/layout/hierarchy2"/>
    <dgm:cxn modelId="{E677E585-BBD7-4325-A9AA-143BF7A11688}" type="presParOf" srcId="{6089CDBE-2B13-4C8C-B551-F3507C61BA33}" destId="{764F89E6-F659-4916-A3C8-F322A29279D2}" srcOrd="0" destOrd="0" presId="urn:microsoft.com/office/officeart/2005/8/layout/hierarchy2"/>
    <dgm:cxn modelId="{753DA50A-4CF3-4FD9-8EE1-20A9450EBAAE}" type="presParOf" srcId="{764F89E6-F659-4916-A3C8-F322A29279D2}" destId="{44B0FC98-7AAF-4051-9B06-E73EDDC16EE8}" srcOrd="0" destOrd="0" presId="urn:microsoft.com/office/officeart/2005/8/layout/hierarchy2"/>
    <dgm:cxn modelId="{891AD40A-A3A9-413C-AB2D-9896B0ADF388}" type="presParOf" srcId="{764F89E6-F659-4916-A3C8-F322A29279D2}" destId="{9929779F-5EFE-4C68-A54E-E701E1990EF8}" srcOrd="1" destOrd="0" presId="urn:microsoft.com/office/officeart/2005/8/layout/hierarchy2"/>
    <dgm:cxn modelId="{5766638C-3AC9-41C4-9095-4FDDB316973E}" type="presParOf" srcId="{9929779F-5EFE-4C68-A54E-E701E1990EF8}" destId="{350E3063-4D64-4A77-9CFA-5ECD794ABA75}" srcOrd="0" destOrd="0" presId="urn:microsoft.com/office/officeart/2005/8/layout/hierarchy2"/>
    <dgm:cxn modelId="{7F28EC00-1E0D-4CFA-AE56-F7F33F951484}" type="presParOf" srcId="{350E3063-4D64-4A77-9CFA-5ECD794ABA75}" destId="{923A3084-68EF-4A84-8033-42C97B9D0584}" srcOrd="0" destOrd="0" presId="urn:microsoft.com/office/officeart/2005/8/layout/hierarchy2"/>
    <dgm:cxn modelId="{ADFADA4E-9CDE-4DAA-B751-C47E92EF5224}" type="presParOf" srcId="{9929779F-5EFE-4C68-A54E-E701E1990EF8}" destId="{35930427-4D7E-4EFA-85C8-C96A4F210607}" srcOrd="1" destOrd="0" presId="urn:microsoft.com/office/officeart/2005/8/layout/hierarchy2"/>
    <dgm:cxn modelId="{73FDF3D1-0BF4-4604-AFC6-312F8E51CEA6}" type="presParOf" srcId="{35930427-4D7E-4EFA-85C8-C96A4F210607}" destId="{E3D9AEC6-54EE-46AF-802C-38F14803DBF9}" srcOrd="0" destOrd="0" presId="urn:microsoft.com/office/officeart/2005/8/layout/hierarchy2"/>
    <dgm:cxn modelId="{425B9B84-A65B-4157-9E7E-D0B48383C75D}" type="presParOf" srcId="{35930427-4D7E-4EFA-85C8-C96A4F210607}" destId="{CBE98345-F41E-40D7-A829-D9793FA116A3}" srcOrd="1" destOrd="0" presId="urn:microsoft.com/office/officeart/2005/8/layout/hierarchy2"/>
    <dgm:cxn modelId="{11106D59-FF41-4193-8FE5-BEB0710E02AA}" type="presParOf" srcId="{CBE98345-F41E-40D7-A829-D9793FA116A3}" destId="{15582FA9-4456-4168-A20F-C58D37F6E4FD}" srcOrd="0" destOrd="0" presId="urn:microsoft.com/office/officeart/2005/8/layout/hierarchy2"/>
    <dgm:cxn modelId="{8056D0F0-EEDE-4779-A688-7E739FCC94C1}" type="presParOf" srcId="{15582FA9-4456-4168-A20F-C58D37F6E4FD}" destId="{26F5703A-FE5E-4473-AAFA-762FAFA96D7E}" srcOrd="0" destOrd="0" presId="urn:microsoft.com/office/officeart/2005/8/layout/hierarchy2"/>
    <dgm:cxn modelId="{DA55C5ED-5619-4BA1-83F1-8D7155EB0A16}" type="presParOf" srcId="{CBE98345-F41E-40D7-A829-D9793FA116A3}" destId="{8EAC5821-DC65-4DFD-905D-4220B2768E1F}" srcOrd="1" destOrd="0" presId="urn:microsoft.com/office/officeart/2005/8/layout/hierarchy2"/>
    <dgm:cxn modelId="{AC1D7E91-9828-481C-A4C1-6888C5047F57}" type="presParOf" srcId="{8EAC5821-DC65-4DFD-905D-4220B2768E1F}" destId="{EDE91AEA-0AE4-456D-8114-88D2667024F2}" srcOrd="0" destOrd="0" presId="urn:microsoft.com/office/officeart/2005/8/layout/hierarchy2"/>
    <dgm:cxn modelId="{C9086814-98D2-4378-A812-13078D2A3A06}" type="presParOf" srcId="{8EAC5821-DC65-4DFD-905D-4220B2768E1F}" destId="{A62C71BA-CF34-4537-A1D8-DEC24C6336B2}" srcOrd="1" destOrd="0" presId="urn:microsoft.com/office/officeart/2005/8/layout/hierarchy2"/>
    <dgm:cxn modelId="{21C3DCCF-C819-4BEB-A7B2-DB183D1A5699}" type="presParOf" srcId="{9929779F-5EFE-4C68-A54E-E701E1990EF8}" destId="{3116CFC6-5E4C-4F9B-B18E-9AC662FB6709}" srcOrd="2" destOrd="0" presId="urn:microsoft.com/office/officeart/2005/8/layout/hierarchy2"/>
    <dgm:cxn modelId="{5A8F3FC5-0231-42D3-AF14-95CF11506A87}" type="presParOf" srcId="{3116CFC6-5E4C-4F9B-B18E-9AC662FB6709}" destId="{17869F49-F508-4609-ACC1-CD8BA6CC43DC}" srcOrd="0" destOrd="0" presId="urn:microsoft.com/office/officeart/2005/8/layout/hierarchy2"/>
    <dgm:cxn modelId="{1E430990-D374-40C1-9046-72D1ACF6A7BB}" type="presParOf" srcId="{9929779F-5EFE-4C68-A54E-E701E1990EF8}" destId="{7BD8208F-E98C-4A48-8F7C-6CBEF5AB4095}" srcOrd="3" destOrd="0" presId="urn:microsoft.com/office/officeart/2005/8/layout/hierarchy2"/>
    <dgm:cxn modelId="{FBF556DB-4F5C-4328-A212-C8235A113F19}" type="presParOf" srcId="{7BD8208F-E98C-4A48-8F7C-6CBEF5AB4095}" destId="{C0276751-EBD4-4AD8-8BA3-ED6FDF6F1C04}" srcOrd="0" destOrd="0" presId="urn:microsoft.com/office/officeart/2005/8/layout/hierarchy2"/>
    <dgm:cxn modelId="{D87D9221-B6C2-41AF-9A0E-C92C5A83D713}" type="presParOf" srcId="{7BD8208F-E98C-4A48-8F7C-6CBEF5AB4095}" destId="{7918688C-BF87-4D5F-B463-8473FC8685E4}" srcOrd="1" destOrd="0" presId="urn:microsoft.com/office/officeart/2005/8/layout/hierarchy2"/>
    <dgm:cxn modelId="{C20A51D5-BB39-40EB-81AB-E9D920B15F17}" type="presParOf" srcId="{7918688C-BF87-4D5F-B463-8473FC8685E4}" destId="{F55E870E-417E-4E88-9058-EC519E34B9E7}" srcOrd="0" destOrd="0" presId="urn:microsoft.com/office/officeart/2005/8/layout/hierarchy2"/>
    <dgm:cxn modelId="{09F475FB-3779-48BD-8836-382B400884CD}" type="presParOf" srcId="{F55E870E-417E-4E88-9058-EC519E34B9E7}" destId="{061D975D-EF42-4A0D-9F23-3D4FBB2441F9}" srcOrd="0" destOrd="0" presId="urn:microsoft.com/office/officeart/2005/8/layout/hierarchy2"/>
    <dgm:cxn modelId="{EE4452B5-8D90-4A3A-9223-A09FE8037BA0}" type="presParOf" srcId="{7918688C-BF87-4D5F-B463-8473FC8685E4}" destId="{FA8D6C06-823D-4009-BD05-B8664DC238DC}" srcOrd="1" destOrd="0" presId="urn:microsoft.com/office/officeart/2005/8/layout/hierarchy2"/>
    <dgm:cxn modelId="{CC735CD9-F597-4C3B-A00D-6DE82260EF27}" type="presParOf" srcId="{FA8D6C06-823D-4009-BD05-B8664DC238DC}" destId="{62D891DB-04A8-4B2F-A570-EC56FCDD440D}" srcOrd="0" destOrd="0" presId="urn:microsoft.com/office/officeart/2005/8/layout/hierarchy2"/>
    <dgm:cxn modelId="{0976AB2B-B277-4455-B9D7-8FEB11AFC718}" type="presParOf" srcId="{FA8D6C06-823D-4009-BD05-B8664DC238DC}" destId="{43246D60-BF27-4739-A886-1A20E2EE7BE2}" srcOrd="1" destOrd="0" presId="urn:microsoft.com/office/officeart/2005/8/layout/hierarchy2"/>
    <dgm:cxn modelId="{C2F91632-F643-4B27-8EF9-C6D205C0FA7B}" type="presParOf" srcId="{9929779F-5EFE-4C68-A54E-E701E1990EF8}" destId="{29FEEE07-46C6-49BB-A31B-FB76B14D081E}" srcOrd="4" destOrd="0" presId="urn:microsoft.com/office/officeart/2005/8/layout/hierarchy2"/>
    <dgm:cxn modelId="{0BE28ECF-C85A-47DB-9FA2-0E3715AEAFD7}" type="presParOf" srcId="{29FEEE07-46C6-49BB-A31B-FB76B14D081E}" destId="{4792EBDF-1D80-4989-B58C-7BEF3672186D}" srcOrd="0" destOrd="0" presId="urn:microsoft.com/office/officeart/2005/8/layout/hierarchy2"/>
    <dgm:cxn modelId="{7754170D-B8F7-4CE8-BD47-5BDFB0D51D72}" type="presParOf" srcId="{9929779F-5EFE-4C68-A54E-E701E1990EF8}" destId="{26EB8073-86C6-4ED1-BC18-4354AFE43301}" srcOrd="5" destOrd="0" presId="urn:microsoft.com/office/officeart/2005/8/layout/hierarchy2"/>
    <dgm:cxn modelId="{FE5D37B3-DE87-4A65-ADCC-71C3325CC0B4}" type="presParOf" srcId="{26EB8073-86C6-4ED1-BC18-4354AFE43301}" destId="{D89791B4-43F1-4B11-A982-7B854DB054A0}" srcOrd="0" destOrd="0" presId="urn:microsoft.com/office/officeart/2005/8/layout/hierarchy2"/>
    <dgm:cxn modelId="{A0D97F8B-FC36-434C-A61E-09C38C7E7A5E}" type="presParOf" srcId="{26EB8073-86C6-4ED1-BC18-4354AFE43301}" destId="{E84C9286-47E6-4CFF-85C3-DAE2DD95058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B86779-C63B-463C-A2BB-90469147C3E8}"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3DD69D11-9A2D-4D39-8C4E-19EFA13D947E}">
      <dgm:prSet phldrT="[Văn bản]" custT="1">
        <dgm:style>
          <a:lnRef idx="2">
            <a:schemeClr val="dk1"/>
          </a:lnRef>
          <a:fillRef idx="1">
            <a:schemeClr val="lt1"/>
          </a:fillRef>
          <a:effectRef idx="0">
            <a:schemeClr val="dk1"/>
          </a:effectRef>
          <a:fontRef idx="minor">
            <a:schemeClr val="dk1"/>
          </a:fontRef>
        </dgm:style>
      </dgm:prSet>
      <dgm:spPr/>
      <dgm:t>
        <a:bodyPr/>
        <a:lstStyle/>
        <a:p>
          <a:pPr algn="ctr"/>
          <a:r>
            <a:rPr lang="en-US" sz="1400">
              <a:solidFill>
                <a:schemeClr val="tx1"/>
              </a:solidFill>
            </a:rPr>
            <a:t>Requirement analysis</a:t>
          </a:r>
        </a:p>
      </dgm:t>
    </dgm:pt>
    <dgm:pt modelId="{3D75A9DE-72F1-44B9-9654-AE84A52B289E}" type="parTrans" cxnId="{8AC1B950-56E7-44BC-93FA-BC79A0C867B1}">
      <dgm:prSet/>
      <dgm:spPr/>
      <dgm:t>
        <a:bodyPr/>
        <a:lstStyle/>
        <a:p>
          <a:endParaRPr lang="en-US"/>
        </a:p>
      </dgm:t>
    </dgm:pt>
    <dgm:pt modelId="{ED71081F-1C6B-423A-93BE-740954539A15}" type="sibTrans" cxnId="{8AC1B950-56E7-44BC-93FA-BC79A0C867B1}">
      <dgm:prSet/>
      <dgm:spPr/>
      <dgm:t>
        <a:bodyPr/>
        <a:lstStyle/>
        <a:p>
          <a:endParaRPr lang="en-US"/>
        </a:p>
      </dgm:t>
    </dgm:pt>
    <dgm:pt modelId="{ADBE9242-6FD7-4795-8420-8A77F216E203}">
      <dgm:prSet phldrT="[Văn bản]" custT="1">
        <dgm:style>
          <a:lnRef idx="2">
            <a:schemeClr val="accent1"/>
          </a:lnRef>
          <a:fillRef idx="1">
            <a:schemeClr val="lt1"/>
          </a:fillRef>
          <a:effectRef idx="0">
            <a:schemeClr val="accent1"/>
          </a:effectRef>
          <a:fontRef idx="minor">
            <a:schemeClr val="dk1"/>
          </a:fontRef>
        </dgm:style>
      </dgm:prSet>
      <dgm:spPr/>
      <dgm:t>
        <a:bodyPr/>
        <a:lstStyle/>
        <a:p>
          <a:r>
            <a:rPr lang="en-US" sz="1400">
              <a:solidFill>
                <a:schemeClr val="tx1"/>
              </a:solidFill>
            </a:rPr>
            <a:t>Functional requirement</a:t>
          </a:r>
        </a:p>
      </dgm:t>
    </dgm:pt>
    <dgm:pt modelId="{48517BFD-1692-407B-BD8B-EEEA8664F592}" type="parTrans" cxnId="{C03169D6-712B-43DE-ADEC-42DFA6C2EF7A}">
      <dgm:prSet/>
      <dgm:spPr/>
      <dgm:t>
        <a:bodyPr/>
        <a:lstStyle/>
        <a:p>
          <a:endParaRPr lang="en-US"/>
        </a:p>
      </dgm:t>
    </dgm:pt>
    <dgm:pt modelId="{D9DDB138-8EDF-4788-A7C0-CBB71158DDBA}" type="sibTrans" cxnId="{C03169D6-712B-43DE-ADEC-42DFA6C2EF7A}">
      <dgm:prSet/>
      <dgm:spPr>
        <a:solidFill>
          <a:schemeClr val="accent1">
            <a:lumMod val="60000"/>
            <a:lumOff val="40000"/>
          </a:schemeClr>
        </a:solidFill>
        <a:ln>
          <a:noFill/>
        </a:ln>
      </dgm:spPr>
      <dgm:t>
        <a:bodyPr/>
        <a:lstStyle/>
        <a:p>
          <a:endParaRPr lang="en-US"/>
        </a:p>
      </dgm:t>
    </dgm:pt>
    <dgm:pt modelId="{A9B2AFCA-4E6A-4BE1-B84B-6FC64DD380A7}">
      <dgm:prSet phldrT="[Văn bản]" custT="1">
        <dgm:style>
          <a:lnRef idx="2">
            <a:schemeClr val="accent1"/>
          </a:lnRef>
          <a:fillRef idx="1">
            <a:schemeClr val="lt1"/>
          </a:fillRef>
          <a:effectRef idx="0">
            <a:schemeClr val="accent1"/>
          </a:effectRef>
          <a:fontRef idx="minor">
            <a:schemeClr val="dk1"/>
          </a:fontRef>
        </dgm:style>
      </dgm:prSet>
      <dgm:spPr/>
      <dgm:t>
        <a:bodyPr/>
        <a:lstStyle/>
        <a:p>
          <a:r>
            <a:rPr lang="en-US" sz="1400">
              <a:solidFill>
                <a:schemeClr val="tx1"/>
              </a:solidFill>
            </a:rPr>
            <a:t>Storage requirement</a:t>
          </a:r>
        </a:p>
      </dgm:t>
    </dgm:pt>
    <dgm:pt modelId="{17F27A8F-0117-4931-B939-35D9F1FF096F}" type="parTrans" cxnId="{E01FC277-7B77-4F7C-A127-FE98A047EE57}">
      <dgm:prSet/>
      <dgm:spPr/>
      <dgm:t>
        <a:bodyPr/>
        <a:lstStyle/>
        <a:p>
          <a:endParaRPr lang="en-US"/>
        </a:p>
      </dgm:t>
    </dgm:pt>
    <dgm:pt modelId="{DE158200-19D9-4ADB-8DA3-AAF44F71C42D}" type="sibTrans" cxnId="{E01FC277-7B77-4F7C-A127-FE98A047EE57}">
      <dgm:prSet/>
      <dgm:spPr>
        <a:solidFill>
          <a:schemeClr val="accent1">
            <a:lumMod val="60000"/>
            <a:lumOff val="40000"/>
          </a:schemeClr>
        </a:solidFill>
      </dgm:spPr>
      <dgm:t>
        <a:bodyPr/>
        <a:lstStyle/>
        <a:p>
          <a:endParaRPr lang="en-US" sz="1050"/>
        </a:p>
      </dgm:t>
    </dgm:pt>
    <dgm:pt modelId="{EEE4ADA9-BBCC-4773-B623-A8C754543CCB}">
      <dgm:prSet phldrT="[Văn bản]" custT="1">
        <dgm:style>
          <a:lnRef idx="2">
            <a:schemeClr val="accent1"/>
          </a:lnRef>
          <a:fillRef idx="1">
            <a:schemeClr val="lt1"/>
          </a:fillRef>
          <a:effectRef idx="0">
            <a:schemeClr val="accent1"/>
          </a:effectRef>
          <a:fontRef idx="minor">
            <a:schemeClr val="dk1"/>
          </a:fontRef>
        </dgm:style>
      </dgm:prSet>
      <dgm:spPr/>
      <dgm:t>
        <a:bodyPr/>
        <a:lstStyle/>
        <a:p>
          <a:r>
            <a:rPr lang="en-US" sz="1400">
              <a:solidFill>
                <a:schemeClr val="tx1"/>
              </a:solidFill>
            </a:rPr>
            <a:t>Non-functional requirement</a:t>
          </a:r>
        </a:p>
      </dgm:t>
    </dgm:pt>
    <dgm:pt modelId="{F447FBB1-A88C-4D65-A4E1-87D925F348E7}" type="parTrans" cxnId="{A12091B4-8658-4F5E-AFE0-B671909C6977}">
      <dgm:prSet/>
      <dgm:spPr/>
      <dgm:t>
        <a:bodyPr/>
        <a:lstStyle/>
        <a:p>
          <a:endParaRPr lang="en-US"/>
        </a:p>
      </dgm:t>
    </dgm:pt>
    <dgm:pt modelId="{7D4A46AC-2819-49A7-9673-0F619CE7C025}" type="sibTrans" cxnId="{A12091B4-8658-4F5E-AFE0-B671909C6977}">
      <dgm:prSet/>
      <dgm:spPr>
        <a:solidFill>
          <a:schemeClr val="accent1">
            <a:lumMod val="60000"/>
            <a:lumOff val="40000"/>
          </a:schemeClr>
        </a:solidFill>
      </dgm:spPr>
      <dgm:t>
        <a:bodyPr/>
        <a:lstStyle/>
        <a:p>
          <a:endParaRPr lang="en-US" sz="1600"/>
        </a:p>
      </dgm:t>
    </dgm:pt>
    <dgm:pt modelId="{F368601F-03C4-4052-B9F0-653F00F83B52}" type="pres">
      <dgm:prSet presAssocID="{F0B86779-C63B-463C-A2BB-90469147C3E8}" presName="Name0" presStyleCnt="0">
        <dgm:presLayoutVars>
          <dgm:chMax val="1"/>
          <dgm:dir/>
          <dgm:animLvl val="ctr"/>
          <dgm:resizeHandles val="exact"/>
        </dgm:presLayoutVars>
      </dgm:prSet>
      <dgm:spPr/>
    </dgm:pt>
    <dgm:pt modelId="{1AFDFAC5-8EE6-4395-9B5D-56A46571EE5D}" type="pres">
      <dgm:prSet presAssocID="{3DD69D11-9A2D-4D39-8C4E-19EFA13D947E}" presName="centerShape" presStyleLbl="node0" presStyleIdx="0" presStyleCnt="1" custLinFactNeighborX="164" custLinFactNeighborY="-3314"/>
      <dgm:spPr/>
    </dgm:pt>
    <dgm:pt modelId="{A361687D-68CC-4873-BD94-580A5BEDDD97}" type="pres">
      <dgm:prSet presAssocID="{ADBE9242-6FD7-4795-8420-8A77F216E203}" presName="node" presStyleLbl="node1" presStyleIdx="0" presStyleCnt="3" custScaleX="138383" custScaleY="124834">
        <dgm:presLayoutVars>
          <dgm:bulletEnabled val="1"/>
        </dgm:presLayoutVars>
      </dgm:prSet>
      <dgm:spPr/>
    </dgm:pt>
    <dgm:pt modelId="{F9F65F67-6115-4058-9A13-04F964A9F3E9}" type="pres">
      <dgm:prSet presAssocID="{ADBE9242-6FD7-4795-8420-8A77F216E203}" presName="dummy" presStyleCnt="0"/>
      <dgm:spPr/>
    </dgm:pt>
    <dgm:pt modelId="{2F5B8A88-0C81-44FE-A54A-B68F5568114A}" type="pres">
      <dgm:prSet presAssocID="{D9DDB138-8EDF-4788-A7C0-CBB71158DDBA}" presName="sibTrans" presStyleLbl="sibTrans2D1" presStyleIdx="0" presStyleCnt="3"/>
      <dgm:spPr/>
    </dgm:pt>
    <dgm:pt modelId="{4A565D12-E97E-4413-8635-05FF4D7E6F88}" type="pres">
      <dgm:prSet presAssocID="{A9B2AFCA-4E6A-4BE1-B84B-6FC64DD380A7}" presName="node" presStyleLbl="node1" presStyleIdx="1" presStyleCnt="3" custScaleX="140322" custScaleY="124834">
        <dgm:presLayoutVars>
          <dgm:bulletEnabled val="1"/>
        </dgm:presLayoutVars>
      </dgm:prSet>
      <dgm:spPr/>
    </dgm:pt>
    <dgm:pt modelId="{FB606F9C-B393-4580-8F04-A7C93F6D9EBB}" type="pres">
      <dgm:prSet presAssocID="{A9B2AFCA-4E6A-4BE1-B84B-6FC64DD380A7}" presName="dummy" presStyleCnt="0"/>
      <dgm:spPr/>
    </dgm:pt>
    <dgm:pt modelId="{D19292A1-BE7E-48A7-9D9E-972C97F42DEB}" type="pres">
      <dgm:prSet presAssocID="{DE158200-19D9-4ADB-8DA3-AAF44F71C42D}" presName="sibTrans" presStyleLbl="sibTrans2D1" presStyleIdx="1" presStyleCnt="3"/>
      <dgm:spPr/>
    </dgm:pt>
    <dgm:pt modelId="{1CF54EA5-744B-4BBB-A177-E536AD1C803D}" type="pres">
      <dgm:prSet presAssocID="{EEE4ADA9-BBCC-4773-B623-A8C754543CCB}" presName="node" presStyleLbl="node1" presStyleIdx="2" presStyleCnt="3" custScaleX="138340" custScaleY="124834">
        <dgm:presLayoutVars>
          <dgm:bulletEnabled val="1"/>
        </dgm:presLayoutVars>
      </dgm:prSet>
      <dgm:spPr/>
    </dgm:pt>
    <dgm:pt modelId="{344751D2-2256-4326-B45C-821CD0885027}" type="pres">
      <dgm:prSet presAssocID="{EEE4ADA9-BBCC-4773-B623-A8C754543CCB}" presName="dummy" presStyleCnt="0"/>
      <dgm:spPr/>
    </dgm:pt>
    <dgm:pt modelId="{D43A93C7-9C21-4577-9956-CA16B623E6C2}" type="pres">
      <dgm:prSet presAssocID="{7D4A46AC-2819-49A7-9673-0F619CE7C025}" presName="sibTrans" presStyleLbl="sibTrans2D1" presStyleIdx="2" presStyleCnt="3"/>
      <dgm:spPr/>
    </dgm:pt>
  </dgm:ptLst>
  <dgm:cxnLst>
    <dgm:cxn modelId="{5256E739-8072-4D88-A4EB-50E6C3E232D7}" type="presOf" srcId="{DE158200-19D9-4ADB-8DA3-AAF44F71C42D}" destId="{D19292A1-BE7E-48A7-9D9E-972C97F42DEB}" srcOrd="0" destOrd="0" presId="urn:microsoft.com/office/officeart/2005/8/layout/radial6"/>
    <dgm:cxn modelId="{5F43934A-9F74-4D32-8734-32ADE023E15C}" type="presOf" srcId="{EEE4ADA9-BBCC-4773-B623-A8C754543CCB}" destId="{1CF54EA5-744B-4BBB-A177-E536AD1C803D}" srcOrd="0" destOrd="0" presId="urn:microsoft.com/office/officeart/2005/8/layout/radial6"/>
    <dgm:cxn modelId="{8AC1B950-56E7-44BC-93FA-BC79A0C867B1}" srcId="{F0B86779-C63B-463C-A2BB-90469147C3E8}" destId="{3DD69D11-9A2D-4D39-8C4E-19EFA13D947E}" srcOrd="0" destOrd="0" parTransId="{3D75A9DE-72F1-44B9-9654-AE84A52B289E}" sibTransId="{ED71081F-1C6B-423A-93BE-740954539A15}"/>
    <dgm:cxn modelId="{B9DEA571-1D1B-415A-8E07-CEFA6EBA40BA}" type="presOf" srcId="{D9DDB138-8EDF-4788-A7C0-CBB71158DDBA}" destId="{2F5B8A88-0C81-44FE-A54A-B68F5568114A}" srcOrd="0" destOrd="0" presId="urn:microsoft.com/office/officeart/2005/8/layout/radial6"/>
    <dgm:cxn modelId="{465F4556-52EF-4D54-B1B7-11D372CA95FA}" type="presOf" srcId="{ADBE9242-6FD7-4795-8420-8A77F216E203}" destId="{A361687D-68CC-4873-BD94-580A5BEDDD97}" srcOrd="0" destOrd="0" presId="urn:microsoft.com/office/officeart/2005/8/layout/radial6"/>
    <dgm:cxn modelId="{E01FC277-7B77-4F7C-A127-FE98A047EE57}" srcId="{3DD69D11-9A2D-4D39-8C4E-19EFA13D947E}" destId="{A9B2AFCA-4E6A-4BE1-B84B-6FC64DD380A7}" srcOrd="1" destOrd="0" parTransId="{17F27A8F-0117-4931-B939-35D9F1FF096F}" sibTransId="{DE158200-19D9-4ADB-8DA3-AAF44F71C42D}"/>
    <dgm:cxn modelId="{68EDCC83-49DF-4F09-96C5-1508560A448D}" type="presOf" srcId="{A9B2AFCA-4E6A-4BE1-B84B-6FC64DD380A7}" destId="{4A565D12-E97E-4413-8635-05FF4D7E6F88}" srcOrd="0" destOrd="0" presId="urn:microsoft.com/office/officeart/2005/8/layout/radial6"/>
    <dgm:cxn modelId="{E95696A5-139D-4D18-84FF-59FCA52CDF05}" type="presOf" srcId="{F0B86779-C63B-463C-A2BB-90469147C3E8}" destId="{F368601F-03C4-4052-B9F0-653F00F83B52}" srcOrd="0" destOrd="0" presId="urn:microsoft.com/office/officeart/2005/8/layout/radial6"/>
    <dgm:cxn modelId="{A12091B4-8658-4F5E-AFE0-B671909C6977}" srcId="{3DD69D11-9A2D-4D39-8C4E-19EFA13D947E}" destId="{EEE4ADA9-BBCC-4773-B623-A8C754543CCB}" srcOrd="2" destOrd="0" parTransId="{F447FBB1-A88C-4D65-A4E1-87D925F348E7}" sibTransId="{7D4A46AC-2819-49A7-9673-0F619CE7C025}"/>
    <dgm:cxn modelId="{AE6F88CC-B5D7-4FA1-8C21-C8EEBE132B4B}" type="presOf" srcId="{7D4A46AC-2819-49A7-9673-0F619CE7C025}" destId="{D43A93C7-9C21-4577-9956-CA16B623E6C2}" srcOrd="0" destOrd="0" presId="urn:microsoft.com/office/officeart/2005/8/layout/radial6"/>
    <dgm:cxn modelId="{068513D1-50EA-46ED-9333-7E158A948375}" type="presOf" srcId="{3DD69D11-9A2D-4D39-8C4E-19EFA13D947E}" destId="{1AFDFAC5-8EE6-4395-9B5D-56A46571EE5D}" srcOrd="0" destOrd="0" presId="urn:microsoft.com/office/officeart/2005/8/layout/radial6"/>
    <dgm:cxn modelId="{C03169D6-712B-43DE-ADEC-42DFA6C2EF7A}" srcId="{3DD69D11-9A2D-4D39-8C4E-19EFA13D947E}" destId="{ADBE9242-6FD7-4795-8420-8A77F216E203}" srcOrd="0" destOrd="0" parTransId="{48517BFD-1692-407B-BD8B-EEEA8664F592}" sibTransId="{D9DDB138-8EDF-4788-A7C0-CBB71158DDBA}"/>
    <dgm:cxn modelId="{70797F60-17FD-458F-83D9-B6E3467C4A2B}" type="presParOf" srcId="{F368601F-03C4-4052-B9F0-653F00F83B52}" destId="{1AFDFAC5-8EE6-4395-9B5D-56A46571EE5D}" srcOrd="0" destOrd="0" presId="urn:microsoft.com/office/officeart/2005/8/layout/radial6"/>
    <dgm:cxn modelId="{30EC2DC6-FB89-47F5-B739-3035DC131B90}" type="presParOf" srcId="{F368601F-03C4-4052-B9F0-653F00F83B52}" destId="{A361687D-68CC-4873-BD94-580A5BEDDD97}" srcOrd="1" destOrd="0" presId="urn:microsoft.com/office/officeart/2005/8/layout/radial6"/>
    <dgm:cxn modelId="{0400586B-BB79-462A-8F39-11212E3139F0}" type="presParOf" srcId="{F368601F-03C4-4052-B9F0-653F00F83B52}" destId="{F9F65F67-6115-4058-9A13-04F964A9F3E9}" srcOrd="2" destOrd="0" presId="urn:microsoft.com/office/officeart/2005/8/layout/radial6"/>
    <dgm:cxn modelId="{BD976EAD-F884-46BF-ABC4-2ECD41DF3B56}" type="presParOf" srcId="{F368601F-03C4-4052-B9F0-653F00F83B52}" destId="{2F5B8A88-0C81-44FE-A54A-B68F5568114A}" srcOrd="3" destOrd="0" presId="urn:microsoft.com/office/officeart/2005/8/layout/radial6"/>
    <dgm:cxn modelId="{99EF4937-33AB-4B48-85B3-F3EC53A61456}" type="presParOf" srcId="{F368601F-03C4-4052-B9F0-653F00F83B52}" destId="{4A565D12-E97E-4413-8635-05FF4D7E6F88}" srcOrd="4" destOrd="0" presId="urn:microsoft.com/office/officeart/2005/8/layout/radial6"/>
    <dgm:cxn modelId="{BA3EB6C3-8082-4CA8-956D-65499802E687}" type="presParOf" srcId="{F368601F-03C4-4052-B9F0-653F00F83B52}" destId="{FB606F9C-B393-4580-8F04-A7C93F6D9EBB}" srcOrd="5" destOrd="0" presId="urn:microsoft.com/office/officeart/2005/8/layout/radial6"/>
    <dgm:cxn modelId="{E7330477-FEE0-473B-A6AF-4B945B7C9ED8}" type="presParOf" srcId="{F368601F-03C4-4052-B9F0-653F00F83B52}" destId="{D19292A1-BE7E-48A7-9D9E-972C97F42DEB}" srcOrd="6" destOrd="0" presId="urn:microsoft.com/office/officeart/2005/8/layout/radial6"/>
    <dgm:cxn modelId="{C14878F6-AE28-4ACE-9ACF-53C75B3B1CEC}" type="presParOf" srcId="{F368601F-03C4-4052-B9F0-653F00F83B52}" destId="{1CF54EA5-744B-4BBB-A177-E536AD1C803D}" srcOrd="7" destOrd="0" presId="urn:microsoft.com/office/officeart/2005/8/layout/radial6"/>
    <dgm:cxn modelId="{8C9B5B6B-77CB-4CC9-BF01-82E636C181CB}" type="presParOf" srcId="{F368601F-03C4-4052-B9F0-653F00F83B52}" destId="{344751D2-2256-4326-B45C-821CD0885027}" srcOrd="8" destOrd="0" presId="urn:microsoft.com/office/officeart/2005/8/layout/radial6"/>
    <dgm:cxn modelId="{C485DBAD-A5C7-4DC2-B082-6789824C1600}" type="presParOf" srcId="{F368601F-03C4-4052-B9F0-653F00F83B52}" destId="{D43A93C7-9C21-4577-9956-CA16B623E6C2}"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181CE-BDE5-4901-906F-3A82C7261765}">
      <dsp:nvSpPr>
        <dsp:cNvPr id="0" name=""/>
        <dsp:cNvSpPr/>
      </dsp:nvSpPr>
      <dsp:spPr>
        <a:xfrm rot="10800000">
          <a:off x="1079810" y="537"/>
          <a:ext cx="3847832" cy="442477"/>
        </a:xfrm>
        <a:prstGeom prst="homePlate">
          <a:avLst/>
        </a:prstGeom>
        <a:solidFill>
          <a:schemeClr val="tx2">
            <a:lumMod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120"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b="0" i="0" kern="1200"/>
            <a:t>Overview of the thesis</a:t>
          </a:r>
          <a:endParaRPr lang="en-US" sz="1500" kern="1200"/>
        </a:p>
      </dsp:txBody>
      <dsp:txXfrm rot="10800000">
        <a:off x="1190429" y="537"/>
        <a:ext cx="3737213" cy="442477"/>
      </dsp:txXfrm>
    </dsp:sp>
    <dsp:sp modelId="{F128FE8F-7968-4298-B9A2-44405FBED565}">
      <dsp:nvSpPr>
        <dsp:cNvPr id="0" name=""/>
        <dsp:cNvSpPr/>
      </dsp:nvSpPr>
      <dsp:spPr>
        <a:xfrm>
          <a:off x="822960" y="537"/>
          <a:ext cx="442477" cy="442477"/>
        </a:xfrm>
        <a:prstGeom prst="ellipse">
          <a:avLst/>
        </a:prstGeom>
        <a:blipFill>
          <a:blip xmlns:r="http://schemas.openxmlformats.org/officeDocument/2006/relationships" r:embed="rId1">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tx2">
              <a:lumMod val="25000"/>
            </a:schemeClr>
          </a:solidFill>
          <a:prstDash val="solid"/>
        </a:ln>
        <a:effectLst/>
      </dsp:spPr>
      <dsp:style>
        <a:lnRef idx="2">
          <a:scrgbClr r="0" g="0" b="0"/>
        </a:lnRef>
        <a:fillRef idx="1">
          <a:scrgbClr r="0" g="0" b="0"/>
        </a:fillRef>
        <a:effectRef idx="0">
          <a:scrgbClr r="0" g="0" b="0"/>
        </a:effectRef>
        <a:fontRef idx="minor"/>
      </dsp:style>
    </dsp:sp>
    <dsp:sp modelId="{CB2192EB-FEF6-40C3-994A-FD107E6C7B91}">
      <dsp:nvSpPr>
        <dsp:cNvPr id="0" name=""/>
        <dsp:cNvSpPr/>
      </dsp:nvSpPr>
      <dsp:spPr>
        <a:xfrm rot="10800000">
          <a:off x="1079810" y="575097"/>
          <a:ext cx="3847832" cy="442477"/>
        </a:xfrm>
        <a:prstGeom prst="homePlate">
          <a:avLst/>
        </a:prstGeom>
        <a:solidFill>
          <a:schemeClr val="tx2">
            <a:lumMod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120"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b="0" i="0" kern="1200"/>
            <a:t>Problem statement</a:t>
          </a:r>
          <a:endParaRPr lang="en-US" sz="1500" kern="1200"/>
        </a:p>
      </dsp:txBody>
      <dsp:txXfrm rot="10800000">
        <a:off x="1190429" y="575097"/>
        <a:ext cx="3737213" cy="442477"/>
      </dsp:txXfrm>
    </dsp:sp>
    <dsp:sp modelId="{22057B70-559A-451C-8ADA-46F9F12F775C}">
      <dsp:nvSpPr>
        <dsp:cNvPr id="0" name=""/>
        <dsp:cNvSpPr/>
      </dsp:nvSpPr>
      <dsp:spPr>
        <a:xfrm>
          <a:off x="822960" y="575097"/>
          <a:ext cx="442477" cy="442477"/>
        </a:xfrm>
        <a:prstGeom prst="ellipse">
          <a:avLst/>
        </a:prstGeom>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tx2">
              <a:lumMod val="25000"/>
            </a:schemeClr>
          </a:solidFill>
          <a:prstDash val="solid"/>
        </a:ln>
        <a:effectLst/>
      </dsp:spPr>
      <dsp:style>
        <a:lnRef idx="2">
          <a:scrgbClr r="0" g="0" b="0"/>
        </a:lnRef>
        <a:fillRef idx="1">
          <a:scrgbClr r="0" g="0" b="0"/>
        </a:fillRef>
        <a:effectRef idx="0">
          <a:scrgbClr r="0" g="0" b="0"/>
        </a:effectRef>
        <a:fontRef idx="minor"/>
      </dsp:style>
    </dsp:sp>
    <dsp:sp modelId="{9671DAB5-D6EF-41B6-94A2-B43FCB39006D}">
      <dsp:nvSpPr>
        <dsp:cNvPr id="0" name=""/>
        <dsp:cNvSpPr/>
      </dsp:nvSpPr>
      <dsp:spPr>
        <a:xfrm rot="10800000">
          <a:off x="1079810" y="1149657"/>
          <a:ext cx="3847832" cy="442477"/>
        </a:xfrm>
        <a:prstGeom prst="homePlate">
          <a:avLst/>
        </a:prstGeom>
        <a:solidFill>
          <a:schemeClr val="tx2">
            <a:lumMod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120"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b="0" i="0" kern="1200"/>
            <a:t>Exam invigilator assignment problem</a:t>
          </a:r>
          <a:endParaRPr lang="en-US" sz="1500" kern="1200"/>
        </a:p>
      </dsp:txBody>
      <dsp:txXfrm rot="10800000">
        <a:off x="1190429" y="1149657"/>
        <a:ext cx="3737213" cy="442477"/>
      </dsp:txXfrm>
    </dsp:sp>
    <dsp:sp modelId="{D9F1072B-8A21-481B-9E85-8E610A80985B}">
      <dsp:nvSpPr>
        <dsp:cNvPr id="0" name=""/>
        <dsp:cNvSpPr/>
      </dsp:nvSpPr>
      <dsp:spPr>
        <a:xfrm>
          <a:off x="822960" y="1149657"/>
          <a:ext cx="442477" cy="442477"/>
        </a:xfrm>
        <a:prstGeom prst="ellipse">
          <a:avLst/>
        </a:prstGeom>
        <a:blipFill>
          <a:blip xmlns:r="http://schemas.openxmlformats.org/officeDocument/2006/relationships" r:embed="rId5">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tx2">
              <a:lumMod val="25000"/>
            </a:schemeClr>
          </a:solidFill>
          <a:prstDash val="solid"/>
        </a:ln>
        <a:effectLst/>
      </dsp:spPr>
      <dsp:style>
        <a:lnRef idx="2">
          <a:scrgbClr r="0" g="0" b="0"/>
        </a:lnRef>
        <a:fillRef idx="1">
          <a:scrgbClr r="0" g="0" b="0"/>
        </a:fillRef>
        <a:effectRef idx="0">
          <a:scrgbClr r="0" g="0" b="0"/>
        </a:effectRef>
        <a:fontRef idx="minor"/>
      </dsp:style>
    </dsp:sp>
    <dsp:sp modelId="{4386F392-ED7E-484B-9821-3C331A39F1FA}">
      <dsp:nvSpPr>
        <dsp:cNvPr id="0" name=""/>
        <dsp:cNvSpPr/>
      </dsp:nvSpPr>
      <dsp:spPr>
        <a:xfrm rot="10800000">
          <a:off x="1079810" y="1724217"/>
          <a:ext cx="3847832" cy="442477"/>
        </a:xfrm>
        <a:prstGeom prst="homePlate">
          <a:avLst/>
        </a:prstGeom>
        <a:solidFill>
          <a:schemeClr val="tx2">
            <a:lumMod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120"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b="0" i="0" kern="1200"/>
            <a:t>Methods - Algorithms</a:t>
          </a:r>
          <a:endParaRPr lang="en-US" sz="1500" kern="1200"/>
        </a:p>
      </dsp:txBody>
      <dsp:txXfrm rot="10800000">
        <a:off x="1190429" y="1724217"/>
        <a:ext cx="3737213" cy="442477"/>
      </dsp:txXfrm>
    </dsp:sp>
    <dsp:sp modelId="{151C2CE2-9E69-4457-8F68-1AD45D5F36CB}">
      <dsp:nvSpPr>
        <dsp:cNvPr id="0" name=""/>
        <dsp:cNvSpPr/>
      </dsp:nvSpPr>
      <dsp:spPr>
        <a:xfrm>
          <a:off x="822960" y="1724217"/>
          <a:ext cx="442477" cy="442477"/>
        </a:xfrm>
        <a:prstGeom prst="ellipse">
          <a:avLst/>
        </a:prstGeom>
        <a:blipFill>
          <a:blip xmlns:r="http://schemas.openxmlformats.org/officeDocument/2006/relationships" r:embed="rId7">
            <a:duotone>
              <a:prstClr val="black"/>
              <a:schemeClr val="accent6">
                <a:tint val="45000"/>
                <a:satMod val="400000"/>
              </a:schemeClr>
            </a:duotone>
            <a:extLst>
              <a:ext uri="{96DAC541-7B7A-43D3-8B79-37D633B846F1}">
                <asvg:svgBlip xmlns:asvg="http://schemas.microsoft.com/office/drawing/2016/SVG/main" r:embed="rId8"/>
              </a:ext>
            </a:extLst>
          </a:blip>
          <a:srcRect/>
          <a:stretch>
            <a:fillRect/>
          </a:stretch>
        </a:blipFill>
        <a:ln w="25400" cap="flat" cmpd="sng" algn="ctr">
          <a:solidFill>
            <a:schemeClr val="tx2">
              <a:lumMod val="25000"/>
            </a:schemeClr>
          </a:solidFill>
          <a:prstDash val="solid"/>
        </a:ln>
        <a:effectLst/>
      </dsp:spPr>
      <dsp:style>
        <a:lnRef idx="2">
          <a:scrgbClr r="0" g="0" b="0"/>
        </a:lnRef>
        <a:fillRef idx="1">
          <a:scrgbClr r="0" g="0" b="0"/>
        </a:fillRef>
        <a:effectRef idx="0">
          <a:scrgbClr r="0" g="0" b="0"/>
        </a:effectRef>
        <a:fontRef idx="minor"/>
      </dsp:style>
    </dsp:sp>
    <dsp:sp modelId="{68207B14-118B-4220-8B42-3832DC5DE353}">
      <dsp:nvSpPr>
        <dsp:cNvPr id="0" name=""/>
        <dsp:cNvSpPr/>
      </dsp:nvSpPr>
      <dsp:spPr>
        <a:xfrm rot="10800000">
          <a:off x="1079810" y="2298777"/>
          <a:ext cx="3847832" cy="442477"/>
        </a:xfrm>
        <a:prstGeom prst="homePlate">
          <a:avLst/>
        </a:prstGeom>
        <a:solidFill>
          <a:schemeClr val="tx2">
            <a:lumMod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120"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b="0" i="0" kern="1200"/>
            <a:t>Application analysis and implementation</a:t>
          </a:r>
          <a:endParaRPr lang="en-US" sz="1500" kern="1200"/>
        </a:p>
      </dsp:txBody>
      <dsp:txXfrm rot="10800000">
        <a:off x="1190429" y="2298777"/>
        <a:ext cx="3737213" cy="442477"/>
      </dsp:txXfrm>
    </dsp:sp>
    <dsp:sp modelId="{C499B51C-284B-4676-B552-67947B845C6C}">
      <dsp:nvSpPr>
        <dsp:cNvPr id="0" name=""/>
        <dsp:cNvSpPr/>
      </dsp:nvSpPr>
      <dsp:spPr>
        <a:xfrm>
          <a:off x="822960" y="2298777"/>
          <a:ext cx="442477" cy="442477"/>
        </a:xfrm>
        <a:prstGeom prst="ellipse">
          <a:avLst/>
        </a:prstGeom>
        <a:blipFill>
          <a:blip xmlns:r="http://schemas.openxmlformats.org/officeDocument/2006/relationships" r:embed="rId9">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25400" cap="flat" cmpd="sng" algn="ctr">
          <a:solidFill>
            <a:schemeClr val="tx2">
              <a:lumMod val="25000"/>
            </a:schemeClr>
          </a:solidFill>
          <a:prstDash val="solid"/>
        </a:ln>
        <a:effectLst/>
      </dsp:spPr>
      <dsp:style>
        <a:lnRef idx="2">
          <a:scrgbClr r="0" g="0" b="0"/>
        </a:lnRef>
        <a:fillRef idx="1">
          <a:scrgbClr r="0" g="0" b="0"/>
        </a:fillRef>
        <a:effectRef idx="0">
          <a:scrgbClr r="0" g="0" b="0"/>
        </a:effectRef>
        <a:fontRef idx="minor"/>
      </dsp:style>
    </dsp:sp>
    <dsp:sp modelId="{DBF35E2C-52C9-4E22-BFB9-883800C406E8}">
      <dsp:nvSpPr>
        <dsp:cNvPr id="0" name=""/>
        <dsp:cNvSpPr/>
      </dsp:nvSpPr>
      <dsp:spPr>
        <a:xfrm rot="10800000">
          <a:off x="1079810" y="2873337"/>
          <a:ext cx="3847832" cy="442477"/>
        </a:xfrm>
        <a:prstGeom prst="homePlate">
          <a:avLst/>
        </a:prstGeom>
        <a:solidFill>
          <a:schemeClr val="tx2">
            <a:lumMod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120"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b="0" i="0" kern="1200"/>
            <a:t>Conclusion and future work</a:t>
          </a:r>
          <a:endParaRPr lang="en-US" sz="1500" kern="1200"/>
        </a:p>
      </dsp:txBody>
      <dsp:txXfrm rot="10800000">
        <a:off x="1190429" y="2873337"/>
        <a:ext cx="3737213" cy="442477"/>
      </dsp:txXfrm>
    </dsp:sp>
    <dsp:sp modelId="{21F84535-C3DB-48E1-8396-9D79A0419022}">
      <dsp:nvSpPr>
        <dsp:cNvPr id="0" name=""/>
        <dsp:cNvSpPr/>
      </dsp:nvSpPr>
      <dsp:spPr>
        <a:xfrm>
          <a:off x="822960" y="2873337"/>
          <a:ext cx="442477" cy="442477"/>
        </a:xfrm>
        <a:prstGeom prst="ellipse">
          <a:avLst/>
        </a:prstGeom>
        <a:blipFill>
          <a:blip xmlns:r="http://schemas.openxmlformats.org/officeDocument/2006/relationships" r:embed="rId11">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25400" cap="flat" cmpd="sng" algn="ctr">
          <a:solidFill>
            <a:schemeClr val="tx2">
              <a:lumMod val="25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0FC98-7AAF-4051-9B06-E73EDDC16EE8}">
      <dsp:nvSpPr>
        <dsp:cNvPr id="0" name=""/>
        <dsp:cNvSpPr/>
      </dsp:nvSpPr>
      <dsp:spPr>
        <a:xfrm>
          <a:off x="1700" y="1138445"/>
          <a:ext cx="1816536" cy="90826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a:t>Genetic operators:​</a:t>
          </a:r>
          <a:endParaRPr lang="en-US" sz="1800" kern="1200"/>
        </a:p>
      </dsp:txBody>
      <dsp:txXfrm>
        <a:off x="28302" y="1165047"/>
        <a:ext cx="1763332" cy="855064"/>
      </dsp:txXfrm>
    </dsp:sp>
    <dsp:sp modelId="{350E3063-4D64-4A77-9CFA-5ECD794ABA75}">
      <dsp:nvSpPr>
        <dsp:cNvPr id="0" name=""/>
        <dsp:cNvSpPr/>
      </dsp:nvSpPr>
      <dsp:spPr>
        <a:xfrm rot="18289469">
          <a:off x="1545351" y="1044661"/>
          <a:ext cx="1272386" cy="51328"/>
        </a:xfrm>
        <a:custGeom>
          <a:avLst/>
          <a:gdLst/>
          <a:ahLst/>
          <a:cxnLst/>
          <a:rect l="0" t="0" r="0" b="0"/>
          <a:pathLst>
            <a:path>
              <a:moveTo>
                <a:pt x="0" y="25664"/>
              </a:moveTo>
              <a:lnTo>
                <a:pt x="1272386" y="25664"/>
              </a:lnTo>
            </a:path>
          </a:pathLst>
        </a:custGeom>
        <a:noFill/>
        <a:ln w="25400" cap="flat" cmpd="sng" algn="ctr">
          <a:solidFill>
            <a:schemeClr val="tx2">
              <a:lumMod val="1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49735" y="1038516"/>
        <a:ext cx="63619" cy="63619"/>
      </dsp:txXfrm>
    </dsp:sp>
    <dsp:sp modelId="{E3D9AEC6-54EE-46AF-802C-38F14803DBF9}">
      <dsp:nvSpPr>
        <dsp:cNvPr id="0" name=""/>
        <dsp:cNvSpPr/>
      </dsp:nvSpPr>
      <dsp:spPr>
        <a:xfrm>
          <a:off x="2544852" y="93937"/>
          <a:ext cx="1816536" cy="90826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a:t>Selection​</a:t>
          </a:r>
          <a:endParaRPr lang="en-US" sz="1800" kern="1200"/>
        </a:p>
      </dsp:txBody>
      <dsp:txXfrm>
        <a:off x="2571454" y="120539"/>
        <a:ext cx="1763332" cy="855064"/>
      </dsp:txXfrm>
    </dsp:sp>
    <dsp:sp modelId="{15582FA9-4456-4168-A20F-C58D37F6E4FD}">
      <dsp:nvSpPr>
        <dsp:cNvPr id="0" name=""/>
        <dsp:cNvSpPr/>
      </dsp:nvSpPr>
      <dsp:spPr>
        <a:xfrm rot="21565751">
          <a:off x="4361377" y="520118"/>
          <a:ext cx="459497" cy="51328"/>
        </a:xfrm>
        <a:custGeom>
          <a:avLst/>
          <a:gdLst/>
          <a:ahLst/>
          <a:cxnLst/>
          <a:rect l="0" t="0" r="0" b="0"/>
          <a:pathLst>
            <a:path>
              <a:moveTo>
                <a:pt x="0" y="25664"/>
              </a:moveTo>
              <a:lnTo>
                <a:pt x="459497" y="25664"/>
              </a:lnTo>
            </a:path>
          </a:pathLst>
        </a:custGeom>
        <a:noFill/>
        <a:ln w="25400" cap="flat" cmpd="sng" algn="ctr">
          <a:solidFill>
            <a:schemeClr val="tx2">
              <a:lumMod val="1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79638" y="534295"/>
        <a:ext cx="22974" cy="22974"/>
      </dsp:txXfrm>
    </dsp:sp>
    <dsp:sp modelId="{EDE91AEA-0AE4-456D-8114-88D2667024F2}">
      <dsp:nvSpPr>
        <dsp:cNvPr id="0" name=""/>
        <dsp:cNvSpPr/>
      </dsp:nvSpPr>
      <dsp:spPr>
        <a:xfrm>
          <a:off x="4820863" y="265177"/>
          <a:ext cx="1714955" cy="55663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vi-VN" sz="1800" b="0" i="0" kern="1200"/>
            <a:t>Tournament selection</a:t>
          </a:r>
          <a:endParaRPr lang="en-US" sz="1800" kern="1200"/>
        </a:p>
      </dsp:txBody>
      <dsp:txXfrm>
        <a:off x="4837166" y="281480"/>
        <a:ext cx="1682349" cy="524026"/>
      </dsp:txXfrm>
    </dsp:sp>
    <dsp:sp modelId="{3116CFC6-5E4C-4F9B-B18E-9AC662FB6709}">
      <dsp:nvSpPr>
        <dsp:cNvPr id="0" name=""/>
        <dsp:cNvSpPr/>
      </dsp:nvSpPr>
      <dsp:spPr>
        <a:xfrm>
          <a:off x="1818237" y="1566915"/>
          <a:ext cx="726614" cy="51328"/>
        </a:xfrm>
        <a:custGeom>
          <a:avLst/>
          <a:gdLst/>
          <a:ahLst/>
          <a:cxnLst/>
          <a:rect l="0" t="0" r="0" b="0"/>
          <a:pathLst>
            <a:path>
              <a:moveTo>
                <a:pt x="0" y="25664"/>
              </a:moveTo>
              <a:lnTo>
                <a:pt x="726614" y="25664"/>
              </a:lnTo>
            </a:path>
          </a:pathLst>
        </a:custGeom>
        <a:noFill/>
        <a:ln w="25400" cap="flat" cmpd="sng" algn="ctr">
          <a:solidFill>
            <a:schemeClr val="tx2">
              <a:lumMod val="1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3379" y="1574414"/>
        <a:ext cx="36330" cy="36330"/>
      </dsp:txXfrm>
    </dsp:sp>
    <dsp:sp modelId="{C0276751-EBD4-4AD8-8BA3-ED6FDF6F1C04}">
      <dsp:nvSpPr>
        <dsp:cNvPr id="0" name=""/>
        <dsp:cNvSpPr/>
      </dsp:nvSpPr>
      <dsp:spPr>
        <a:xfrm>
          <a:off x="2544852" y="1138445"/>
          <a:ext cx="1816536" cy="90826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a:t>Crossover​</a:t>
          </a:r>
          <a:endParaRPr lang="en-US" sz="1800" kern="1200"/>
        </a:p>
      </dsp:txBody>
      <dsp:txXfrm>
        <a:off x="2571454" y="1165047"/>
        <a:ext cx="1763332" cy="855064"/>
      </dsp:txXfrm>
    </dsp:sp>
    <dsp:sp modelId="{F55E870E-417E-4E88-9058-EC519E34B9E7}">
      <dsp:nvSpPr>
        <dsp:cNvPr id="0" name=""/>
        <dsp:cNvSpPr/>
      </dsp:nvSpPr>
      <dsp:spPr>
        <a:xfrm>
          <a:off x="4361388" y="1566915"/>
          <a:ext cx="485669" cy="51328"/>
        </a:xfrm>
        <a:custGeom>
          <a:avLst/>
          <a:gdLst/>
          <a:ahLst/>
          <a:cxnLst/>
          <a:rect l="0" t="0" r="0" b="0"/>
          <a:pathLst>
            <a:path>
              <a:moveTo>
                <a:pt x="0" y="25664"/>
              </a:moveTo>
              <a:lnTo>
                <a:pt x="485669" y="25664"/>
              </a:lnTo>
            </a:path>
          </a:pathLst>
        </a:custGeom>
        <a:noFill/>
        <a:ln w="25400" cap="flat" cmpd="sng" algn="ctr">
          <a:solidFill>
            <a:schemeClr val="tx2">
              <a:lumMod val="1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92081" y="1580438"/>
        <a:ext cx="24283" cy="24283"/>
      </dsp:txXfrm>
    </dsp:sp>
    <dsp:sp modelId="{62D891DB-04A8-4B2F-A570-EC56FCDD440D}">
      <dsp:nvSpPr>
        <dsp:cNvPr id="0" name=""/>
        <dsp:cNvSpPr/>
      </dsp:nvSpPr>
      <dsp:spPr>
        <a:xfrm>
          <a:off x="4847057" y="1321507"/>
          <a:ext cx="1631249" cy="54214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k-point crossover</a:t>
          </a:r>
        </a:p>
      </dsp:txBody>
      <dsp:txXfrm>
        <a:off x="4862936" y="1337386"/>
        <a:ext cx="1599491" cy="510387"/>
      </dsp:txXfrm>
    </dsp:sp>
    <dsp:sp modelId="{29FEEE07-46C6-49BB-A31B-FB76B14D081E}">
      <dsp:nvSpPr>
        <dsp:cNvPr id="0" name=""/>
        <dsp:cNvSpPr/>
      </dsp:nvSpPr>
      <dsp:spPr>
        <a:xfrm rot="3310531">
          <a:off x="1545351" y="2089170"/>
          <a:ext cx="1272386" cy="51328"/>
        </a:xfrm>
        <a:custGeom>
          <a:avLst/>
          <a:gdLst/>
          <a:ahLst/>
          <a:cxnLst/>
          <a:rect l="0" t="0" r="0" b="0"/>
          <a:pathLst>
            <a:path>
              <a:moveTo>
                <a:pt x="0" y="25664"/>
              </a:moveTo>
              <a:lnTo>
                <a:pt x="1272386" y="25664"/>
              </a:lnTo>
            </a:path>
          </a:pathLst>
        </a:custGeom>
        <a:noFill/>
        <a:ln w="25400" cap="flat" cmpd="sng" algn="ctr">
          <a:solidFill>
            <a:schemeClr val="tx2">
              <a:lumMod val="1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49735" y="2083024"/>
        <a:ext cx="63619" cy="63619"/>
      </dsp:txXfrm>
    </dsp:sp>
    <dsp:sp modelId="{D89791B4-43F1-4B11-A982-7B854DB054A0}">
      <dsp:nvSpPr>
        <dsp:cNvPr id="0" name=""/>
        <dsp:cNvSpPr/>
      </dsp:nvSpPr>
      <dsp:spPr>
        <a:xfrm>
          <a:off x="2544852" y="2182954"/>
          <a:ext cx="1816536" cy="90826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a:t>Mutation​</a:t>
          </a:r>
          <a:endParaRPr lang="en-US" sz="1800" kern="1200"/>
        </a:p>
      </dsp:txBody>
      <dsp:txXfrm>
        <a:off x="2571454" y="2209556"/>
        <a:ext cx="1763332" cy="8550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A93C7-9C21-4577-9956-CA16B623E6C2}">
      <dsp:nvSpPr>
        <dsp:cNvPr id="0" name=""/>
        <dsp:cNvSpPr/>
      </dsp:nvSpPr>
      <dsp:spPr>
        <a:xfrm>
          <a:off x="2181848" y="531749"/>
          <a:ext cx="3122253" cy="3122253"/>
        </a:xfrm>
        <a:prstGeom prst="blockArc">
          <a:avLst>
            <a:gd name="adj1" fmla="val 9000000"/>
            <a:gd name="adj2" fmla="val 16200000"/>
            <a:gd name="adj3" fmla="val 4644"/>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D19292A1-BE7E-48A7-9D9E-972C97F42DEB}">
      <dsp:nvSpPr>
        <dsp:cNvPr id="0" name=""/>
        <dsp:cNvSpPr/>
      </dsp:nvSpPr>
      <dsp:spPr>
        <a:xfrm>
          <a:off x="2181848" y="531749"/>
          <a:ext cx="3122253" cy="3122253"/>
        </a:xfrm>
        <a:prstGeom prst="blockArc">
          <a:avLst>
            <a:gd name="adj1" fmla="val 1800000"/>
            <a:gd name="adj2" fmla="val 9000000"/>
            <a:gd name="adj3" fmla="val 4644"/>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2F5B8A88-0C81-44FE-A54A-B68F5568114A}">
      <dsp:nvSpPr>
        <dsp:cNvPr id="0" name=""/>
        <dsp:cNvSpPr/>
      </dsp:nvSpPr>
      <dsp:spPr>
        <a:xfrm>
          <a:off x="2181848" y="531749"/>
          <a:ext cx="3122253" cy="3122253"/>
        </a:xfrm>
        <a:prstGeom prst="blockArc">
          <a:avLst>
            <a:gd name="adj1" fmla="val 16200000"/>
            <a:gd name="adj2" fmla="val 1800000"/>
            <a:gd name="adj3" fmla="val 4644"/>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1AFDFAC5-8EE6-4395-9B5D-56A46571EE5D}">
      <dsp:nvSpPr>
        <dsp:cNvPr id="0" name=""/>
        <dsp:cNvSpPr/>
      </dsp:nvSpPr>
      <dsp:spPr>
        <a:xfrm>
          <a:off x="3028763" y="1272593"/>
          <a:ext cx="1438427" cy="1438427"/>
        </a:xfrm>
        <a:prstGeom prst="ellipse">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Requirement analysis</a:t>
          </a:r>
        </a:p>
      </dsp:txBody>
      <dsp:txXfrm>
        <a:off x="3239416" y="1483246"/>
        <a:ext cx="1017121" cy="1017121"/>
      </dsp:txXfrm>
    </dsp:sp>
    <dsp:sp modelId="{A361687D-68CC-4873-BD94-580A5BEDDD97}">
      <dsp:nvSpPr>
        <dsp:cNvPr id="0" name=""/>
        <dsp:cNvSpPr/>
      </dsp:nvSpPr>
      <dsp:spPr>
        <a:xfrm>
          <a:off x="3046286" y="-60478"/>
          <a:ext cx="1393377" cy="1256952"/>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Functional requirement</a:t>
          </a:r>
        </a:p>
      </dsp:txBody>
      <dsp:txXfrm>
        <a:off x="3250341" y="123598"/>
        <a:ext cx="985267" cy="888800"/>
      </dsp:txXfrm>
    </dsp:sp>
    <dsp:sp modelId="{4A565D12-E97E-4413-8635-05FF4D7E6F88}">
      <dsp:nvSpPr>
        <dsp:cNvPr id="0" name=""/>
        <dsp:cNvSpPr/>
      </dsp:nvSpPr>
      <dsp:spPr>
        <a:xfrm>
          <a:off x="4357108" y="2226839"/>
          <a:ext cx="1412901" cy="1256952"/>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Storage requirement</a:t>
          </a:r>
        </a:p>
      </dsp:txBody>
      <dsp:txXfrm>
        <a:off x="4564023" y="2410915"/>
        <a:ext cx="999071" cy="888800"/>
      </dsp:txXfrm>
    </dsp:sp>
    <dsp:sp modelId="{1CF54EA5-744B-4BBB-A177-E536AD1C803D}">
      <dsp:nvSpPr>
        <dsp:cNvPr id="0" name=""/>
        <dsp:cNvSpPr/>
      </dsp:nvSpPr>
      <dsp:spPr>
        <a:xfrm>
          <a:off x="1725919" y="2226839"/>
          <a:ext cx="1392944" cy="1256952"/>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tx1"/>
              </a:solidFill>
            </a:rPr>
            <a:t>Non-functional requirement</a:t>
          </a:r>
        </a:p>
      </dsp:txBody>
      <dsp:txXfrm>
        <a:off x="1929911" y="2410915"/>
        <a:ext cx="984960" cy="88880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218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367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128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8877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490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371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6003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225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00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64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864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0173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673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361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257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3881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689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5922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9243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5852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3575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8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3745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2031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434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4988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208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915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8209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75" y="1541675"/>
            <a:ext cx="6870000" cy="20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89" name="Google Shape;189;p3"/>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5" name="Google Shape;385;p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86" name="Google Shape;386;p8"/>
          <p:cNvSpPr txBox="1">
            <a:spLocks noGrp="1"/>
          </p:cNvSpPr>
          <p:nvPr>
            <p:ph type="body" idx="1"/>
          </p:nvPr>
        </p:nvSpPr>
        <p:spPr>
          <a:xfrm>
            <a:off x="1165875"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7" name="Google Shape;387;p8"/>
          <p:cNvSpPr txBox="1">
            <a:spLocks noGrp="1"/>
          </p:cNvSpPr>
          <p:nvPr>
            <p:ph type="body" idx="2"/>
          </p:nvPr>
        </p:nvSpPr>
        <p:spPr>
          <a:xfrm>
            <a:off x="3706438"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8" name="Google Shape;388;p8"/>
          <p:cNvSpPr txBox="1">
            <a:spLocks noGrp="1"/>
          </p:cNvSpPr>
          <p:nvPr>
            <p:ph type="body" idx="3"/>
          </p:nvPr>
        </p:nvSpPr>
        <p:spPr>
          <a:xfrm>
            <a:off x="6247001"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9" name="Google Shape;389;p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variant 2">
  <p:cSld name="BLANK_1">
    <p:spTree>
      <p:nvGrpSpPr>
        <p:cNvPr id="1"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2"/>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5.png"/><Relationship Id="rId7"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2.png"/><Relationship Id="rId4" Type="http://schemas.openxmlformats.org/officeDocument/2006/relationships/image" Target="../media/image30.svg"/><Relationship Id="rId9"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slide" Target="slide11.xml"/><Relationship Id="rId5" Type="http://schemas.openxmlformats.org/officeDocument/2006/relationships/image" Target="../media/image2.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43.jpeg"/><Relationship Id="rId5" Type="http://schemas.openxmlformats.org/officeDocument/2006/relationships/slide" Target="slide11.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44.jpeg"/><Relationship Id="rId5" Type="http://schemas.openxmlformats.org/officeDocument/2006/relationships/slide" Target="slide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6172200" cy="2060100"/>
          </a:xfrm>
          <a:prstGeom prst="rect">
            <a:avLst/>
          </a:prstGeom>
        </p:spPr>
        <p:txBody>
          <a:bodyPr spcFirstLastPara="1" wrap="square" lIns="0" tIns="0" rIns="0" bIns="0" anchor="ctr" anchorCtr="0">
            <a:noAutofit/>
          </a:bodyPr>
          <a:lstStyle/>
          <a:p>
            <a:r>
              <a:rPr lang="en-US" sz="4400" b="1">
                <a:latin typeface="+mj-lt"/>
                <a:cs typeface="Times New Roman" panose="02020603050405020304" pitchFamily="18" charset="0"/>
              </a:rPr>
              <a:t>Study on exam invigilator assignment algorithms</a:t>
            </a:r>
          </a:p>
        </p:txBody>
      </p:sp>
      <p:sp>
        <p:nvSpPr>
          <p:cNvPr id="3" name="Google Shape;516;p13">
            <a:extLst>
              <a:ext uri="{FF2B5EF4-FFF2-40B4-BE49-F238E27FC236}">
                <a16:creationId xmlns:a16="http://schemas.microsoft.com/office/drawing/2014/main" id="{781C3160-E9CA-4239-9DE0-2280A44A5292}"/>
              </a:ext>
            </a:extLst>
          </p:cNvPr>
          <p:cNvSpPr txBox="1">
            <a:spLocks/>
          </p:cNvSpPr>
          <p:nvPr/>
        </p:nvSpPr>
        <p:spPr>
          <a:xfrm>
            <a:off x="1350168" y="128619"/>
            <a:ext cx="4757738" cy="37555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800"/>
              <a:buFont typeface="Barlow SemiBold"/>
              <a:buNone/>
              <a:defRPr sz="4800" b="0" i="0" u="none" strike="noStrike" cap="none">
                <a:solidFill>
                  <a:schemeClr val="lt1"/>
                </a:solidFill>
                <a:latin typeface="Barlow SemiBold"/>
                <a:ea typeface="Barlow SemiBold"/>
                <a:cs typeface="Barlow SemiBold"/>
                <a:sym typeface="Barlow SemiBold"/>
              </a:defRPr>
            </a:lvl1pPr>
            <a:lvl2pPr marR="0" lvl="1" algn="l" rtl="0">
              <a:lnSpc>
                <a:spcPct val="90000"/>
              </a:lnSpc>
              <a:spcBef>
                <a:spcPts val="0"/>
              </a:spcBef>
              <a:spcAft>
                <a:spcPts val="0"/>
              </a:spcAft>
              <a:buClr>
                <a:schemeClr val="lt1"/>
              </a:buClr>
              <a:buSzPts val="4800"/>
              <a:buFont typeface="Barlow SemiBold"/>
              <a:buNone/>
              <a:defRPr sz="4800" b="0" i="0" u="none" strike="noStrike" cap="none">
                <a:solidFill>
                  <a:schemeClr val="lt1"/>
                </a:solidFill>
                <a:latin typeface="Barlow SemiBold"/>
                <a:ea typeface="Barlow SemiBold"/>
                <a:cs typeface="Barlow SemiBold"/>
                <a:sym typeface="Barlow SemiBold"/>
              </a:defRPr>
            </a:lvl2pPr>
            <a:lvl3pPr marR="0" lvl="2" algn="l" rtl="0">
              <a:lnSpc>
                <a:spcPct val="90000"/>
              </a:lnSpc>
              <a:spcBef>
                <a:spcPts val="0"/>
              </a:spcBef>
              <a:spcAft>
                <a:spcPts val="0"/>
              </a:spcAft>
              <a:buClr>
                <a:schemeClr val="lt1"/>
              </a:buClr>
              <a:buSzPts val="4800"/>
              <a:buFont typeface="Barlow SemiBold"/>
              <a:buNone/>
              <a:defRPr sz="4800" b="0" i="0" u="none" strike="noStrike" cap="none">
                <a:solidFill>
                  <a:schemeClr val="lt1"/>
                </a:solidFill>
                <a:latin typeface="Barlow SemiBold"/>
                <a:ea typeface="Barlow SemiBold"/>
                <a:cs typeface="Barlow SemiBold"/>
                <a:sym typeface="Barlow SemiBold"/>
              </a:defRPr>
            </a:lvl3pPr>
            <a:lvl4pPr marR="0" lvl="3" algn="l" rtl="0">
              <a:lnSpc>
                <a:spcPct val="90000"/>
              </a:lnSpc>
              <a:spcBef>
                <a:spcPts val="0"/>
              </a:spcBef>
              <a:spcAft>
                <a:spcPts val="0"/>
              </a:spcAft>
              <a:buClr>
                <a:schemeClr val="lt1"/>
              </a:buClr>
              <a:buSzPts val="4800"/>
              <a:buFont typeface="Barlow SemiBold"/>
              <a:buNone/>
              <a:defRPr sz="4800" b="0" i="0" u="none" strike="noStrike" cap="none">
                <a:solidFill>
                  <a:schemeClr val="lt1"/>
                </a:solidFill>
                <a:latin typeface="Barlow SemiBold"/>
                <a:ea typeface="Barlow SemiBold"/>
                <a:cs typeface="Barlow SemiBold"/>
                <a:sym typeface="Barlow SemiBold"/>
              </a:defRPr>
            </a:lvl4pPr>
            <a:lvl5pPr marR="0" lvl="4" algn="l" rtl="0">
              <a:lnSpc>
                <a:spcPct val="90000"/>
              </a:lnSpc>
              <a:spcBef>
                <a:spcPts val="0"/>
              </a:spcBef>
              <a:spcAft>
                <a:spcPts val="0"/>
              </a:spcAft>
              <a:buClr>
                <a:schemeClr val="lt1"/>
              </a:buClr>
              <a:buSzPts val="4800"/>
              <a:buFont typeface="Barlow SemiBold"/>
              <a:buNone/>
              <a:defRPr sz="4800" b="0" i="0" u="none" strike="noStrike" cap="none">
                <a:solidFill>
                  <a:schemeClr val="lt1"/>
                </a:solidFill>
                <a:latin typeface="Barlow SemiBold"/>
                <a:ea typeface="Barlow SemiBold"/>
                <a:cs typeface="Barlow SemiBold"/>
                <a:sym typeface="Barlow SemiBold"/>
              </a:defRPr>
            </a:lvl5pPr>
            <a:lvl6pPr marR="0" lvl="5" algn="l" rtl="0">
              <a:lnSpc>
                <a:spcPct val="90000"/>
              </a:lnSpc>
              <a:spcBef>
                <a:spcPts val="0"/>
              </a:spcBef>
              <a:spcAft>
                <a:spcPts val="0"/>
              </a:spcAft>
              <a:buClr>
                <a:schemeClr val="lt1"/>
              </a:buClr>
              <a:buSzPts val="4800"/>
              <a:buFont typeface="Barlow SemiBold"/>
              <a:buNone/>
              <a:defRPr sz="4800" b="0" i="0" u="none" strike="noStrike" cap="none">
                <a:solidFill>
                  <a:schemeClr val="lt1"/>
                </a:solidFill>
                <a:latin typeface="Barlow SemiBold"/>
                <a:ea typeface="Barlow SemiBold"/>
                <a:cs typeface="Barlow SemiBold"/>
                <a:sym typeface="Barlow SemiBold"/>
              </a:defRPr>
            </a:lvl6pPr>
            <a:lvl7pPr marR="0" lvl="6" algn="l" rtl="0">
              <a:lnSpc>
                <a:spcPct val="90000"/>
              </a:lnSpc>
              <a:spcBef>
                <a:spcPts val="0"/>
              </a:spcBef>
              <a:spcAft>
                <a:spcPts val="0"/>
              </a:spcAft>
              <a:buClr>
                <a:schemeClr val="lt1"/>
              </a:buClr>
              <a:buSzPts val="4800"/>
              <a:buFont typeface="Barlow SemiBold"/>
              <a:buNone/>
              <a:defRPr sz="4800" b="0" i="0" u="none" strike="noStrike" cap="none">
                <a:solidFill>
                  <a:schemeClr val="lt1"/>
                </a:solidFill>
                <a:latin typeface="Barlow SemiBold"/>
                <a:ea typeface="Barlow SemiBold"/>
                <a:cs typeface="Barlow SemiBold"/>
                <a:sym typeface="Barlow SemiBold"/>
              </a:defRPr>
            </a:lvl7pPr>
            <a:lvl8pPr marR="0" lvl="7" algn="l" rtl="0">
              <a:lnSpc>
                <a:spcPct val="90000"/>
              </a:lnSpc>
              <a:spcBef>
                <a:spcPts val="0"/>
              </a:spcBef>
              <a:spcAft>
                <a:spcPts val="0"/>
              </a:spcAft>
              <a:buClr>
                <a:schemeClr val="lt1"/>
              </a:buClr>
              <a:buSzPts val="4800"/>
              <a:buFont typeface="Barlow SemiBold"/>
              <a:buNone/>
              <a:defRPr sz="4800" b="0" i="0" u="none" strike="noStrike" cap="none">
                <a:solidFill>
                  <a:schemeClr val="lt1"/>
                </a:solidFill>
                <a:latin typeface="Barlow SemiBold"/>
                <a:ea typeface="Barlow SemiBold"/>
                <a:cs typeface="Barlow SemiBold"/>
                <a:sym typeface="Barlow SemiBold"/>
              </a:defRPr>
            </a:lvl8pPr>
            <a:lvl9pPr marR="0" lvl="8" algn="l" rtl="0">
              <a:lnSpc>
                <a:spcPct val="90000"/>
              </a:lnSpc>
              <a:spcBef>
                <a:spcPts val="0"/>
              </a:spcBef>
              <a:spcAft>
                <a:spcPts val="0"/>
              </a:spcAft>
              <a:buClr>
                <a:schemeClr val="lt1"/>
              </a:buClr>
              <a:buSzPts val="4800"/>
              <a:buFont typeface="Barlow SemiBold"/>
              <a:buNone/>
              <a:defRPr sz="4800" b="0" i="0" u="none" strike="noStrike" cap="none">
                <a:solidFill>
                  <a:schemeClr val="lt1"/>
                </a:solidFill>
                <a:latin typeface="Barlow SemiBold"/>
                <a:ea typeface="Barlow SemiBold"/>
                <a:cs typeface="Barlow SemiBold"/>
                <a:sym typeface="Barlow SemiBold"/>
              </a:defRPr>
            </a:lvl9pPr>
          </a:lstStyle>
          <a:p>
            <a:pPr algn="ctr">
              <a:lnSpc>
                <a:spcPct val="150000"/>
              </a:lnSpc>
            </a:pPr>
            <a:r>
              <a:rPr lang="en-US" sz="1400" b="1" i="0" u="none" strike="noStrike" cap="none">
                <a:solidFill>
                  <a:schemeClr val="tx1"/>
                </a:solidFill>
                <a:latin typeface="+mj-lt"/>
                <a:ea typeface="Cambria" panose="02040503050406030204" pitchFamily="18" charset="0"/>
                <a:cs typeface="Times New Roman" panose="02020603050405020304" pitchFamily="18" charset="0"/>
                <a:sym typeface="Helvetica Neue"/>
              </a:rPr>
              <a:t>VIETNAM NATIONAL UNIVERSITY – HO CHI MINH CITY</a:t>
            </a:r>
          </a:p>
        </p:txBody>
      </p:sp>
      <p:pic>
        <p:nvPicPr>
          <p:cNvPr id="6" name="Picture 9" descr="Logo&#10;&#10;Description automatically generated">
            <a:extLst>
              <a:ext uri="{FF2B5EF4-FFF2-40B4-BE49-F238E27FC236}">
                <a16:creationId xmlns:a16="http://schemas.microsoft.com/office/drawing/2014/main" id="{BE75D19C-90BD-4225-B020-6943B2D7C2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7907" y="81842"/>
            <a:ext cx="763832" cy="632053"/>
          </a:xfrm>
          <a:prstGeom prst="rect">
            <a:avLst/>
          </a:prstGeom>
        </p:spPr>
      </p:pic>
      <p:pic>
        <p:nvPicPr>
          <p:cNvPr id="4" name="Hình ảnh 3">
            <a:extLst>
              <a:ext uri="{FF2B5EF4-FFF2-40B4-BE49-F238E27FC236}">
                <a16:creationId xmlns:a16="http://schemas.microsoft.com/office/drawing/2014/main" id="{D32A1D5D-E19E-4084-A946-D8792D471FA3}"/>
              </a:ext>
            </a:extLst>
          </p:cNvPr>
          <p:cNvPicPr>
            <a:picLocks noChangeAspect="1"/>
          </p:cNvPicPr>
          <p:nvPr/>
        </p:nvPicPr>
        <p:blipFill>
          <a:blip r:embed="rId4"/>
          <a:stretch>
            <a:fillRect/>
          </a:stretch>
        </p:blipFill>
        <p:spPr>
          <a:xfrm>
            <a:off x="7233251" y="0"/>
            <a:ext cx="1769745" cy="632052"/>
          </a:xfrm>
          <a:prstGeom prst="rect">
            <a:avLst/>
          </a:prstGeom>
        </p:spPr>
      </p:pic>
      <p:sp>
        <p:nvSpPr>
          <p:cNvPr id="9" name="Hộp Văn bản 8">
            <a:extLst>
              <a:ext uri="{FF2B5EF4-FFF2-40B4-BE49-F238E27FC236}">
                <a16:creationId xmlns:a16="http://schemas.microsoft.com/office/drawing/2014/main" id="{11BB6D95-B186-4E87-929A-EE9B2E261A8E}"/>
              </a:ext>
            </a:extLst>
          </p:cNvPr>
          <p:cNvSpPr txBox="1"/>
          <p:nvPr/>
        </p:nvSpPr>
        <p:spPr>
          <a:xfrm>
            <a:off x="1485900" y="397868"/>
            <a:ext cx="4572000" cy="375552"/>
          </a:xfrm>
          <a:prstGeom prst="rect">
            <a:avLst/>
          </a:prstGeom>
          <a:noFill/>
        </p:spPr>
        <p:txBody>
          <a:bodyPr wrap="square">
            <a:spAutoFit/>
          </a:bodyPr>
          <a:lstStyle/>
          <a:p>
            <a:pPr algn="ctr">
              <a:lnSpc>
                <a:spcPct val="150000"/>
              </a:lnSpc>
            </a:pPr>
            <a:r>
              <a:rPr lang="en-US" sz="1400" b="1" i="0" u="none" strike="noStrike" cap="none">
                <a:solidFill>
                  <a:schemeClr val="tx1"/>
                </a:solidFill>
                <a:latin typeface="+mj-lt"/>
                <a:ea typeface="Cambria" panose="02040503050406030204" pitchFamily="18" charset="0"/>
                <a:cs typeface="Times New Roman" panose="02020603050405020304" pitchFamily="18" charset="0"/>
                <a:sym typeface="Helvetica Neue"/>
              </a:rPr>
              <a:t>UNIVERSITY OF INFORMATION TECHNOLOGY</a:t>
            </a:r>
          </a:p>
        </p:txBody>
      </p:sp>
      <p:sp>
        <p:nvSpPr>
          <p:cNvPr id="11" name="Hộp Văn bản 10">
            <a:extLst>
              <a:ext uri="{FF2B5EF4-FFF2-40B4-BE49-F238E27FC236}">
                <a16:creationId xmlns:a16="http://schemas.microsoft.com/office/drawing/2014/main" id="{987A8874-AED3-4683-B83C-59D0BF64792F}"/>
              </a:ext>
            </a:extLst>
          </p:cNvPr>
          <p:cNvSpPr txBox="1"/>
          <p:nvPr/>
        </p:nvSpPr>
        <p:spPr>
          <a:xfrm>
            <a:off x="2018109" y="690443"/>
            <a:ext cx="3421855" cy="375552"/>
          </a:xfrm>
          <a:prstGeom prst="rect">
            <a:avLst/>
          </a:prstGeom>
          <a:noFill/>
        </p:spPr>
        <p:txBody>
          <a:bodyPr wrap="square">
            <a:spAutoFit/>
          </a:bodyPr>
          <a:lstStyle/>
          <a:p>
            <a:pPr algn="ctr">
              <a:lnSpc>
                <a:spcPct val="150000"/>
              </a:lnSpc>
            </a:pPr>
            <a:r>
              <a:rPr lang="en-US" sz="1400" b="1" i="0" u="none" strike="noStrike" cap="none">
                <a:solidFill>
                  <a:schemeClr val="tx1"/>
                </a:solidFill>
                <a:latin typeface="+mj-lt"/>
                <a:ea typeface="Cambria" panose="02040503050406030204" pitchFamily="18" charset="0"/>
                <a:cs typeface="Times New Roman" panose="02020603050405020304" pitchFamily="18" charset="0"/>
                <a:sym typeface="Helvetica Neue"/>
              </a:rPr>
              <a:t>FACULTY OF INFORMATION SYSTEM</a:t>
            </a:r>
            <a:endParaRPr lang="en-US" sz="1400" b="1" i="0" u="none" strike="noStrike" cap="none">
              <a:solidFill>
                <a:schemeClr val="tx1"/>
              </a:solidFill>
              <a:latin typeface="+mj-lt"/>
              <a:ea typeface="Cambria" panose="02040503050406030204" pitchFamily="18" charset="0"/>
              <a:cs typeface="Times New Roman" panose="02020603050405020304" pitchFamily="18" charset="0"/>
              <a:sym typeface="Arial"/>
            </a:endParaRPr>
          </a:p>
        </p:txBody>
      </p:sp>
      <p:sp>
        <p:nvSpPr>
          <p:cNvPr id="12" name="Subtitle 2">
            <a:extLst>
              <a:ext uri="{FF2B5EF4-FFF2-40B4-BE49-F238E27FC236}">
                <a16:creationId xmlns:a16="http://schemas.microsoft.com/office/drawing/2014/main" id="{ABF28108-F9AE-4E05-9BBB-99DC377CDEAA}"/>
              </a:ext>
            </a:extLst>
          </p:cNvPr>
          <p:cNvSpPr>
            <a:spLocks noGrp="1"/>
          </p:cNvSpPr>
          <p:nvPr/>
        </p:nvSpPr>
        <p:spPr>
          <a:xfrm>
            <a:off x="6107906" y="3757613"/>
            <a:ext cx="3036094" cy="1304045"/>
          </a:xfrm>
          <a:prstGeom prst="rect">
            <a:avLst/>
          </a:prstGeom>
        </p:spPr>
        <p:txBody>
          <a:bodyPr vert="horz" lIns="91440" tIns="45720" rIns="91440" bIns="45720" rtlCol="0" anchor="t">
            <a:no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300">
                <a:solidFill>
                  <a:schemeClr val="tx1"/>
                </a:solidFill>
                <a:latin typeface="+mj-lt"/>
                <a:ea typeface="Futura Medium" charset="0"/>
                <a:cs typeface="Times New Roman" panose="02020603050405020304" pitchFamily="18" charset="0"/>
              </a:rPr>
              <a:t>Advisor: </a:t>
            </a:r>
            <a:r>
              <a:rPr lang="en-US" sz="1300" b="1">
                <a:solidFill>
                  <a:schemeClr val="tx1"/>
                </a:solidFill>
                <a:latin typeface="+mj-lt"/>
                <a:ea typeface="Futura Medium" charset="0"/>
                <a:cs typeface="Times New Roman" panose="02020603050405020304" pitchFamily="18" charset="0"/>
              </a:rPr>
              <a:t>Dr. Do </a:t>
            </a:r>
            <a:r>
              <a:rPr lang="en-US" sz="1300" b="1" err="1">
                <a:solidFill>
                  <a:schemeClr val="tx1"/>
                </a:solidFill>
                <a:latin typeface="+mj-lt"/>
                <a:ea typeface="Futura Medium" charset="0"/>
                <a:cs typeface="Times New Roman" panose="02020603050405020304" pitchFamily="18" charset="0"/>
              </a:rPr>
              <a:t>Trong</a:t>
            </a:r>
            <a:r>
              <a:rPr lang="en-US" sz="1300" b="1">
                <a:solidFill>
                  <a:schemeClr val="tx1"/>
                </a:solidFill>
                <a:latin typeface="+mj-lt"/>
                <a:ea typeface="Futura Medium" charset="0"/>
                <a:cs typeface="Times New Roman" panose="02020603050405020304" pitchFamily="18" charset="0"/>
              </a:rPr>
              <a:t> Hop</a:t>
            </a:r>
          </a:p>
          <a:p>
            <a:pPr algn="l"/>
            <a:r>
              <a:rPr lang="en-US" sz="1300">
                <a:solidFill>
                  <a:schemeClr val="tx1"/>
                </a:solidFill>
                <a:latin typeface="+mj-lt"/>
                <a:ea typeface="Futura Medium" charset="0"/>
                <a:cs typeface="Times New Roman" panose="02020603050405020304" pitchFamily="18" charset="0"/>
              </a:rPr>
              <a:t>Student:</a:t>
            </a:r>
          </a:p>
          <a:p>
            <a:pPr algn="l"/>
            <a:r>
              <a:rPr lang="en-US" sz="1300" b="1">
                <a:solidFill>
                  <a:schemeClr val="tx1"/>
                </a:solidFill>
                <a:latin typeface="+mj-lt"/>
                <a:ea typeface="Futura Medium" charset="0"/>
                <a:cs typeface="Times New Roman" panose="02020603050405020304" pitchFamily="18" charset="0"/>
              </a:rPr>
              <a:t>Nguyen Hoang Long</a:t>
            </a:r>
          </a:p>
          <a:p>
            <a:pPr algn="l"/>
            <a:r>
              <a:rPr lang="en-US" sz="1300" b="1">
                <a:solidFill>
                  <a:schemeClr val="tx1"/>
                </a:solidFill>
                <a:latin typeface="+mj-lt"/>
                <a:ea typeface="Futura Medium" charset="0"/>
                <a:cs typeface="Times New Roman" panose="02020603050405020304" pitchFamily="18" charset="0"/>
              </a:rPr>
              <a:t>Nguyen Son Lam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6" name="Google Shape;552;p18">
            <a:extLst>
              <a:ext uri="{FF2B5EF4-FFF2-40B4-BE49-F238E27FC236}">
                <a16:creationId xmlns:a16="http://schemas.microsoft.com/office/drawing/2014/main" id="{56374BB7-B9CF-429A-AF3F-123E339BA975}"/>
              </a:ext>
            </a:extLst>
          </p:cNvPr>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10</a:t>
            </a:fld>
            <a:endParaRPr b="1">
              <a:latin typeface="+mj-lt"/>
            </a:endParaRPr>
          </a:p>
        </p:txBody>
      </p:sp>
      <p:sp>
        <p:nvSpPr>
          <p:cNvPr id="585" name="Google Shape;585;p21"/>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b="1">
                <a:solidFill>
                  <a:schemeClr val="accent1"/>
                </a:solidFill>
                <a:latin typeface="+mj-lt"/>
              </a:rPr>
              <a:t>Genetic algorithm (GA)</a:t>
            </a:r>
          </a:p>
        </p:txBody>
      </p:sp>
      <p:sp>
        <p:nvSpPr>
          <p:cNvPr id="3" name="Chỗ dành sẵn cho Văn bản 2">
            <a:extLst>
              <a:ext uri="{FF2B5EF4-FFF2-40B4-BE49-F238E27FC236}">
                <a16:creationId xmlns:a16="http://schemas.microsoft.com/office/drawing/2014/main" id="{EB5D066C-C787-4C9B-85CC-50D62719F5B2}"/>
              </a:ext>
            </a:extLst>
          </p:cNvPr>
          <p:cNvSpPr>
            <a:spLocks noGrp="1"/>
          </p:cNvSpPr>
          <p:nvPr>
            <p:ph type="body" idx="4294967295"/>
          </p:nvPr>
        </p:nvSpPr>
        <p:spPr>
          <a:xfrm>
            <a:off x="4483510" y="1600200"/>
            <a:ext cx="4328651" cy="2879725"/>
          </a:xfrm>
        </p:spPr>
        <p:txBody>
          <a:bodyPr/>
          <a:lstStyle/>
          <a:p>
            <a:pPr algn="just" rtl="0" fontAlgn="base">
              <a:buSzPct val="100000"/>
              <a:buFont typeface="Arial" panose="020B0604020202020204" pitchFamily="34" charset="0"/>
              <a:buChar char="&gt;"/>
            </a:pPr>
            <a:r>
              <a:rPr lang="en-US" sz="1500">
                <a:solidFill>
                  <a:schemeClr val="tx1"/>
                </a:solidFill>
                <a:latin typeface="+mn-lt"/>
              </a:rPr>
              <a:t>GA</a:t>
            </a:r>
            <a:r>
              <a:rPr lang="en-US" sz="1500" b="0" i="0" u="none" strike="noStrike">
                <a:solidFill>
                  <a:schemeClr val="tx1"/>
                </a:solidFill>
                <a:effectLst/>
                <a:latin typeface="+mn-lt"/>
              </a:rPr>
              <a:t> describes a set of techniques inspired by natural selection such as inheritance (selection), crossover, and mutation. </a:t>
            </a:r>
            <a:r>
              <a:rPr lang="en-US" sz="1500" b="0" i="0">
                <a:solidFill>
                  <a:schemeClr val="tx1"/>
                </a:solidFill>
                <a:effectLst/>
                <a:latin typeface="+mn-lt"/>
              </a:rPr>
              <a:t>​</a:t>
            </a:r>
          </a:p>
          <a:p>
            <a:pPr algn="just" rtl="0" fontAlgn="base">
              <a:buSzPct val="100000"/>
              <a:buFont typeface="Arial" panose="020B0604020202020204" pitchFamily="34" charset="0"/>
              <a:buChar char="&gt;"/>
            </a:pPr>
            <a:endParaRPr lang="en-US" sz="1500" b="0" i="0">
              <a:solidFill>
                <a:schemeClr val="tx1"/>
              </a:solidFill>
              <a:effectLst/>
              <a:latin typeface="+mn-lt"/>
            </a:endParaRPr>
          </a:p>
          <a:p>
            <a:pPr algn="just" rtl="0" fontAlgn="base">
              <a:buSzPct val="100000"/>
              <a:buFont typeface="Arial" panose="020B0604020202020204" pitchFamily="34" charset="0"/>
              <a:buChar char="&gt;"/>
            </a:pPr>
            <a:r>
              <a:rPr lang="en-US" sz="1500" b="0" i="0" u="none" strike="noStrike">
                <a:solidFill>
                  <a:schemeClr val="tx1"/>
                </a:solidFill>
                <a:effectLst/>
                <a:latin typeface="+mn-lt"/>
              </a:rPr>
              <a:t>GA requires both a genetic representation of the solution domain and a fitness function to evaluate the solution domain. </a:t>
            </a:r>
            <a:endParaRPr lang="en-US" sz="1500" b="0" i="0">
              <a:solidFill>
                <a:schemeClr val="tx1"/>
              </a:solidFill>
              <a:effectLst/>
              <a:latin typeface="+mn-lt"/>
            </a:endParaRPr>
          </a:p>
          <a:p>
            <a:pPr>
              <a:buSzPct val="100000"/>
              <a:buFont typeface="Arial" panose="020B0604020202020204" pitchFamily="34" charset="0"/>
              <a:buChar char="&gt;"/>
            </a:pPr>
            <a:endParaRPr lang="en-US" sz="1500">
              <a:solidFill>
                <a:schemeClr val="tx1"/>
              </a:solidFill>
              <a:latin typeface="+mn-lt"/>
            </a:endParaRPr>
          </a:p>
        </p:txBody>
      </p:sp>
      <p:pic>
        <p:nvPicPr>
          <p:cNvPr id="10" name="Picture 5">
            <a:extLst>
              <a:ext uri="{FF2B5EF4-FFF2-40B4-BE49-F238E27FC236}">
                <a16:creationId xmlns:a16="http://schemas.microsoft.com/office/drawing/2014/main" id="{B0ABC6FC-3218-4926-990B-10601A779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516381"/>
            <a:ext cx="3548743" cy="31056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Logo&#10;&#10;Description automatically generated">
            <a:extLst>
              <a:ext uri="{FF2B5EF4-FFF2-40B4-BE49-F238E27FC236}">
                <a16:creationId xmlns:a16="http://schemas.microsoft.com/office/drawing/2014/main" id="{AF759497-EADD-4CD6-9176-55272B5DB4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8" name="Hình ảnh 7">
            <a:extLst>
              <a:ext uri="{FF2B5EF4-FFF2-40B4-BE49-F238E27FC236}">
                <a16:creationId xmlns:a16="http://schemas.microsoft.com/office/drawing/2014/main" id="{9BF22B5F-C384-4A22-BF9C-E513D4A4B9E4}"/>
              </a:ext>
            </a:extLst>
          </p:cNvPr>
          <p:cNvPicPr>
            <a:picLocks noChangeAspect="1"/>
          </p:cNvPicPr>
          <p:nvPr/>
        </p:nvPicPr>
        <p:blipFill>
          <a:blip r:embed="rId5"/>
          <a:stretch>
            <a:fillRect/>
          </a:stretch>
        </p:blipFill>
        <p:spPr>
          <a:xfrm>
            <a:off x="6924309" y="2164"/>
            <a:ext cx="1769745" cy="632052"/>
          </a:xfrm>
          <a:prstGeom prst="rect">
            <a:avLst/>
          </a:prstGeom>
        </p:spPr>
      </p:pic>
    </p:spTree>
    <p:extLst>
      <p:ext uri="{BB962C8B-B14F-4D97-AF65-F5344CB8AC3E}">
        <p14:creationId xmlns:p14="http://schemas.microsoft.com/office/powerpoint/2010/main" val="351906639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6" name="Google Shape;552;p18">
            <a:extLst>
              <a:ext uri="{FF2B5EF4-FFF2-40B4-BE49-F238E27FC236}">
                <a16:creationId xmlns:a16="http://schemas.microsoft.com/office/drawing/2014/main" id="{56374BB7-B9CF-429A-AF3F-123E339BA975}"/>
              </a:ext>
            </a:extLst>
          </p:cNvPr>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11</a:t>
            </a:fld>
            <a:endParaRPr b="1">
              <a:latin typeface="+mj-lt"/>
            </a:endParaRPr>
          </a:p>
        </p:txBody>
      </p:sp>
      <p:sp>
        <p:nvSpPr>
          <p:cNvPr id="585" name="Google Shape;585;p21"/>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b="1">
                <a:solidFill>
                  <a:schemeClr val="accent1"/>
                </a:solidFill>
                <a:latin typeface="+mj-lt"/>
              </a:rPr>
              <a:t>Genetic algorithm (GA)</a:t>
            </a:r>
          </a:p>
        </p:txBody>
      </p:sp>
      <p:graphicFrame>
        <p:nvGraphicFramePr>
          <p:cNvPr id="5" name="Sơ đồ 4">
            <a:extLst>
              <a:ext uri="{FF2B5EF4-FFF2-40B4-BE49-F238E27FC236}">
                <a16:creationId xmlns:a16="http://schemas.microsoft.com/office/drawing/2014/main" id="{CF70A045-90DE-4688-A2EA-9B36285D496C}"/>
              </a:ext>
            </a:extLst>
          </p:cNvPr>
          <p:cNvGraphicFramePr/>
          <p:nvPr>
            <p:extLst>
              <p:ext uri="{D42A27DB-BD31-4B8C-83A1-F6EECF244321}">
                <p14:modId xmlns:p14="http://schemas.microsoft.com/office/powerpoint/2010/main" val="301658841"/>
              </p:ext>
            </p:extLst>
          </p:nvPr>
        </p:nvGraphicFramePr>
        <p:xfrm>
          <a:off x="1169670" y="1492069"/>
          <a:ext cx="6804660" cy="3185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9" descr="Logo&#10;&#10;Description automatically generated">
            <a:extLst>
              <a:ext uri="{FF2B5EF4-FFF2-40B4-BE49-F238E27FC236}">
                <a16:creationId xmlns:a16="http://schemas.microsoft.com/office/drawing/2014/main" id="{A02937E6-8FE4-4037-909C-B26187D590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8" name="Hình ảnh 7">
            <a:extLst>
              <a:ext uri="{FF2B5EF4-FFF2-40B4-BE49-F238E27FC236}">
                <a16:creationId xmlns:a16="http://schemas.microsoft.com/office/drawing/2014/main" id="{71554F0E-5266-4C7E-B516-A90D2F242A5C}"/>
              </a:ext>
            </a:extLst>
          </p:cNvPr>
          <p:cNvPicPr>
            <a:picLocks noChangeAspect="1"/>
          </p:cNvPicPr>
          <p:nvPr/>
        </p:nvPicPr>
        <p:blipFill>
          <a:blip r:embed="rId9"/>
          <a:stretch>
            <a:fillRect/>
          </a:stretch>
        </p:blipFill>
        <p:spPr>
          <a:xfrm>
            <a:off x="6924309" y="2164"/>
            <a:ext cx="1769745" cy="632052"/>
          </a:xfrm>
          <a:prstGeom prst="rect">
            <a:avLst/>
          </a:prstGeom>
        </p:spPr>
      </p:pic>
    </p:spTree>
    <p:extLst>
      <p:ext uri="{BB962C8B-B14F-4D97-AF65-F5344CB8AC3E}">
        <p14:creationId xmlns:p14="http://schemas.microsoft.com/office/powerpoint/2010/main" val="4044662451"/>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6" name="Google Shape;552;p18">
            <a:extLst>
              <a:ext uri="{FF2B5EF4-FFF2-40B4-BE49-F238E27FC236}">
                <a16:creationId xmlns:a16="http://schemas.microsoft.com/office/drawing/2014/main" id="{C5A0BEC4-EB7A-4F8E-A33A-41295E2D8365}"/>
              </a:ext>
            </a:extLst>
          </p:cNvPr>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12</a:t>
            </a:fld>
            <a:endParaRPr b="1">
              <a:latin typeface="+mj-lt"/>
            </a:endParaRPr>
          </a:p>
        </p:txBody>
      </p:sp>
      <p:sp>
        <p:nvSpPr>
          <p:cNvPr id="577" name="Google Shape;577;p20"/>
          <p:cNvSpPr txBox="1">
            <a:spLocks noGrp="1"/>
          </p:cNvSpPr>
          <p:nvPr>
            <p:ph type="body" idx="4294967295"/>
          </p:nvPr>
        </p:nvSpPr>
        <p:spPr>
          <a:xfrm>
            <a:off x="3829603" y="1458294"/>
            <a:ext cx="4987825" cy="2890837"/>
          </a:xfrm>
          <a:prstGeom prst="rect">
            <a:avLst/>
          </a:prstGeom>
        </p:spPr>
        <p:txBody>
          <a:bodyPr spcFirstLastPara="1" wrap="square" lIns="0" tIns="0" rIns="0" bIns="0" anchor="t" anchorCtr="0">
            <a:noAutofit/>
          </a:bodyPr>
          <a:lstStyle/>
          <a:p>
            <a:pPr marL="285750" lvl="0" indent="-285750" algn="just" rtl="0">
              <a:lnSpc>
                <a:spcPct val="150000"/>
              </a:lnSpc>
              <a:spcBef>
                <a:spcPts val="600"/>
              </a:spcBef>
              <a:spcAft>
                <a:spcPts val="0"/>
              </a:spcAft>
              <a:buSzPct val="100000"/>
              <a:buFont typeface="Arial" panose="020B0604020202020204" pitchFamily="34" charset="0"/>
              <a:buChar char="&gt;"/>
            </a:pPr>
            <a:r>
              <a:rPr lang="en-US" sz="1500">
                <a:latin typeface="+mn-lt"/>
              </a:rPr>
              <a:t>The technique generates a population of candidate solutions and uses the fitness function to select the optimal solution by iterating with each generation.</a:t>
            </a:r>
          </a:p>
          <a:p>
            <a:pPr marL="0" lvl="0" indent="0" algn="just" rtl="0">
              <a:lnSpc>
                <a:spcPct val="150000"/>
              </a:lnSpc>
              <a:spcBef>
                <a:spcPts val="600"/>
              </a:spcBef>
              <a:spcAft>
                <a:spcPts val="0"/>
              </a:spcAft>
              <a:buSzPct val="100000"/>
              <a:buNone/>
            </a:pPr>
            <a:endParaRPr lang="en-US" sz="1500">
              <a:latin typeface="+mn-lt"/>
            </a:endParaRPr>
          </a:p>
          <a:p>
            <a:pPr marL="285750" lvl="0" indent="-285750" algn="just" rtl="0">
              <a:lnSpc>
                <a:spcPct val="150000"/>
              </a:lnSpc>
              <a:spcBef>
                <a:spcPts val="600"/>
              </a:spcBef>
              <a:spcAft>
                <a:spcPts val="0"/>
              </a:spcAft>
              <a:buSzPct val="100000"/>
              <a:buFont typeface="Arial" panose="020B0604020202020204" pitchFamily="34" charset="0"/>
              <a:buChar char="&gt;"/>
            </a:pPr>
            <a:r>
              <a:rPr lang="en-US" sz="1500">
                <a:latin typeface="+mn-lt"/>
              </a:rPr>
              <a:t>The algorithm terminates when the satisfactory fitness level has been reached for the population or the maximum generations have been reached.</a:t>
            </a:r>
          </a:p>
        </p:txBody>
      </p:sp>
      <p:sp>
        <p:nvSpPr>
          <p:cNvPr id="578" name="Google Shape;578;p20"/>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b="1">
                <a:solidFill>
                  <a:schemeClr val="accent1"/>
                </a:solidFill>
                <a:latin typeface="+mj-lt"/>
              </a:rPr>
              <a:t>Genetic algorithm (GA)</a:t>
            </a:r>
            <a:endParaRPr sz="2800" b="1">
              <a:solidFill>
                <a:schemeClr val="accent1"/>
              </a:solidFill>
              <a:latin typeface="+mj-lt"/>
            </a:endParaRPr>
          </a:p>
        </p:txBody>
      </p:sp>
      <p:pic>
        <p:nvPicPr>
          <p:cNvPr id="8" name="Hình ảnh 7" descr="Ảnh có chứa văn bản&#10;&#10;Mô tả được tạo tự động">
            <a:extLst>
              <a:ext uri="{FF2B5EF4-FFF2-40B4-BE49-F238E27FC236}">
                <a16:creationId xmlns:a16="http://schemas.microsoft.com/office/drawing/2014/main" id="{F3D3FFEE-4E6E-4586-873E-573C053013A2}"/>
              </a:ext>
            </a:extLst>
          </p:cNvPr>
          <p:cNvPicPr/>
          <p:nvPr/>
        </p:nvPicPr>
        <p:blipFill>
          <a:blip r:embed="rId3">
            <a:extLst>
              <a:ext uri="{28A0092B-C50C-407E-A947-70E740481C1C}">
                <a14:useLocalDpi xmlns:a14="http://schemas.microsoft.com/office/drawing/2010/main" val="0"/>
              </a:ext>
            </a:extLst>
          </a:blip>
          <a:stretch>
            <a:fillRect/>
          </a:stretch>
        </p:blipFill>
        <p:spPr>
          <a:xfrm>
            <a:off x="1172649" y="1217988"/>
            <a:ext cx="2477136" cy="3825500"/>
          </a:xfrm>
          <a:prstGeom prst="rect">
            <a:avLst/>
          </a:prstGeom>
          <a:ln>
            <a:noFill/>
          </a:ln>
          <a:effectLst>
            <a:outerShdw blurRad="190500" algn="tl" rotWithShape="0">
              <a:srgbClr val="000000">
                <a:alpha val="70000"/>
              </a:srgbClr>
            </a:outerShdw>
          </a:effectLst>
        </p:spPr>
      </p:pic>
      <p:pic>
        <p:nvPicPr>
          <p:cNvPr id="7" name="Picture 9" descr="Logo&#10;&#10;Description automatically generated">
            <a:extLst>
              <a:ext uri="{FF2B5EF4-FFF2-40B4-BE49-F238E27FC236}">
                <a16:creationId xmlns:a16="http://schemas.microsoft.com/office/drawing/2014/main" id="{A8B4AD4C-9403-4330-A23E-87B71788D7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9" name="Hình ảnh 8">
            <a:extLst>
              <a:ext uri="{FF2B5EF4-FFF2-40B4-BE49-F238E27FC236}">
                <a16:creationId xmlns:a16="http://schemas.microsoft.com/office/drawing/2014/main" id="{BB053FED-33C4-4E39-8124-CF4CBFD688EB}"/>
              </a:ext>
            </a:extLst>
          </p:cNvPr>
          <p:cNvPicPr>
            <a:picLocks noChangeAspect="1"/>
          </p:cNvPicPr>
          <p:nvPr/>
        </p:nvPicPr>
        <p:blipFill>
          <a:blip r:embed="rId5"/>
          <a:stretch>
            <a:fillRect/>
          </a:stretch>
        </p:blipFill>
        <p:spPr>
          <a:xfrm>
            <a:off x="6924309" y="2164"/>
            <a:ext cx="1769745" cy="632052"/>
          </a:xfrm>
          <a:prstGeom prst="rect">
            <a:avLst/>
          </a:prstGeom>
        </p:spPr>
      </p:pic>
    </p:spTree>
    <p:extLst>
      <p:ext uri="{BB962C8B-B14F-4D97-AF65-F5344CB8AC3E}">
        <p14:creationId xmlns:p14="http://schemas.microsoft.com/office/powerpoint/2010/main" val="946766191"/>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7" name="Google Shape;552;p18">
            <a:extLst>
              <a:ext uri="{FF2B5EF4-FFF2-40B4-BE49-F238E27FC236}">
                <a16:creationId xmlns:a16="http://schemas.microsoft.com/office/drawing/2014/main" id="{5B38FA7D-3A51-4688-B341-AE08BC1F160F}"/>
              </a:ext>
            </a:extLst>
          </p:cNvPr>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13</a:t>
            </a:fld>
            <a:endParaRPr b="1">
              <a:latin typeface="+mj-lt"/>
            </a:endParaRPr>
          </a:p>
        </p:txBody>
      </p:sp>
      <p:sp>
        <p:nvSpPr>
          <p:cNvPr id="585" name="Google Shape;585;p21"/>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b="1">
                <a:solidFill>
                  <a:schemeClr val="accent1"/>
                </a:solidFill>
                <a:latin typeface="+mn-lt"/>
              </a:rPr>
              <a:t>Individual representation</a:t>
            </a:r>
            <a:endParaRPr sz="2400" b="1">
              <a:solidFill>
                <a:schemeClr val="accent1"/>
              </a:solidFill>
              <a:latin typeface="+mn-lt"/>
            </a:endParaRPr>
          </a:p>
        </p:txBody>
      </p:sp>
      <p:sp>
        <p:nvSpPr>
          <p:cNvPr id="586" name="Google Shape;586;p21"/>
          <p:cNvSpPr txBox="1">
            <a:spLocks noGrp="1"/>
          </p:cNvSpPr>
          <p:nvPr>
            <p:ph type="body" idx="4294967295"/>
          </p:nvPr>
        </p:nvSpPr>
        <p:spPr>
          <a:xfrm>
            <a:off x="1300089" y="1466214"/>
            <a:ext cx="7517265" cy="3013701"/>
          </a:xfrm>
          <a:prstGeom prst="rect">
            <a:avLst/>
          </a:prstGeom>
        </p:spPr>
        <p:txBody>
          <a:bodyPr spcFirstLastPara="1" wrap="square" lIns="0" tIns="0" rIns="0" bIns="0" anchor="t" anchorCtr="0">
            <a:noAutofit/>
          </a:bodyPr>
          <a:lstStyle/>
          <a:p>
            <a:pPr marL="285750" lvl="0" indent="-285750" algn="just" rtl="0">
              <a:lnSpc>
                <a:spcPct val="150000"/>
              </a:lnSpc>
              <a:spcBef>
                <a:spcPts val="600"/>
              </a:spcBef>
              <a:spcAft>
                <a:spcPts val="0"/>
              </a:spcAft>
              <a:buFont typeface="Arial" panose="020B0604020202020204" pitchFamily="34" charset="0"/>
              <a:buChar char="&gt;"/>
            </a:pPr>
            <a:r>
              <a:rPr lang="en-US" sz="1800">
                <a:solidFill>
                  <a:schemeClr val="tx1"/>
                </a:solidFill>
                <a:effectLst/>
                <a:latin typeface="+mj-lt"/>
                <a:ea typeface="Calibri" panose="020F0502020204030204" pitchFamily="34" charset="0"/>
              </a:rPr>
              <a:t>Individual representation plays a vital role in solving the scheduling problem.</a:t>
            </a:r>
          </a:p>
          <a:p>
            <a:pPr marL="285750" lvl="0" indent="-285750" algn="just" rtl="0">
              <a:lnSpc>
                <a:spcPct val="150000"/>
              </a:lnSpc>
              <a:spcBef>
                <a:spcPts val="600"/>
              </a:spcBef>
              <a:spcAft>
                <a:spcPts val="0"/>
              </a:spcAft>
              <a:buFont typeface="Arial" panose="020B0604020202020204" pitchFamily="34" charset="0"/>
              <a:buChar char="&gt;"/>
            </a:pPr>
            <a:r>
              <a:rPr lang="en-US" sz="1800">
                <a:solidFill>
                  <a:schemeClr val="tx1"/>
                </a:solidFill>
                <a:effectLst/>
                <a:latin typeface="+mj-lt"/>
                <a:ea typeface="Calibri" panose="020F0502020204030204" pitchFamily="34" charset="0"/>
              </a:rPr>
              <a:t>In this problem, we will use a binary representation method to describe the individual in the population. </a:t>
            </a:r>
          </a:p>
          <a:p>
            <a:pPr marL="285750" lvl="0" indent="-285750" algn="just" rtl="0">
              <a:lnSpc>
                <a:spcPct val="150000"/>
              </a:lnSpc>
              <a:spcBef>
                <a:spcPts val="600"/>
              </a:spcBef>
              <a:spcAft>
                <a:spcPts val="0"/>
              </a:spcAft>
              <a:buFont typeface="Arial" panose="020B0604020202020204" pitchFamily="34" charset="0"/>
              <a:buChar char="&gt;"/>
            </a:pPr>
            <a:r>
              <a:rPr lang="en-US" sz="1800">
                <a:solidFill>
                  <a:schemeClr val="tx1"/>
                </a:solidFill>
                <a:latin typeface="+mj-lt"/>
                <a:ea typeface="Calibri" panose="020F0502020204030204" pitchFamily="34" charset="0"/>
              </a:rPr>
              <a:t>E</a:t>
            </a:r>
            <a:r>
              <a:rPr lang="en-US" sz="1800">
                <a:solidFill>
                  <a:schemeClr val="tx1"/>
                </a:solidFill>
                <a:effectLst/>
                <a:latin typeface="+mj-lt"/>
                <a:ea typeface="Calibri" panose="020F0502020204030204" pitchFamily="34" charset="0"/>
              </a:rPr>
              <a:t>ach chromosome can be thought of as a two-dimensional array: The first dimension represents the invigilators; the second dimension represents the shifts. </a:t>
            </a:r>
            <a:endParaRPr lang="en-US">
              <a:solidFill>
                <a:schemeClr val="tx1"/>
              </a:solidFill>
              <a:latin typeface="+mj-lt"/>
            </a:endParaRPr>
          </a:p>
        </p:txBody>
      </p:sp>
      <p:sp>
        <p:nvSpPr>
          <p:cNvPr id="4" name="Rectangle 1">
            <a:extLst>
              <a:ext uri="{FF2B5EF4-FFF2-40B4-BE49-F238E27FC236}">
                <a16:creationId xmlns:a16="http://schemas.microsoft.com/office/drawing/2014/main" id="{758C3315-A342-4529-A727-CA22AD48FB85}"/>
              </a:ext>
            </a:extLst>
          </p:cNvPr>
          <p:cNvSpPr>
            <a:spLocks noChangeArrowheads="1"/>
          </p:cNvSpPr>
          <p:nvPr/>
        </p:nvSpPr>
        <p:spPr bwMode="auto">
          <a:xfrm>
            <a:off x="2274196" y="34069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9" descr="Logo&#10;&#10;Description automatically generated">
            <a:extLst>
              <a:ext uri="{FF2B5EF4-FFF2-40B4-BE49-F238E27FC236}">
                <a16:creationId xmlns:a16="http://schemas.microsoft.com/office/drawing/2014/main" id="{DC5C73AF-9F94-48E1-B995-134EADBE6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9" name="Hình ảnh 8">
            <a:extLst>
              <a:ext uri="{FF2B5EF4-FFF2-40B4-BE49-F238E27FC236}">
                <a16:creationId xmlns:a16="http://schemas.microsoft.com/office/drawing/2014/main" id="{27A4CCD7-606C-45FC-9038-6F126A7FA0D8}"/>
              </a:ext>
            </a:extLst>
          </p:cNvPr>
          <p:cNvPicPr>
            <a:picLocks noChangeAspect="1"/>
          </p:cNvPicPr>
          <p:nvPr/>
        </p:nvPicPr>
        <p:blipFill>
          <a:blip r:embed="rId4"/>
          <a:stretch>
            <a:fillRect/>
          </a:stretch>
        </p:blipFill>
        <p:spPr>
          <a:xfrm>
            <a:off x="6924309" y="2164"/>
            <a:ext cx="1769745" cy="632052"/>
          </a:xfrm>
          <a:prstGeom prst="rect">
            <a:avLst/>
          </a:prstGeom>
        </p:spPr>
      </p:pic>
    </p:spTree>
    <p:extLst>
      <p:ext uri="{BB962C8B-B14F-4D97-AF65-F5344CB8AC3E}">
        <p14:creationId xmlns:p14="http://schemas.microsoft.com/office/powerpoint/2010/main" val="395478046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6" name="Google Shape;552;p18">
            <a:extLst>
              <a:ext uri="{FF2B5EF4-FFF2-40B4-BE49-F238E27FC236}">
                <a16:creationId xmlns:a16="http://schemas.microsoft.com/office/drawing/2014/main" id="{5A99446A-AFA3-4E15-AB3A-8EEBB9C684FA}"/>
              </a:ext>
            </a:extLst>
          </p:cNvPr>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14</a:t>
            </a:fld>
            <a:endParaRPr b="1">
              <a:latin typeface="+mj-lt"/>
            </a:endParaRPr>
          </a:p>
        </p:txBody>
      </p:sp>
      <p:sp>
        <p:nvSpPr>
          <p:cNvPr id="578" name="Google Shape;578;p20"/>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b="1">
                <a:solidFill>
                  <a:schemeClr val="accent1"/>
                </a:solidFill>
                <a:latin typeface="+mj-lt"/>
              </a:rPr>
              <a:t>Individual representation</a:t>
            </a:r>
            <a:endParaRPr>
              <a:solidFill>
                <a:schemeClr val="accent1"/>
              </a:solidFill>
            </a:endParaRPr>
          </a:p>
        </p:txBody>
      </p:sp>
      <p:graphicFrame>
        <p:nvGraphicFramePr>
          <p:cNvPr id="4" name="Bảng 3">
            <a:extLst>
              <a:ext uri="{FF2B5EF4-FFF2-40B4-BE49-F238E27FC236}">
                <a16:creationId xmlns:a16="http://schemas.microsoft.com/office/drawing/2014/main" id="{60E1D33F-990F-4478-A8C5-154A82B8758E}"/>
              </a:ext>
            </a:extLst>
          </p:cNvPr>
          <p:cNvGraphicFramePr>
            <a:graphicFrameLocks noGrp="1"/>
          </p:cNvGraphicFramePr>
          <p:nvPr>
            <p:extLst>
              <p:ext uri="{D42A27DB-BD31-4B8C-83A1-F6EECF244321}">
                <p14:modId xmlns:p14="http://schemas.microsoft.com/office/powerpoint/2010/main" val="2423838782"/>
              </p:ext>
            </p:extLst>
          </p:nvPr>
        </p:nvGraphicFramePr>
        <p:xfrm>
          <a:off x="1912739" y="2225308"/>
          <a:ext cx="5318520" cy="2717202"/>
        </p:xfrm>
        <a:graphic>
          <a:graphicData uri="http://schemas.openxmlformats.org/drawingml/2006/table">
            <a:tbl>
              <a:tblPr firstRow="1" firstCol="1" bandRow="1">
                <a:tableStyleId>{59096C3E-3024-4353-87C0-A7270F41AF63}</a:tableStyleId>
              </a:tblPr>
              <a:tblGrid>
                <a:gridCol w="1072927">
                  <a:extLst>
                    <a:ext uri="{9D8B030D-6E8A-4147-A177-3AD203B41FA5}">
                      <a16:colId xmlns:a16="http://schemas.microsoft.com/office/drawing/2014/main" val="3644086044"/>
                    </a:ext>
                  </a:extLst>
                </a:gridCol>
                <a:gridCol w="848767">
                  <a:extLst>
                    <a:ext uri="{9D8B030D-6E8A-4147-A177-3AD203B41FA5}">
                      <a16:colId xmlns:a16="http://schemas.microsoft.com/office/drawing/2014/main" val="3890318147"/>
                    </a:ext>
                  </a:extLst>
                </a:gridCol>
                <a:gridCol w="905493">
                  <a:extLst>
                    <a:ext uri="{9D8B030D-6E8A-4147-A177-3AD203B41FA5}">
                      <a16:colId xmlns:a16="http://schemas.microsoft.com/office/drawing/2014/main" val="3304875993"/>
                    </a:ext>
                  </a:extLst>
                </a:gridCol>
                <a:gridCol w="792627">
                  <a:extLst>
                    <a:ext uri="{9D8B030D-6E8A-4147-A177-3AD203B41FA5}">
                      <a16:colId xmlns:a16="http://schemas.microsoft.com/office/drawing/2014/main" val="3528010763"/>
                    </a:ext>
                  </a:extLst>
                </a:gridCol>
                <a:gridCol w="849353">
                  <a:extLst>
                    <a:ext uri="{9D8B030D-6E8A-4147-A177-3AD203B41FA5}">
                      <a16:colId xmlns:a16="http://schemas.microsoft.com/office/drawing/2014/main" val="2436574117"/>
                    </a:ext>
                  </a:extLst>
                </a:gridCol>
                <a:gridCol w="849353">
                  <a:extLst>
                    <a:ext uri="{9D8B030D-6E8A-4147-A177-3AD203B41FA5}">
                      <a16:colId xmlns:a16="http://schemas.microsoft.com/office/drawing/2014/main" val="1911728637"/>
                    </a:ext>
                  </a:extLst>
                </a:gridCol>
              </a:tblGrid>
              <a:tr h="452867">
                <a:tc>
                  <a:txBody>
                    <a:bodyPr/>
                    <a:lstStyle/>
                    <a:p>
                      <a:pPr>
                        <a:lnSpc>
                          <a:spcPct val="150000"/>
                        </a:lnSpc>
                        <a:spcBef>
                          <a:spcPts val="800"/>
                        </a:spcBef>
                        <a:spcAft>
                          <a:spcPts val="800"/>
                        </a:spcAft>
                      </a:pPr>
                      <a:r>
                        <a:rPr lang="en-US" sz="1200">
                          <a:solidFill>
                            <a:schemeClr val="tx1"/>
                          </a:solidFill>
                          <a:effectLst/>
                        </a:rPr>
                        <a:t> </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solidFill>
                      <a:schemeClr val="accent1">
                        <a:lumMod val="60000"/>
                        <a:lumOff val="40000"/>
                      </a:schemeClr>
                    </a:solidFill>
                  </a:tcPr>
                </a:tc>
                <a:tc>
                  <a:txBody>
                    <a:bodyPr/>
                    <a:lstStyle/>
                    <a:p>
                      <a:pPr algn="ctr">
                        <a:lnSpc>
                          <a:spcPct val="150000"/>
                        </a:lnSpc>
                        <a:spcBef>
                          <a:spcPts val="800"/>
                        </a:spcBef>
                        <a:spcAft>
                          <a:spcPts val="800"/>
                        </a:spcAft>
                      </a:pPr>
                      <a:r>
                        <a:rPr lang="en-US" sz="1200">
                          <a:solidFill>
                            <a:schemeClr val="tx1"/>
                          </a:solidFill>
                          <a:effectLst/>
                        </a:rPr>
                        <a:t>Shift 1</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solidFill>
                      <a:schemeClr val="accent1">
                        <a:lumMod val="60000"/>
                        <a:lumOff val="40000"/>
                      </a:schemeClr>
                    </a:solidFill>
                  </a:tcPr>
                </a:tc>
                <a:tc>
                  <a:txBody>
                    <a:bodyPr/>
                    <a:lstStyle/>
                    <a:p>
                      <a:pPr algn="ctr">
                        <a:lnSpc>
                          <a:spcPct val="150000"/>
                        </a:lnSpc>
                        <a:spcBef>
                          <a:spcPts val="800"/>
                        </a:spcBef>
                        <a:spcAft>
                          <a:spcPts val="800"/>
                        </a:spcAft>
                      </a:pPr>
                      <a:r>
                        <a:rPr lang="en-US" sz="1200">
                          <a:solidFill>
                            <a:schemeClr val="tx1"/>
                          </a:solidFill>
                          <a:effectLst/>
                        </a:rPr>
                        <a:t>Shift 2</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solidFill>
                      <a:schemeClr val="accent1">
                        <a:lumMod val="60000"/>
                        <a:lumOff val="40000"/>
                      </a:schemeClr>
                    </a:solidFill>
                  </a:tcPr>
                </a:tc>
                <a:tc>
                  <a:txBody>
                    <a:bodyPr/>
                    <a:lstStyle/>
                    <a:p>
                      <a:pPr algn="ctr">
                        <a:lnSpc>
                          <a:spcPct val="150000"/>
                        </a:lnSpc>
                        <a:spcBef>
                          <a:spcPts val="800"/>
                        </a:spcBef>
                        <a:spcAft>
                          <a:spcPts val="800"/>
                        </a:spcAft>
                      </a:pPr>
                      <a:r>
                        <a:rPr lang="en-US" sz="1200">
                          <a:solidFill>
                            <a:schemeClr val="tx1"/>
                          </a:solidFill>
                          <a:effectLst/>
                        </a:rPr>
                        <a:t>Shift 3</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solidFill>
                      <a:schemeClr val="accent1">
                        <a:lumMod val="60000"/>
                        <a:lumOff val="40000"/>
                      </a:schemeClr>
                    </a:solidFill>
                  </a:tcPr>
                </a:tc>
                <a:tc>
                  <a:txBody>
                    <a:bodyPr/>
                    <a:lstStyle/>
                    <a:p>
                      <a:pPr algn="ctr">
                        <a:lnSpc>
                          <a:spcPct val="150000"/>
                        </a:lnSpc>
                        <a:spcBef>
                          <a:spcPts val="800"/>
                        </a:spcBef>
                        <a:spcAft>
                          <a:spcPts val="800"/>
                        </a:spcAft>
                      </a:pPr>
                      <a:r>
                        <a:rPr lang="en-US" sz="1200">
                          <a:solidFill>
                            <a:schemeClr val="tx1"/>
                          </a:solidFill>
                          <a:effectLst/>
                        </a:rPr>
                        <a:t>…</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solidFill>
                      <a:schemeClr val="accent1">
                        <a:lumMod val="60000"/>
                        <a:lumOff val="40000"/>
                      </a:schemeClr>
                    </a:solidFill>
                  </a:tcPr>
                </a:tc>
                <a:tc>
                  <a:txBody>
                    <a:bodyPr/>
                    <a:lstStyle/>
                    <a:p>
                      <a:pPr algn="ctr">
                        <a:lnSpc>
                          <a:spcPct val="150000"/>
                        </a:lnSpc>
                        <a:spcBef>
                          <a:spcPts val="800"/>
                        </a:spcBef>
                        <a:spcAft>
                          <a:spcPts val="800"/>
                        </a:spcAft>
                      </a:pPr>
                      <a:r>
                        <a:rPr lang="en-US" sz="1200">
                          <a:solidFill>
                            <a:schemeClr val="tx1"/>
                          </a:solidFill>
                          <a:effectLst/>
                        </a:rPr>
                        <a:t>Shift n</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solidFill>
                      <a:schemeClr val="accent1">
                        <a:lumMod val="60000"/>
                        <a:lumOff val="40000"/>
                      </a:schemeClr>
                    </a:solidFill>
                  </a:tcPr>
                </a:tc>
                <a:extLst>
                  <a:ext uri="{0D108BD9-81ED-4DB2-BD59-A6C34878D82A}">
                    <a16:rowId xmlns:a16="http://schemas.microsoft.com/office/drawing/2014/main" val="3105379994"/>
                  </a:ext>
                </a:extLst>
              </a:tr>
              <a:tr h="452867">
                <a:tc>
                  <a:txBody>
                    <a:bodyPr/>
                    <a:lstStyle/>
                    <a:p>
                      <a:pPr algn="ctr">
                        <a:lnSpc>
                          <a:spcPct val="150000"/>
                        </a:lnSpc>
                        <a:spcBef>
                          <a:spcPts val="800"/>
                        </a:spcBef>
                        <a:spcAft>
                          <a:spcPts val="800"/>
                        </a:spcAft>
                      </a:pPr>
                      <a:r>
                        <a:rPr lang="en-US" sz="1200">
                          <a:solidFill>
                            <a:schemeClr val="tx1"/>
                          </a:solidFill>
                          <a:effectLst/>
                        </a:rPr>
                        <a:t>Invigilator 1</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solidFill>
                      <a:schemeClr val="accent1">
                        <a:lumMod val="60000"/>
                        <a:lumOff val="40000"/>
                      </a:schemeClr>
                    </a:solidFill>
                  </a:tcPr>
                </a:tc>
                <a:tc>
                  <a:txBody>
                    <a:bodyPr/>
                    <a:lstStyle/>
                    <a:p>
                      <a:pPr algn="ctr">
                        <a:lnSpc>
                          <a:spcPct val="150000"/>
                        </a:lnSpc>
                        <a:spcBef>
                          <a:spcPts val="800"/>
                        </a:spcBef>
                        <a:spcAft>
                          <a:spcPts val="800"/>
                        </a:spcAft>
                      </a:pPr>
                      <a:r>
                        <a:rPr lang="en-US" sz="1200">
                          <a:solidFill>
                            <a:schemeClr val="tx1"/>
                          </a:solidFill>
                          <a:effectLst/>
                        </a:rPr>
                        <a:t>0</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1</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0</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0</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extLst>
                  <a:ext uri="{0D108BD9-81ED-4DB2-BD59-A6C34878D82A}">
                    <a16:rowId xmlns:a16="http://schemas.microsoft.com/office/drawing/2014/main" val="2463006021"/>
                  </a:ext>
                </a:extLst>
              </a:tr>
              <a:tr h="452867">
                <a:tc>
                  <a:txBody>
                    <a:bodyPr/>
                    <a:lstStyle/>
                    <a:p>
                      <a:pPr algn="ctr">
                        <a:lnSpc>
                          <a:spcPct val="150000"/>
                        </a:lnSpc>
                        <a:spcBef>
                          <a:spcPts val="800"/>
                        </a:spcBef>
                        <a:spcAft>
                          <a:spcPts val="800"/>
                        </a:spcAft>
                      </a:pPr>
                      <a:r>
                        <a:rPr lang="en-US" sz="1200">
                          <a:solidFill>
                            <a:schemeClr val="tx1"/>
                          </a:solidFill>
                          <a:effectLst/>
                        </a:rPr>
                        <a:t>Invigilator 2</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solidFill>
                      <a:schemeClr val="accent1">
                        <a:lumMod val="60000"/>
                        <a:lumOff val="40000"/>
                      </a:schemeClr>
                    </a:solidFill>
                  </a:tcPr>
                </a:tc>
                <a:tc>
                  <a:txBody>
                    <a:bodyPr/>
                    <a:lstStyle/>
                    <a:p>
                      <a:pPr algn="ctr">
                        <a:lnSpc>
                          <a:spcPct val="150000"/>
                        </a:lnSpc>
                        <a:spcBef>
                          <a:spcPts val="800"/>
                        </a:spcBef>
                        <a:spcAft>
                          <a:spcPts val="800"/>
                        </a:spcAft>
                      </a:pPr>
                      <a:r>
                        <a:rPr lang="en-US" sz="1200">
                          <a:solidFill>
                            <a:schemeClr val="tx1"/>
                          </a:solidFill>
                          <a:effectLst/>
                        </a:rPr>
                        <a:t>0</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0</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1</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1</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extLst>
                  <a:ext uri="{0D108BD9-81ED-4DB2-BD59-A6C34878D82A}">
                    <a16:rowId xmlns:a16="http://schemas.microsoft.com/office/drawing/2014/main" val="55985623"/>
                  </a:ext>
                </a:extLst>
              </a:tr>
              <a:tr h="452867">
                <a:tc>
                  <a:txBody>
                    <a:bodyPr/>
                    <a:lstStyle/>
                    <a:p>
                      <a:pPr algn="ctr">
                        <a:lnSpc>
                          <a:spcPct val="150000"/>
                        </a:lnSpc>
                        <a:spcBef>
                          <a:spcPts val="800"/>
                        </a:spcBef>
                        <a:spcAft>
                          <a:spcPts val="800"/>
                        </a:spcAft>
                      </a:pPr>
                      <a:r>
                        <a:rPr lang="en-US" sz="1200">
                          <a:solidFill>
                            <a:schemeClr val="tx1"/>
                          </a:solidFill>
                          <a:effectLst/>
                        </a:rPr>
                        <a:t>Invigilator 3</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solidFill>
                      <a:schemeClr val="accent1">
                        <a:lumMod val="60000"/>
                        <a:lumOff val="40000"/>
                      </a:schemeClr>
                    </a:solidFill>
                  </a:tcPr>
                </a:tc>
                <a:tc>
                  <a:txBody>
                    <a:bodyPr/>
                    <a:lstStyle/>
                    <a:p>
                      <a:pPr algn="ctr">
                        <a:lnSpc>
                          <a:spcPct val="150000"/>
                        </a:lnSpc>
                        <a:spcBef>
                          <a:spcPts val="800"/>
                        </a:spcBef>
                        <a:spcAft>
                          <a:spcPts val="800"/>
                        </a:spcAft>
                      </a:pPr>
                      <a:r>
                        <a:rPr lang="en-US" sz="1200">
                          <a:solidFill>
                            <a:schemeClr val="tx1"/>
                          </a:solidFill>
                          <a:effectLst/>
                        </a:rPr>
                        <a:t>1</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1</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0</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0</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extLst>
                  <a:ext uri="{0D108BD9-81ED-4DB2-BD59-A6C34878D82A}">
                    <a16:rowId xmlns:a16="http://schemas.microsoft.com/office/drawing/2014/main" val="652001309"/>
                  </a:ext>
                </a:extLst>
              </a:tr>
              <a:tr h="452867">
                <a:tc>
                  <a:txBody>
                    <a:bodyPr/>
                    <a:lstStyle/>
                    <a:p>
                      <a:pPr algn="ctr">
                        <a:lnSpc>
                          <a:spcPct val="150000"/>
                        </a:lnSpc>
                        <a:spcBef>
                          <a:spcPts val="800"/>
                        </a:spcBef>
                        <a:spcAft>
                          <a:spcPts val="800"/>
                        </a:spcAft>
                      </a:pPr>
                      <a:r>
                        <a:rPr lang="en-US" sz="1200">
                          <a:solidFill>
                            <a:schemeClr val="tx1"/>
                          </a:solidFill>
                          <a:effectLst/>
                        </a:rPr>
                        <a:t>…</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solidFill>
                      <a:schemeClr val="accent1">
                        <a:lumMod val="60000"/>
                        <a:lumOff val="40000"/>
                      </a:schemeClr>
                    </a:solidFill>
                  </a:tcPr>
                </a:tc>
                <a:tc>
                  <a:txBody>
                    <a:bodyPr/>
                    <a:lstStyle/>
                    <a:p>
                      <a:pPr algn="ctr">
                        <a:lnSpc>
                          <a:spcPct val="150000"/>
                        </a:lnSpc>
                        <a:spcBef>
                          <a:spcPts val="800"/>
                        </a:spcBef>
                        <a:spcAft>
                          <a:spcPts val="800"/>
                        </a:spcAft>
                      </a:pPr>
                      <a:r>
                        <a:rPr lang="en-US" sz="1200">
                          <a:solidFill>
                            <a:schemeClr val="tx1"/>
                          </a:solidFill>
                          <a:effectLst/>
                        </a:rPr>
                        <a:t>…</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extLst>
                  <a:ext uri="{0D108BD9-81ED-4DB2-BD59-A6C34878D82A}">
                    <a16:rowId xmlns:a16="http://schemas.microsoft.com/office/drawing/2014/main" val="1097686811"/>
                  </a:ext>
                </a:extLst>
              </a:tr>
              <a:tr h="452867">
                <a:tc>
                  <a:txBody>
                    <a:bodyPr/>
                    <a:lstStyle/>
                    <a:p>
                      <a:pPr algn="ctr">
                        <a:lnSpc>
                          <a:spcPct val="150000"/>
                        </a:lnSpc>
                        <a:spcBef>
                          <a:spcPts val="800"/>
                        </a:spcBef>
                        <a:spcAft>
                          <a:spcPts val="800"/>
                        </a:spcAft>
                      </a:pPr>
                      <a:r>
                        <a:rPr lang="en-US" sz="1200">
                          <a:solidFill>
                            <a:schemeClr val="tx1"/>
                          </a:solidFill>
                          <a:effectLst/>
                        </a:rPr>
                        <a:t>Invigilator n</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solidFill>
                      <a:schemeClr val="accent1">
                        <a:lumMod val="60000"/>
                        <a:lumOff val="40000"/>
                      </a:schemeClr>
                    </a:solidFill>
                  </a:tcPr>
                </a:tc>
                <a:tc>
                  <a:txBody>
                    <a:bodyPr/>
                    <a:lstStyle/>
                    <a:p>
                      <a:pPr algn="ctr">
                        <a:lnSpc>
                          <a:spcPct val="150000"/>
                        </a:lnSpc>
                        <a:spcBef>
                          <a:spcPts val="800"/>
                        </a:spcBef>
                        <a:spcAft>
                          <a:spcPts val="800"/>
                        </a:spcAft>
                      </a:pPr>
                      <a:r>
                        <a:rPr lang="en-US" sz="1200">
                          <a:solidFill>
                            <a:schemeClr val="tx1"/>
                          </a:solidFill>
                          <a:effectLst/>
                        </a:rPr>
                        <a:t>0</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1</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1</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tc>
                  <a:txBody>
                    <a:bodyPr/>
                    <a:lstStyle/>
                    <a:p>
                      <a:pPr algn="ctr">
                        <a:lnSpc>
                          <a:spcPct val="150000"/>
                        </a:lnSpc>
                        <a:spcBef>
                          <a:spcPts val="800"/>
                        </a:spcBef>
                        <a:spcAft>
                          <a:spcPts val="800"/>
                        </a:spcAft>
                      </a:pPr>
                      <a:r>
                        <a:rPr lang="en-US" sz="1200">
                          <a:solidFill>
                            <a:schemeClr val="tx1"/>
                          </a:solidFill>
                          <a:effectLst/>
                        </a:rPr>
                        <a:t>1</a:t>
                      </a:r>
                      <a:endParaRPr lang="en-US" sz="1200">
                        <a:solidFill>
                          <a:schemeClr val="tx1"/>
                        </a:solidFill>
                        <a:effectLst/>
                        <a:latin typeface="Times New Roman" panose="02020603050405020304" pitchFamily="18" charset="0"/>
                        <a:ea typeface="Calibri" panose="020F0502020204030204" pitchFamily="34" charset="0"/>
                        <a:cs typeface="Arial" panose="020B0604020202020204" pitchFamily="34" charset="0"/>
                      </a:endParaRPr>
                    </a:p>
                  </a:txBody>
                  <a:tcPr marL="61483" marR="61483" marT="0" marB="0" anchor="ctr"/>
                </a:tc>
                <a:extLst>
                  <a:ext uri="{0D108BD9-81ED-4DB2-BD59-A6C34878D82A}">
                    <a16:rowId xmlns:a16="http://schemas.microsoft.com/office/drawing/2014/main" val="1215971904"/>
                  </a:ext>
                </a:extLst>
              </a:tr>
            </a:tbl>
          </a:graphicData>
        </a:graphic>
      </p:graphicFrame>
      <p:sp>
        <p:nvSpPr>
          <p:cNvPr id="9" name="Hộp Văn bản 8">
            <a:extLst>
              <a:ext uri="{FF2B5EF4-FFF2-40B4-BE49-F238E27FC236}">
                <a16:creationId xmlns:a16="http://schemas.microsoft.com/office/drawing/2014/main" id="{9408AB17-E819-4510-A50A-D97940FB8D1E}"/>
              </a:ext>
            </a:extLst>
          </p:cNvPr>
          <p:cNvSpPr txBox="1"/>
          <p:nvPr/>
        </p:nvSpPr>
        <p:spPr>
          <a:xfrm>
            <a:off x="1870246" y="1548091"/>
            <a:ext cx="4579144" cy="600164"/>
          </a:xfrm>
          <a:prstGeom prst="rect">
            <a:avLst/>
          </a:prstGeom>
          <a:noFill/>
        </p:spPr>
        <p:txBody>
          <a:bodyPr wrap="square">
            <a:spAutoFit/>
          </a:bodyPr>
          <a:lstStyle/>
          <a:p>
            <a:pPr lvl="0" algn="just">
              <a:spcBef>
                <a:spcPts val="600"/>
              </a:spcBef>
              <a:buSzPts val="1300"/>
            </a:pPr>
            <a:r>
              <a:rPr lang="en-US">
                <a:solidFill>
                  <a:schemeClr val="tx1"/>
                </a:solidFill>
                <a:effectLst/>
                <a:latin typeface="+mn-lt"/>
                <a:ea typeface="Calibri" panose="020F0502020204030204" pitchFamily="34" charset="0"/>
                <a:cs typeface="Times New Roman" panose="02020603050405020304" pitchFamily="18" charset="0"/>
              </a:rPr>
              <a:t>1 – invigilator is assigned to that shift.</a:t>
            </a:r>
          </a:p>
          <a:p>
            <a:pPr lvl="0" algn="just">
              <a:spcBef>
                <a:spcPts val="600"/>
              </a:spcBef>
              <a:buSzPts val="1300"/>
            </a:pPr>
            <a:r>
              <a:rPr lang="en-US">
                <a:solidFill>
                  <a:schemeClr val="tx1"/>
                </a:solidFill>
                <a:effectLst/>
                <a:latin typeface="+mn-lt"/>
                <a:ea typeface="Calibri" panose="020F0502020204030204" pitchFamily="34" charset="0"/>
                <a:cs typeface="Times New Roman" panose="02020603050405020304" pitchFamily="18" charset="0"/>
              </a:rPr>
              <a:t>0 – opposite.</a:t>
            </a:r>
          </a:p>
        </p:txBody>
      </p:sp>
      <p:sp>
        <p:nvSpPr>
          <p:cNvPr id="10" name="Hộp Văn bản 9">
            <a:extLst>
              <a:ext uri="{FF2B5EF4-FFF2-40B4-BE49-F238E27FC236}">
                <a16:creationId xmlns:a16="http://schemas.microsoft.com/office/drawing/2014/main" id="{ED924450-5B1C-4FDB-9C44-0D542BE0F0D9}"/>
              </a:ext>
            </a:extLst>
          </p:cNvPr>
          <p:cNvSpPr txBox="1"/>
          <p:nvPr/>
        </p:nvSpPr>
        <p:spPr>
          <a:xfrm>
            <a:off x="1130868" y="1583878"/>
            <a:ext cx="803672" cy="375552"/>
          </a:xfrm>
          <a:prstGeom prst="rect">
            <a:avLst/>
          </a:prstGeom>
          <a:noFill/>
        </p:spPr>
        <p:txBody>
          <a:bodyPr wrap="square">
            <a:spAutoFit/>
          </a:bodyPr>
          <a:lstStyle/>
          <a:p>
            <a:pPr algn="just">
              <a:lnSpc>
                <a:spcPct val="150000"/>
              </a:lnSpc>
              <a:spcBef>
                <a:spcPts val="800"/>
              </a:spcBef>
              <a:spcAft>
                <a:spcPts val="800"/>
              </a:spcAft>
            </a:pPr>
            <a:r>
              <a:rPr lang="en-US">
                <a:solidFill>
                  <a:schemeClr val="tx1"/>
                </a:solidFill>
                <a:latin typeface="+mn-lt"/>
                <a:ea typeface="Calibri" panose="020F0502020204030204" pitchFamily="34" charset="0"/>
                <a:cs typeface="Times New Roman" panose="02020603050405020304" pitchFamily="18" charset="0"/>
              </a:rPr>
              <a:t>Where:</a:t>
            </a:r>
            <a:endParaRPr lang="en-US" sz="1200">
              <a:solidFill>
                <a:schemeClr val="tx1"/>
              </a:solidFill>
              <a:effectLst/>
              <a:latin typeface="+mn-lt"/>
              <a:ea typeface="Calibri" panose="020F0502020204030204" pitchFamily="34" charset="0"/>
              <a:cs typeface="Times New Roman" panose="02020603050405020304" pitchFamily="18" charset="0"/>
            </a:endParaRPr>
          </a:p>
        </p:txBody>
      </p:sp>
      <p:sp>
        <p:nvSpPr>
          <p:cNvPr id="12" name="Hộp Văn bản 11">
            <a:extLst>
              <a:ext uri="{FF2B5EF4-FFF2-40B4-BE49-F238E27FC236}">
                <a16:creationId xmlns:a16="http://schemas.microsoft.com/office/drawing/2014/main" id="{4AECF7CF-3319-49F5-A283-615B6BF8F147}"/>
              </a:ext>
            </a:extLst>
          </p:cNvPr>
          <p:cNvSpPr txBox="1"/>
          <p:nvPr/>
        </p:nvSpPr>
        <p:spPr>
          <a:xfrm>
            <a:off x="1066576" y="1318000"/>
            <a:ext cx="4579144" cy="307777"/>
          </a:xfrm>
          <a:prstGeom prst="rect">
            <a:avLst/>
          </a:prstGeom>
          <a:noFill/>
        </p:spPr>
        <p:txBody>
          <a:bodyPr wrap="square">
            <a:spAutoFit/>
          </a:bodyPr>
          <a:lstStyle/>
          <a:p>
            <a:r>
              <a:rPr lang="en-US" sz="1400">
                <a:solidFill>
                  <a:schemeClr val="tx1"/>
                </a:solidFill>
                <a:effectLst/>
                <a:latin typeface="+mj-lt"/>
                <a:ea typeface="Calibri" panose="020F0502020204030204" pitchFamily="34" charset="0"/>
              </a:rPr>
              <a:t>The elements in the array will have a value of 1 or 0.</a:t>
            </a:r>
            <a:endParaRPr lang="en-US">
              <a:solidFill>
                <a:schemeClr val="tx1"/>
              </a:solidFill>
            </a:endParaRPr>
          </a:p>
        </p:txBody>
      </p:sp>
      <p:pic>
        <p:nvPicPr>
          <p:cNvPr id="14" name="Picture 9" descr="Logo&#10;&#10;Description automatically generated">
            <a:extLst>
              <a:ext uri="{FF2B5EF4-FFF2-40B4-BE49-F238E27FC236}">
                <a16:creationId xmlns:a16="http://schemas.microsoft.com/office/drawing/2014/main" id="{531B2D37-74F8-4A55-93DC-D1C10A801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15" name="Hình ảnh 14">
            <a:extLst>
              <a:ext uri="{FF2B5EF4-FFF2-40B4-BE49-F238E27FC236}">
                <a16:creationId xmlns:a16="http://schemas.microsoft.com/office/drawing/2014/main" id="{4F605128-3B32-4AC6-BC76-46E087B83BFE}"/>
              </a:ext>
            </a:extLst>
          </p:cNvPr>
          <p:cNvPicPr>
            <a:picLocks noChangeAspect="1"/>
          </p:cNvPicPr>
          <p:nvPr/>
        </p:nvPicPr>
        <p:blipFill>
          <a:blip r:embed="rId4"/>
          <a:stretch>
            <a:fillRect/>
          </a:stretch>
        </p:blipFill>
        <p:spPr>
          <a:xfrm>
            <a:off x="6924309" y="2164"/>
            <a:ext cx="1769745" cy="632052"/>
          </a:xfrm>
          <a:prstGeom prst="rect">
            <a:avLst/>
          </a:prstGeom>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4"/>
        <p:cNvGrpSpPr/>
        <p:nvPr/>
      </p:nvGrpSpPr>
      <p:grpSpPr>
        <a:xfrm>
          <a:off x="0" y="0"/>
          <a:ext cx="0" cy="0"/>
          <a:chOff x="0" y="0"/>
          <a:chExt cx="0" cy="0"/>
        </a:xfrm>
      </p:grpSpPr>
      <p:sp>
        <p:nvSpPr>
          <p:cNvPr id="6" name="Google Shape;552;p18">
            <a:extLst>
              <a:ext uri="{FF2B5EF4-FFF2-40B4-BE49-F238E27FC236}">
                <a16:creationId xmlns:a16="http://schemas.microsoft.com/office/drawing/2014/main" id="{56374BB7-B9CF-429A-AF3F-123E339BA975}"/>
              </a:ext>
            </a:extLst>
          </p:cNvPr>
          <p:cNvSpPr txBox="1">
            <a:spLocks noGrp="1"/>
          </p:cNvSpPr>
          <p:nvPr>
            <p:ph type="sldNum" idx="12"/>
          </p:nvPr>
        </p:nvSpPr>
        <p:spPr>
          <a:prstGeom prst="rect">
            <a:avLst/>
          </a:prstGeom>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n-lt"/>
              </a:rPr>
              <a:t>15</a:t>
            </a:fld>
            <a:endParaRPr lang="en" b="1">
              <a:latin typeface="+mn-lt"/>
            </a:endParaRPr>
          </a:p>
        </p:txBody>
      </p:sp>
      <p:sp>
        <p:nvSpPr>
          <p:cNvPr id="585" name="Google Shape;585;p21"/>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b="1">
                <a:solidFill>
                  <a:schemeClr val="accent1"/>
                </a:solidFill>
                <a:latin typeface="+mn-lt"/>
              </a:rPr>
              <a:t>Linear programming (LP)</a:t>
            </a:r>
          </a:p>
        </p:txBody>
      </p:sp>
      <p:sp>
        <p:nvSpPr>
          <p:cNvPr id="3" name="Chỗ dành sẵn cho Văn bản 2">
            <a:extLst>
              <a:ext uri="{FF2B5EF4-FFF2-40B4-BE49-F238E27FC236}">
                <a16:creationId xmlns:a16="http://schemas.microsoft.com/office/drawing/2014/main" id="{EB5D066C-C787-4C9B-85CC-50D62719F5B2}"/>
              </a:ext>
            </a:extLst>
          </p:cNvPr>
          <p:cNvSpPr>
            <a:spLocks noGrp="1"/>
          </p:cNvSpPr>
          <p:nvPr>
            <p:ph type="body" idx="4294967295"/>
          </p:nvPr>
        </p:nvSpPr>
        <p:spPr>
          <a:xfrm>
            <a:off x="1634157" y="2095696"/>
            <a:ext cx="7190341" cy="554724"/>
          </a:xfrm>
        </p:spPr>
        <p:txBody>
          <a:bodyPr/>
          <a:lstStyle/>
          <a:p>
            <a:pPr marL="76200" indent="0" rtl="0" fontAlgn="base">
              <a:spcBef>
                <a:spcPts val="0"/>
              </a:spcBef>
              <a:buSzPct val="100000"/>
              <a:buNone/>
            </a:pPr>
            <a:r>
              <a:rPr lang="en-US" sz="1600">
                <a:effectLst/>
                <a:latin typeface="+mn-lt"/>
                <a:ea typeface="Calibri" panose="020F0502020204030204" pitchFamily="34" charset="0"/>
              </a:rPr>
              <a:t>Each element in the X array represents whether the “</a:t>
            </a:r>
            <a:r>
              <a:rPr lang="en-US" sz="1600" err="1">
                <a:effectLst/>
                <a:latin typeface="+mn-lt"/>
                <a:ea typeface="Calibri" panose="020F0502020204030204" pitchFamily="34" charset="0"/>
              </a:rPr>
              <a:t>i</a:t>
            </a:r>
            <a:r>
              <a:rPr lang="en-US" sz="1600">
                <a:effectLst/>
                <a:latin typeface="+mn-lt"/>
                <a:ea typeface="Calibri" panose="020F0502020204030204" pitchFamily="34" charset="0"/>
              </a:rPr>
              <a:t>” invigilator has worked in the “j” shifts or not.</a:t>
            </a:r>
            <a:endParaRPr lang="en-US" sz="1600">
              <a:solidFill>
                <a:schemeClr val="tx1"/>
              </a:solidFill>
              <a:latin typeface="+mn-lt"/>
            </a:endParaRPr>
          </a:p>
        </p:txBody>
      </p:sp>
      <p:pic>
        <p:nvPicPr>
          <p:cNvPr id="7" name="Picture 9" descr="Logo&#10;&#10;Description automatically generated">
            <a:extLst>
              <a:ext uri="{FF2B5EF4-FFF2-40B4-BE49-F238E27FC236}">
                <a16:creationId xmlns:a16="http://schemas.microsoft.com/office/drawing/2014/main" id="{AF759497-EADD-4CD6-9176-55272B5DB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8" name="Hình ảnh 7">
            <a:extLst>
              <a:ext uri="{FF2B5EF4-FFF2-40B4-BE49-F238E27FC236}">
                <a16:creationId xmlns:a16="http://schemas.microsoft.com/office/drawing/2014/main" id="{9BF22B5F-C384-4A22-BF9C-E513D4A4B9E4}"/>
              </a:ext>
            </a:extLst>
          </p:cNvPr>
          <p:cNvPicPr>
            <a:picLocks noChangeAspect="1"/>
          </p:cNvPicPr>
          <p:nvPr/>
        </p:nvPicPr>
        <p:blipFill>
          <a:blip r:embed="rId4"/>
          <a:stretch>
            <a:fillRect/>
          </a:stretch>
        </p:blipFill>
        <p:spPr>
          <a:xfrm>
            <a:off x="6924309" y="2164"/>
            <a:ext cx="1769745" cy="632052"/>
          </a:xfrm>
          <a:prstGeom prst="rect">
            <a:avLst/>
          </a:prstGeom>
        </p:spPr>
      </p:pic>
      <mc:AlternateContent xmlns:mc="http://schemas.openxmlformats.org/markup-compatibility/2006" xmlns:a14="http://schemas.microsoft.com/office/drawing/2010/main">
        <mc:Choice Requires="a14">
          <p:sp>
            <p:nvSpPr>
              <p:cNvPr id="10" name="Hộp Văn bản 9">
                <a:extLst>
                  <a:ext uri="{FF2B5EF4-FFF2-40B4-BE49-F238E27FC236}">
                    <a16:creationId xmlns:a16="http://schemas.microsoft.com/office/drawing/2014/main" id="{F3085371-73DF-4D37-BE62-2AE7EDA26EC6}"/>
                  </a:ext>
                </a:extLst>
              </p:cNvPr>
              <p:cNvSpPr txBox="1"/>
              <p:nvPr/>
            </p:nvSpPr>
            <p:spPr>
              <a:xfrm>
                <a:off x="1004554" y="2800731"/>
                <a:ext cx="6253749" cy="328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sub>
                      </m:sSub>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0, 1</m:t>
                          </m:r>
                        </m:e>
                      </m:d>
                    </m:oMath>
                  </m:oMathPara>
                </a14:m>
                <a:endParaRPr lang="en-US">
                  <a:solidFill>
                    <a:schemeClr val="tx1"/>
                  </a:solidFill>
                  <a:latin typeface="+mn-lt"/>
                </a:endParaRPr>
              </a:p>
            </p:txBody>
          </p:sp>
        </mc:Choice>
        <mc:Fallback xmlns="">
          <p:sp>
            <p:nvSpPr>
              <p:cNvPr id="10" name="Hộp Văn bản 9">
                <a:extLst>
                  <a:ext uri="{FF2B5EF4-FFF2-40B4-BE49-F238E27FC236}">
                    <a16:creationId xmlns:a16="http://schemas.microsoft.com/office/drawing/2014/main" id="{F3085371-73DF-4D37-BE62-2AE7EDA26EC6}"/>
                  </a:ext>
                </a:extLst>
              </p:cNvPr>
              <p:cNvSpPr txBox="1">
                <a:spLocks noRot="1" noChangeAspect="1" noMove="1" noResize="1" noEditPoints="1" noAdjustHandles="1" noChangeArrowheads="1" noChangeShapeType="1" noTextEdit="1"/>
              </p:cNvSpPr>
              <p:nvPr/>
            </p:nvSpPr>
            <p:spPr>
              <a:xfrm>
                <a:off x="1004554" y="2800731"/>
                <a:ext cx="6253749" cy="328167"/>
              </a:xfrm>
              <a:prstGeom prst="rect">
                <a:avLst/>
              </a:prstGeom>
              <a:blipFill>
                <a:blip r:embed="rId5"/>
                <a:stretch>
                  <a:fillRect b="-1852"/>
                </a:stretch>
              </a:blipFill>
            </p:spPr>
            <p:txBody>
              <a:bodyPr/>
              <a:lstStyle/>
              <a:p>
                <a:r>
                  <a:rPr lang="en-US">
                    <a:noFill/>
                  </a:rPr>
                  <a:t> </a:t>
                </a:r>
              </a:p>
            </p:txBody>
          </p:sp>
        </mc:Fallback>
      </mc:AlternateContent>
      <p:sp>
        <p:nvSpPr>
          <p:cNvPr id="13" name="Hộp Văn bản 12">
            <a:extLst>
              <a:ext uri="{FF2B5EF4-FFF2-40B4-BE49-F238E27FC236}">
                <a16:creationId xmlns:a16="http://schemas.microsoft.com/office/drawing/2014/main" id="{82E30AE3-3194-41EC-A5B0-FB69593D5CAD}"/>
              </a:ext>
            </a:extLst>
          </p:cNvPr>
          <p:cNvSpPr txBox="1"/>
          <p:nvPr/>
        </p:nvSpPr>
        <p:spPr>
          <a:xfrm>
            <a:off x="1634157" y="3229023"/>
            <a:ext cx="7190342" cy="584775"/>
          </a:xfrm>
          <a:prstGeom prst="rect">
            <a:avLst/>
          </a:prstGeom>
          <a:noFill/>
        </p:spPr>
        <p:txBody>
          <a:bodyPr wrap="square" lIns="91440" tIns="45720" rIns="91440" bIns="45720" anchor="t">
            <a:spAutoFit/>
          </a:bodyPr>
          <a:lstStyle/>
          <a:p>
            <a:r>
              <a:rPr lang="en-US" sz="1600">
                <a:solidFill>
                  <a:schemeClr val="tx1"/>
                </a:solidFill>
                <a:latin typeface="+mn-lt"/>
                <a:ea typeface="Calibri" panose="020F0502020204030204" pitchFamily="34" charset="0"/>
              </a:rPr>
              <a:t>The objective funtion: We</a:t>
            </a:r>
            <a:r>
              <a:rPr lang="en-US" sz="1600">
                <a:solidFill>
                  <a:schemeClr val="tx1"/>
                </a:solidFill>
                <a:effectLst/>
                <a:latin typeface="+mn-lt"/>
                <a:ea typeface="Calibri" panose="020F0502020204030204" pitchFamily="34" charset="0"/>
              </a:rPr>
              <a:t> minimize the sum of all distances from the first element has value ”1” to the last one on each row of the decision variable</a:t>
            </a:r>
            <a:endParaRPr lang="en-US" sz="1600">
              <a:solidFill>
                <a:schemeClr val="tx1"/>
              </a:solidFill>
              <a:latin typeface="+mn-lt"/>
            </a:endParaRPr>
          </a:p>
        </p:txBody>
      </p:sp>
      <p:sp>
        <p:nvSpPr>
          <p:cNvPr id="14" name="Hộp Văn bản 13">
            <a:extLst>
              <a:ext uri="{FF2B5EF4-FFF2-40B4-BE49-F238E27FC236}">
                <a16:creationId xmlns:a16="http://schemas.microsoft.com/office/drawing/2014/main" id="{0F68DC64-B357-496B-A8D5-866938271EC9}"/>
              </a:ext>
            </a:extLst>
          </p:cNvPr>
          <p:cNvSpPr txBox="1"/>
          <p:nvPr/>
        </p:nvSpPr>
        <p:spPr>
          <a:xfrm>
            <a:off x="6515299" y="2724245"/>
            <a:ext cx="464820" cy="307777"/>
          </a:xfrm>
          <a:prstGeom prst="rect">
            <a:avLst/>
          </a:prstGeom>
          <a:noFill/>
        </p:spPr>
        <p:txBody>
          <a:bodyPr wrap="square" lIns="91440" tIns="45720" rIns="91440" bIns="45720" anchor="t">
            <a:spAutoFit/>
          </a:bodyPr>
          <a:lstStyle/>
          <a:p>
            <a:r>
              <a:rPr lang="en-US">
                <a:solidFill>
                  <a:schemeClr val="tx1"/>
                </a:solidFill>
                <a:latin typeface="+mn-lt"/>
              </a:rPr>
              <a:t>(1)</a:t>
            </a:r>
          </a:p>
        </p:txBody>
      </p:sp>
      <p:sp>
        <p:nvSpPr>
          <p:cNvPr id="15" name="Hộp Văn bản 14">
            <a:extLst>
              <a:ext uri="{FF2B5EF4-FFF2-40B4-BE49-F238E27FC236}">
                <a16:creationId xmlns:a16="http://schemas.microsoft.com/office/drawing/2014/main" id="{00709DFD-2B3E-4491-9F1D-C346107C1A96}"/>
              </a:ext>
            </a:extLst>
          </p:cNvPr>
          <p:cNvSpPr txBox="1"/>
          <p:nvPr/>
        </p:nvSpPr>
        <p:spPr>
          <a:xfrm>
            <a:off x="6515299" y="4173498"/>
            <a:ext cx="464820" cy="307777"/>
          </a:xfrm>
          <a:prstGeom prst="rect">
            <a:avLst/>
          </a:prstGeom>
          <a:noFill/>
        </p:spPr>
        <p:txBody>
          <a:bodyPr wrap="square" lIns="91440" tIns="45720" rIns="91440" bIns="45720" anchor="t">
            <a:spAutoFit/>
          </a:bodyPr>
          <a:lstStyle/>
          <a:p>
            <a:r>
              <a:rPr lang="en-US">
                <a:solidFill>
                  <a:schemeClr val="tx1"/>
                </a:solidFill>
                <a:latin typeface="+mn-lt"/>
              </a:rPr>
              <a:t>(2)</a:t>
            </a:r>
          </a:p>
        </p:txBody>
      </p:sp>
      <p:pic>
        <p:nvPicPr>
          <p:cNvPr id="4" name="Hình ảnh 4" descr="Ảnh có chứa văn bản&#10;&#10;Mô tả được tự động tạo">
            <a:extLst>
              <a:ext uri="{FF2B5EF4-FFF2-40B4-BE49-F238E27FC236}">
                <a16:creationId xmlns:a16="http://schemas.microsoft.com/office/drawing/2014/main" id="{AE04866D-00CA-4DCD-B61A-4234777B70CA}"/>
              </a:ext>
            </a:extLst>
          </p:cNvPr>
          <p:cNvPicPr>
            <a:picLocks noChangeAspect="1"/>
          </p:cNvPicPr>
          <p:nvPr/>
        </p:nvPicPr>
        <p:blipFill>
          <a:blip r:embed="rId6"/>
          <a:stretch>
            <a:fillRect/>
          </a:stretch>
        </p:blipFill>
        <p:spPr>
          <a:xfrm>
            <a:off x="2940627" y="4074546"/>
            <a:ext cx="2743200" cy="408562"/>
          </a:xfrm>
          <a:prstGeom prst="rect">
            <a:avLst/>
          </a:prstGeom>
        </p:spPr>
      </p:pic>
      <p:sp>
        <p:nvSpPr>
          <p:cNvPr id="17" name="Chỗ dành sẵn cho Văn bản 2">
            <a:extLst>
              <a:ext uri="{FF2B5EF4-FFF2-40B4-BE49-F238E27FC236}">
                <a16:creationId xmlns:a16="http://schemas.microsoft.com/office/drawing/2014/main" id="{1E827A68-04D9-4F4B-B2F7-56DE908CE36B}"/>
              </a:ext>
            </a:extLst>
          </p:cNvPr>
          <p:cNvSpPr>
            <a:spLocks noGrp="1"/>
          </p:cNvSpPr>
          <p:nvPr/>
        </p:nvSpPr>
        <p:spPr>
          <a:xfrm>
            <a:off x="1212954" y="1628020"/>
            <a:ext cx="7190341" cy="38861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76200" indent="0" rtl="0" fontAlgn="base">
              <a:spcBef>
                <a:spcPts val="0"/>
              </a:spcBef>
              <a:buSzPct val="100000"/>
              <a:buNone/>
            </a:pPr>
            <a:r>
              <a:rPr lang="en-US" sz="1600">
                <a:solidFill>
                  <a:schemeClr val="tx1"/>
                </a:solidFill>
                <a:latin typeface="+mn-lt"/>
                <a:ea typeface="Calibri" panose="020F0502020204030204" pitchFamily="34" charset="0"/>
              </a:rPr>
              <a:t>M</a:t>
            </a:r>
            <a:r>
              <a:rPr lang="en-US" sz="1600">
                <a:solidFill>
                  <a:schemeClr val="tx1"/>
                </a:solidFill>
                <a:effectLst/>
                <a:latin typeface="+mn-lt"/>
                <a:ea typeface="Calibri" panose="020F0502020204030204" pitchFamily="34" charset="0"/>
              </a:rPr>
              <a:t>athematically, the problem can be converted as follow:</a:t>
            </a:r>
            <a:endParaRPr lang="en-US" sz="1600">
              <a:solidFill>
                <a:schemeClr val="tx1"/>
              </a:solidFill>
              <a:latin typeface="+mn-lt"/>
            </a:endParaRPr>
          </a:p>
        </p:txBody>
      </p:sp>
    </p:spTree>
    <p:extLst>
      <p:ext uri="{BB962C8B-B14F-4D97-AF65-F5344CB8AC3E}">
        <p14:creationId xmlns:p14="http://schemas.microsoft.com/office/powerpoint/2010/main" val="251258651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4"/>
        <p:cNvGrpSpPr/>
        <p:nvPr/>
      </p:nvGrpSpPr>
      <p:grpSpPr>
        <a:xfrm>
          <a:off x="0" y="0"/>
          <a:ext cx="0" cy="0"/>
          <a:chOff x="0" y="0"/>
          <a:chExt cx="0" cy="0"/>
        </a:xfrm>
      </p:grpSpPr>
      <p:sp>
        <p:nvSpPr>
          <p:cNvPr id="6" name="Google Shape;552;p18">
            <a:extLst>
              <a:ext uri="{FF2B5EF4-FFF2-40B4-BE49-F238E27FC236}">
                <a16:creationId xmlns:a16="http://schemas.microsoft.com/office/drawing/2014/main" id="{56374BB7-B9CF-429A-AF3F-123E339BA975}"/>
              </a:ext>
            </a:extLst>
          </p:cNvPr>
          <p:cNvSpPr txBox="1">
            <a:spLocks noGrp="1"/>
          </p:cNvSpPr>
          <p:nvPr>
            <p:ph type="sldNum" idx="12"/>
          </p:nvPr>
        </p:nvSpPr>
        <p:spPr>
          <a:prstGeom prst="rect">
            <a:avLst/>
          </a:prstGeom>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16</a:t>
            </a:fld>
            <a:endParaRPr b="1">
              <a:latin typeface="+mj-lt"/>
            </a:endParaRPr>
          </a:p>
        </p:txBody>
      </p:sp>
      <p:sp>
        <p:nvSpPr>
          <p:cNvPr id="585" name="Google Shape;585;p21"/>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b="1">
                <a:solidFill>
                  <a:schemeClr val="accent1"/>
                </a:solidFill>
                <a:latin typeface="+mj-lt"/>
              </a:rPr>
              <a:t>Linear programming (LP)</a:t>
            </a:r>
          </a:p>
        </p:txBody>
      </p:sp>
      <p:sp>
        <p:nvSpPr>
          <p:cNvPr id="3" name="Chỗ dành sẵn cho Văn bản 2">
            <a:extLst>
              <a:ext uri="{FF2B5EF4-FFF2-40B4-BE49-F238E27FC236}">
                <a16:creationId xmlns:a16="http://schemas.microsoft.com/office/drawing/2014/main" id="{EB5D066C-C787-4C9B-85CC-50D62719F5B2}"/>
              </a:ext>
            </a:extLst>
          </p:cNvPr>
          <p:cNvSpPr>
            <a:spLocks noGrp="1"/>
          </p:cNvSpPr>
          <p:nvPr>
            <p:ph type="body" idx="4294967295"/>
          </p:nvPr>
        </p:nvSpPr>
        <p:spPr>
          <a:xfrm>
            <a:off x="1426338" y="1732015"/>
            <a:ext cx="3271837" cy="554724"/>
          </a:xfrm>
        </p:spPr>
        <p:txBody>
          <a:bodyPr/>
          <a:lstStyle/>
          <a:p>
            <a:pPr marL="76200" indent="0" rtl="0" fontAlgn="base">
              <a:spcBef>
                <a:spcPts val="0"/>
              </a:spcBef>
              <a:buSzPct val="100000"/>
              <a:buNone/>
            </a:pPr>
            <a:r>
              <a:rPr lang="en-US" sz="1600">
                <a:effectLst/>
                <a:latin typeface="Times New Roman" panose="02020603050405020304" pitchFamily="18" charset="0"/>
                <a:ea typeface="Calibri" panose="020F0502020204030204" pitchFamily="34" charset="0"/>
              </a:rPr>
              <a:t>Finding maximum position:</a:t>
            </a:r>
            <a:endParaRPr lang="en-US" sz="1600">
              <a:solidFill>
                <a:schemeClr val="tx1"/>
              </a:solidFill>
              <a:latin typeface="+mn-lt"/>
            </a:endParaRPr>
          </a:p>
        </p:txBody>
      </p:sp>
      <p:pic>
        <p:nvPicPr>
          <p:cNvPr id="7" name="Picture 9" descr="Logo&#10;&#10;Description automatically generated">
            <a:extLst>
              <a:ext uri="{FF2B5EF4-FFF2-40B4-BE49-F238E27FC236}">
                <a16:creationId xmlns:a16="http://schemas.microsoft.com/office/drawing/2014/main" id="{AF759497-EADD-4CD6-9176-55272B5DB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8" name="Hình ảnh 7">
            <a:extLst>
              <a:ext uri="{FF2B5EF4-FFF2-40B4-BE49-F238E27FC236}">
                <a16:creationId xmlns:a16="http://schemas.microsoft.com/office/drawing/2014/main" id="{9BF22B5F-C384-4A22-BF9C-E513D4A4B9E4}"/>
              </a:ext>
            </a:extLst>
          </p:cNvPr>
          <p:cNvPicPr>
            <a:picLocks noChangeAspect="1"/>
          </p:cNvPicPr>
          <p:nvPr/>
        </p:nvPicPr>
        <p:blipFill>
          <a:blip r:embed="rId4"/>
          <a:stretch>
            <a:fillRect/>
          </a:stretch>
        </p:blipFill>
        <p:spPr>
          <a:xfrm>
            <a:off x="6924309" y="2164"/>
            <a:ext cx="1769745" cy="632052"/>
          </a:xfrm>
          <a:prstGeom prst="rect">
            <a:avLst/>
          </a:prstGeom>
        </p:spPr>
      </p:pic>
      <p:sp>
        <p:nvSpPr>
          <p:cNvPr id="14" name="Hộp Văn bản 13">
            <a:extLst>
              <a:ext uri="{FF2B5EF4-FFF2-40B4-BE49-F238E27FC236}">
                <a16:creationId xmlns:a16="http://schemas.microsoft.com/office/drawing/2014/main" id="{0F68DC64-B357-496B-A8D5-866938271EC9}"/>
              </a:ext>
            </a:extLst>
          </p:cNvPr>
          <p:cNvSpPr txBox="1"/>
          <p:nvPr/>
        </p:nvSpPr>
        <p:spPr>
          <a:xfrm>
            <a:off x="4233355" y="2949433"/>
            <a:ext cx="464820" cy="307777"/>
          </a:xfrm>
          <a:prstGeom prst="rect">
            <a:avLst/>
          </a:prstGeom>
          <a:noFill/>
        </p:spPr>
        <p:txBody>
          <a:bodyPr wrap="square" lIns="91440" tIns="45720" rIns="91440" bIns="45720" anchor="t">
            <a:spAutoFit/>
          </a:bodyPr>
          <a:lstStyle/>
          <a:p>
            <a:r>
              <a:rPr lang="en-US">
                <a:solidFill>
                  <a:schemeClr val="tx1"/>
                </a:solidFill>
                <a:latin typeface="Times New Roman"/>
              </a:rPr>
              <a:t>(3)</a:t>
            </a:r>
            <a:endParaRPr lang="en-US">
              <a:solidFill>
                <a:schemeClr val="tx1"/>
              </a:solidFill>
            </a:endParaRPr>
          </a:p>
        </p:txBody>
      </p:sp>
      <mc:AlternateContent xmlns:mc="http://schemas.openxmlformats.org/markup-compatibility/2006" xmlns:a14="http://schemas.microsoft.com/office/drawing/2010/main">
        <mc:Choice Requires="a14">
          <p:sp>
            <p:nvSpPr>
              <p:cNvPr id="16" name="Hộp Văn bản 15">
                <a:extLst>
                  <a:ext uri="{FF2B5EF4-FFF2-40B4-BE49-F238E27FC236}">
                    <a16:creationId xmlns:a16="http://schemas.microsoft.com/office/drawing/2014/main" id="{80E882E6-44B9-4C1D-B4DC-D5FE3569C4BB}"/>
                  </a:ext>
                </a:extLst>
              </p:cNvPr>
              <p:cNvSpPr txBox="1"/>
              <p:nvPr/>
            </p:nvSpPr>
            <p:spPr>
              <a:xfrm>
                <a:off x="779670" y="2124542"/>
                <a:ext cx="3453685" cy="1795363"/>
              </a:xfrm>
              <a:prstGeom prst="rect">
                <a:avLst/>
              </a:prstGeom>
              <a:noFill/>
            </p:spPr>
            <p:txBody>
              <a:bodyPr wrap="square">
                <a:spAutoFit/>
              </a:bodyPr>
              <a:lstStyle/>
              <a:p>
                <a:pPr algn="just" fontAlgn="base">
                  <a:lnSpc>
                    <a:spcPct val="150000"/>
                  </a:lnSpc>
                  <a:spcBef>
                    <a:spcPts val="800"/>
                  </a:spcBef>
                  <a:spcAft>
                    <a:spcPts val="800"/>
                  </a:spcAft>
                </a:pPr>
                <a:r>
                  <a:rPr lang="en-US" sz="1400">
                    <a:solidFill>
                      <a:schemeClr val="tx1"/>
                    </a:solidFill>
                    <a:effectLst/>
                    <a:latin typeface="Times New Roman" panose="02020603050405020304" pitchFamily="18" charset="0"/>
                    <a:ea typeface="Yu Mincho" panose="02020400000000000000" pitchFamily="18" charset="-128"/>
                  </a:rPr>
                  <a:t> </a:t>
                </a:r>
                <a:endParaRPr lang="en-US" sz="1400">
                  <a:solidFill>
                    <a:schemeClr val="tx1"/>
                  </a:solidFill>
                  <a:effectLst/>
                  <a:latin typeface="Times New Roman" panose="02020603050405020304" pitchFamily="18" charset="0"/>
                  <a:ea typeface="Calibri" panose="020F0502020204030204" pitchFamily="34" charset="0"/>
                </a:endParaRPr>
              </a:p>
              <a:p>
                <a:pPr marL="179705" algn="just">
                  <a:lnSpc>
                    <a:spcPct val="150000"/>
                  </a:lnSpc>
                  <a:spcBef>
                    <a:spcPts val="800"/>
                  </a:spcBef>
                  <a:spcAft>
                    <a:spcPts val="800"/>
                  </a:spcAft>
                </a:pPr>
                <a14:m>
                  <m:oMathPara xmlns:m="http://schemas.openxmlformats.org/officeDocument/2006/math">
                    <m:oMathParaPr>
                      <m:jc m:val="centerGroup"/>
                    </m:oMathParaPr>
                    <m:oMath xmlns:m="http://schemas.openxmlformats.org/officeDocument/2006/math">
                      <m:sSub>
                        <m:sSubPr>
                          <m:ctrlPr>
                            <a:rPr lang="en-US" sz="1400" i="1">
                              <a:solidFill>
                                <a:schemeClr val="tx1"/>
                              </a:solidFill>
                              <a:effectLst/>
                              <a:latin typeface="Cambria Math" panose="02040503050406030204" pitchFamily="18" charset="0"/>
                              <a:ea typeface="Yu Mincho" panose="02020400000000000000" pitchFamily="18" charset="-128"/>
                            </a:rPr>
                          </m:ctrlPr>
                        </m:sSubPr>
                        <m:e>
                          <m:r>
                            <a:rPr lang="en-US" sz="1400" i="1">
                              <a:solidFill>
                                <a:schemeClr val="tx1"/>
                              </a:solidFill>
                              <a:effectLst/>
                              <a:latin typeface="Cambria Math" panose="02040503050406030204" pitchFamily="18" charset="0"/>
                              <a:ea typeface="Yu Mincho" panose="02020400000000000000" pitchFamily="18" charset="-128"/>
                            </a:rPr>
                            <m:t>𝑀𝑎𝑥</m:t>
                          </m:r>
                        </m:e>
                        <m:sub>
                          <m:r>
                            <a:rPr lang="en-US" sz="1400" i="1">
                              <a:solidFill>
                                <a:schemeClr val="tx1"/>
                              </a:solidFill>
                              <a:effectLst/>
                              <a:latin typeface="Cambria Math" panose="02040503050406030204" pitchFamily="18" charset="0"/>
                              <a:ea typeface="Yu Mincho" panose="02020400000000000000" pitchFamily="18" charset="-128"/>
                            </a:rPr>
                            <m:t>0</m:t>
                          </m:r>
                        </m:sub>
                      </m:sSub>
                      <m:r>
                        <a:rPr lang="en-US" sz="1400" i="1">
                          <a:solidFill>
                            <a:schemeClr val="tx1"/>
                          </a:solidFill>
                          <a:effectLst/>
                          <a:latin typeface="Cambria Math" panose="02040503050406030204" pitchFamily="18" charset="0"/>
                          <a:ea typeface="Yu Mincho" panose="02020400000000000000" pitchFamily="18" charset="-128"/>
                        </a:rPr>
                        <m:t>≥</m:t>
                      </m:r>
                      <m:r>
                        <a:rPr lang="en-US" sz="1400" i="1">
                          <a:solidFill>
                            <a:schemeClr val="tx1"/>
                          </a:solidFill>
                          <a:effectLst/>
                          <a:latin typeface="Cambria Math" panose="02040503050406030204" pitchFamily="18" charset="0"/>
                          <a:ea typeface="Yu Mincho" panose="02020400000000000000" pitchFamily="18" charset="-128"/>
                        </a:rPr>
                        <m:t>𝑌</m:t>
                      </m:r>
                      <m:sSub>
                        <m:sSubPr>
                          <m:ctrlPr>
                            <a:rPr lang="en-US" sz="1400" i="1">
                              <a:solidFill>
                                <a:schemeClr val="tx1"/>
                              </a:solidFill>
                              <a:effectLst/>
                              <a:latin typeface="Cambria Math" panose="02040503050406030204" pitchFamily="18" charset="0"/>
                              <a:ea typeface="Yu Mincho" panose="02020400000000000000" pitchFamily="18" charset="-128"/>
                            </a:rPr>
                          </m:ctrlPr>
                        </m:sSubPr>
                        <m:e>
                          <m:r>
                            <a:rPr lang="en-US" sz="1400" i="1">
                              <a:solidFill>
                                <a:schemeClr val="tx1"/>
                              </a:solidFill>
                              <a:effectLst/>
                              <a:latin typeface="Cambria Math" panose="02040503050406030204" pitchFamily="18" charset="0"/>
                              <a:ea typeface="Yu Mincho" panose="02020400000000000000" pitchFamily="18" charset="-128"/>
                            </a:rPr>
                            <m:t>𝐼</m:t>
                          </m:r>
                        </m:e>
                        <m:sub>
                          <m:r>
                            <a:rPr lang="en-US" sz="1400" i="1">
                              <a:solidFill>
                                <a:schemeClr val="tx1"/>
                              </a:solidFill>
                              <a:effectLst/>
                              <a:latin typeface="Cambria Math" panose="02040503050406030204" pitchFamily="18" charset="0"/>
                              <a:ea typeface="Yu Mincho" panose="02020400000000000000" pitchFamily="18" charset="-128"/>
                            </a:rPr>
                            <m:t>0</m:t>
                          </m:r>
                        </m:sub>
                      </m:sSub>
                      <m:r>
                        <a:rPr lang="en-US" sz="1400" i="1">
                          <a:solidFill>
                            <a:schemeClr val="tx1"/>
                          </a:solidFill>
                          <a:effectLst/>
                          <a:latin typeface="Cambria Math" panose="02040503050406030204" pitchFamily="18" charset="0"/>
                          <a:ea typeface="Yu Mincho" panose="02020400000000000000" pitchFamily="18" charset="-128"/>
                        </a:rPr>
                        <m:t>+</m:t>
                      </m:r>
                      <m:r>
                        <a:rPr lang="en-US" sz="1400" b="0" i="1" smtClean="0">
                          <a:solidFill>
                            <a:schemeClr val="tx1"/>
                          </a:solidFill>
                          <a:effectLst/>
                          <a:latin typeface="Cambria Math" panose="02040503050406030204" pitchFamily="18" charset="0"/>
                          <a:ea typeface="Yu Mincho" panose="02020400000000000000" pitchFamily="18" charset="-128"/>
                        </a:rPr>
                        <m:t>𝐴</m:t>
                      </m:r>
                    </m:oMath>
                  </m:oMathPara>
                </a14:m>
                <a:endParaRPr lang="en-US" sz="1400" i="1">
                  <a:solidFill>
                    <a:schemeClr val="tx1"/>
                  </a:solidFill>
                  <a:effectLst/>
                  <a:latin typeface="Cambria Math" panose="02040503050406030204" pitchFamily="18" charset="0"/>
                  <a:ea typeface="Yu Mincho" panose="02020400000000000000" pitchFamily="18" charset="-128"/>
                </a:endParaRPr>
              </a:p>
              <a:p>
                <a:pPr marL="179705" algn="just">
                  <a:lnSpc>
                    <a:spcPct val="150000"/>
                  </a:lnSpc>
                  <a:spcBef>
                    <a:spcPts val="800"/>
                  </a:spcBef>
                  <a:spcAft>
                    <a:spcPts val="800"/>
                  </a:spcAft>
                </a:pPr>
                <a14:m>
                  <m:oMathPara xmlns:m="http://schemas.openxmlformats.org/officeDocument/2006/math">
                    <m:oMathParaPr>
                      <m:jc m:val="centerGroup"/>
                    </m:oMathParaPr>
                    <m:oMath xmlns:m="http://schemas.openxmlformats.org/officeDocument/2006/math">
                      <m:r>
                        <a:rPr lang="en-US" sz="1400" i="1">
                          <a:solidFill>
                            <a:schemeClr val="tx1"/>
                          </a:solidFill>
                          <a:effectLst/>
                          <a:latin typeface="Cambria Math" panose="02040503050406030204" pitchFamily="18" charset="0"/>
                          <a:ea typeface="Calibri" panose="020F0502020204030204" pitchFamily="34" charset="0"/>
                        </a:rPr>
                        <m:t>⋮</m:t>
                      </m:r>
                      <m:r>
                        <a:rPr lang="en-US" sz="1400" i="1">
                          <a:solidFill>
                            <a:schemeClr val="tx1"/>
                          </a:solidFill>
                          <a:effectLst/>
                          <a:latin typeface="Cambria Math" panose="02040503050406030204" pitchFamily="18" charset="0"/>
                          <a:ea typeface="Calibri" panose="020F0502020204030204" pitchFamily="34" charset="0"/>
                        </a:rPr>
                        <m:t>𝑖</m:t>
                      </m:r>
                      <m:r>
                        <a:rPr lang="en-US" sz="1400" i="1">
                          <a:solidFill>
                            <a:schemeClr val="tx1"/>
                          </a:solidFill>
                          <a:effectLst/>
                          <a:latin typeface="Cambria Math" panose="02040503050406030204" pitchFamily="18" charset="0"/>
                          <a:ea typeface="Calibri" panose="020F0502020204030204" pitchFamily="34" charset="0"/>
                        </a:rPr>
                        <m:t>   </m:t>
                      </m:r>
                    </m:oMath>
                  </m:oMathPara>
                </a14:m>
                <a:endParaRPr lang="en-US" sz="1400" i="1">
                  <a:solidFill>
                    <a:schemeClr val="tx1"/>
                  </a:solidFill>
                  <a:effectLst/>
                  <a:latin typeface="Cambria Math" panose="02040503050406030204" pitchFamily="18" charset="0"/>
                  <a:ea typeface="Calibri" panose="020F0502020204030204" pitchFamily="34" charset="0"/>
                </a:endParaRPr>
              </a:p>
              <a:p>
                <a:pPr marL="179705" algn="just">
                  <a:lnSpc>
                    <a:spcPct val="150000"/>
                  </a:lnSpc>
                  <a:spcBef>
                    <a:spcPts val="800"/>
                  </a:spcBef>
                  <a:spcAft>
                    <a:spcPts val="800"/>
                  </a:spcAft>
                </a:pPr>
                <a14:m>
                  <m:oMathPara xmlns:m="http://schemas.openxmlformats.org/officeDocument/2006/math">
                    <m:oMathParaPr>
                      <m:jc m:val="centerGroup"/>
                    </m:oMathParaPr>
                    <m:oMath xmlns:m="http://schemas.openxmlformats.org/officeDocument/2006/math">
                      <m:sSub>
                        <m:sSubPr>
                          <m:ctrlPr>
                            <a:rPr lang="en-US" i="1">
                              <a:solidFill>
                                <a:schemeClr val="tx1"/>
                              </a:solidFill>
                              <a:effectLst/>
                              <a:latin typeface="Cambria Math" panose="02040503050406030204" pitchFamily="18" charset="0"/>
                              <a:ea typeface="Yu Mincho" panose="02020400000000000000" pitchFamily="18" charset="-128"/>
                            </a:rPr>
                          </m:ctrlPr>
                        </m:sSubPr>
                        <m:e>
                          <m:r>
                            <a:rPr lang="en-US" sz="1400" i="1">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𝑀𝑎𝑥</m:t>
                          </m:r>
                        </m:e>
                        <m:sub>
                          <m:r>
                            <a:rPr lang="en-US" sz="1400" i="1">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𝑖</m:t>
                          </m:r>
                        </m:sub>
                      </m:sSub>
                      <m:r>
                        <a:rPr lang="en-US" sz="1400" i="1">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400" i="1">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𝑌</m:t>
                      </m:r>
                      <m:sSub>
                        <m:sSubPr>
                          <m:ctrlPr>
                            <a:rPr lang="en-US" i="1">
                              <a:solidFill>
                                <a:schemeClr val="tx1"/>
                              </a:solidFill>
                              <a:effectLst/>
                              <a:latin typeface="Cambria Math" panose="02040503050406030204" pitchFamily="18" charset="0"/>
                              <a:ea typeface="Yu Mincho" panose="02020400000000000000" pitchFamily="18" charset="-128"/>
                            </a:rPr>
                          </m:ctrlPr>
                        </m:sSubPr>
                        <m:e>
                          <m:r>
                            <a:rPr lang="en-US" sz="1400" i="1">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𝐼</m:t>
                          </m:r>
                        </m:e>
                        <m:sub>
                          <m:r>
                            <a:rPr lang="en-US" sz="1400" i="1">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𝑖</m:t>
                          </m:r>
                        </m:sub>
                      </m:sSub>
                      <m:r>
                        <a:rPr lang="en-US" sz="1400" i="1">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400" i="1">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𝐴</m:t>
                      </m:r>
                    </m:oMath>
                  </m:oMathPara>
                </a14:m>
                <a:endParaRPr lang="en-US">
                  <a:solidFill>
                    <a:schemeClr val="tx1"/>
                  </a:solidFill>
                </a:endParaRPr>
              </a:p>
            </p:txBody>
          </p:sp>
        </mc:Choice>
        <mc:Fallback xmlns="">
          <p:sp>
            <p:nvSpPr>
              <p:cNvPr id="16" name="Hộp Văn bản 15">
                <a:extLst>
                  <a:ext uri="{FF2B5EF4-FFF2-40B4-BE49-F238E27FC236}">
                    <a16:creationId xmlns:a16="http://schemas.microsoft.com/office/drawing/2014/main" id="{80E882E6-44B9-4C1D-B4DC-D5FE3569C4BB}"/>
                  </a:ext>
                </a:extLst>
              </p:cNvPr>
              <p:cNvSpPr txBox="1">
                <a:spLocks noRot="1" noChangeAspect="1" noMove="1" noResize="1" noEditPoints="1" noAdjustHandles="1" noChangeArrowheads="1" noChangeShapeType="1" noTextEdit="1"/>
              </p:cNvSpPr>
              <p:nvPr/>
            </p:nvSpPr>
            <p:spPr>
              <a:xfrm>
                <a:off x="779670" y="2124542"/>
                <a:ext cx="3453685" cy="1795363"/>
              </a:xfrm>
              <a:prstGeom prst="rect">
                <a:avLst/>
              </a:prstGeom>
              <a:blipFill>
                <a:blip r:embed="rId5"/>
                <a:stretch>
                  <a:fillRect/>
                </a:stretch>
              </a:blipFill>
            </p:spPr>
            <p:txBody>
              <a:bodyPr/>
              <a:lstStyle/>
              <a:p>
                <a:r>
                  <a:rPr lang="en-US">
                    <a:noFill/>
                  </a:rPr>
                  <a:t> </a:t>
                </a:r>
              </a:p>
            </p:txBody>
          </p:sp>
        </mc:Fallback>
      </mc:AlternateContent>
      <p:sp>
        <p:nvSpPr>
          <p:cNvPr id="17" name="Chỗ dành sẵn cho Văn bản 2">
            <a:extLst>
              <a:ext uri="{FF2B5EF4-FFF2-40B4-BE49-F238E27FC236}">
                <a16:creationId xmlns:a16="http://schemas.microsoft.com/office/drawing/2014/main" id="{C13AA012-6F51-4FA6-81D6-DB13CCCE652C}"/>
              </a:ext>
            </a:extLst>
          </p:cNvPr>
          <p:cNvSpPr txBox="1">
            <a:spLocks/>
          </p:cNvSpPr>
          <p:nvPr/>
        </p:nvSpPr>
        <p:spPr>
          <a:xfrm>
            <a:off x="5344842" y="1732015"/>
            <a:ext cx="3271837" cy="55472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76200" indent="0" fontAlgn="base">
              <a:spcBef>
                <a:spcPts val="0"/>
              </a:spcBef>
              <a:buSzPct val="100000"/>
              <a:buFont typeface="Barlow Light"/>
              <a:buNone/>
            </a:pPr>
            <a:r>
              <a:rPr lang="en-US" sz="1600">
                <a:latin typeface="Times New Roman" panose="02020603050405020304" pitchFamily="18" charset="0"/>
                <a:ea typeface="Calibri" panose="020F0502020204030204" pitchFamily="34" charset="0"/>
              </a:rPr>
              <a:t>Finding minimum position:</a:t>
            </a:r>
            <a:endParaRPr lang="en-US" sz="1600">
              <a:solidFill>
                <a:schemeClr val="tx1"/>
              </a:solidFill>
              <a:latin typeface="+mn-lt"/>
            </a:endParaRPr>
          </a:p>
        </p:txBody>
      </p:sp>
      <p:sp>
        <p:nvSpPr>
          <p:cNvPr id="18" name="Hộp Văn bản 17">
            <a:extLst>
              <a:ext uri="{FF2B5EF4-FFF2-40B4-BE49-F238E27FC236}">
                <a16:creationId xmlns:a16="http://schemas.microsoft.com/office/drawing/2014/main" id="{39946B0C-3CF9-4D6F-9AB9-C3F5D09C3A1F}"/>
              </a:ext>
            </a:extLst>
          </p:cNvPr>
          <p:cNvSpPr txBox="1"/>
          <p:nvPr/>
        </p:nvSpPr>
        <p:spPr>
          <a:xfrm>
            <a:off x="8151859" y="2949433"/>
            <a:ext cx="464820" cy="307777"/>
          </a:xfrm>
          <a:prstGeom prst="rect">
            <a:avLst/>
          </a:prstGeom>
          <a:noFill/>
        </p:spPr>
        <p:txBody>
          <a:bodyPr wrap="square" lIns="91440" tIns="45720" rIns="91440" bIns="45720" anchor="t">
            <a:spAutoFit/>
          </a:bodyPr>
          <a:lstStyle/>
          <a:p>
            <a:r>
              <a:rPr lang="en-US">
                <a:solidFill>
                  <a:schemeClr val="tx1"/>
                </a:solidFill>
                <a:latin typeface="Times New Roman"/>
              </a:rPr>
              <a:t>(4)</a:t>
            </a:r>
            <a:endParaRPr lang="en-US">
              <a:solidFill>
                <a:schemeClr val="tx1"/>
              </a:solidFill>
            </a:endParaRPr>
          </a:p>
        </p:txBody>
      </p:sp>
      <mc:AlternateContent xmlns:mc="http://schemas.openxmlformats.org/markup-compatibility/2006" xmlns:a14="http://schemas.microsoft.com/office/drawing/2010/main">
        <mc:Choice Requires="a14">
          <p:sp>
            <p:nvSpPr>
              <p:cNvPr id="19" name="Hộp Văn bản 18">
                <a:extLst>
                  <a:ext uri="{FF2B5EF4-FFF2-40B4-BE49-F238E27FC236}">
                    <a16:creationId xmlns:a16="http://schemas.microsoft.com/office/drawing/2014/main" id="{50C6BC1A-6271-4860-875D-C85A7EF1D2A2}"/>
                  </a:ext>
                </a:extLst>
              </p:cNvPr>
              <p:cNvSpPr txBox="1"/>
              <p:nvPr/>
            </p:nvSpPr>
            <p:spPr>
              <a:xfrm>
                <a:off x="4698174" y="2124542"/>
                <a:ext cx="3453685" cy="1795363"/>
              </a:xfrm>
              <a:prstGeom prst="rect">
                <a:avLst/>
              </a:prstGeom>
              <a:noFill/>
            </p:spPr>
            <p:txBody>
              <a:bodyPr wrap="square">
                <a:spAutoFit/>
              </a:bodyPr>
              <a:lstStyle/>
              <a:p>
                <a:pPr algn="just" fontAlgn="base">
                  <a:lnSpc>
                    <a:spcPct val="150000"/>
                  </a:lnSpc>
                  <a:spcBef>
                    <a:spcPts val="800"/>
                  </a:spcBef>
                  <a:spcAft>
                    <a:spcPts val="800"/>
                  </a:spcAft>
                </a:pPr>
                <a:r>
                  <a:rPr lang="en-US" sz="1400">
                    <a:solidFill>
                      <a:schemeClr val="tx1"/>
                    </a:solidFill>
                    <a:effectLst/>
                    <a:latin typeface="Times New Roman" panose="02020603050405020304" pitchFamily="18" charset="0"/>
                    <a:ea typeface="Yu Mincho" panose="02020400000000000000" pitchFamily="18" charset="-128"/>
                  </a:rPr>
                  <a:t> </a:t>
                </a:r>
                <a:endParaRPr lang="en-US" sz="1400">
                  <a:solidFill>
                    <a:schemeClr val="tx1"/>
                  </a:solidFill>
                  <a:effectLst/>
                  <a:latin typeface="Times New Roman" panose="02020603050405020304" pitchFamily="18" charset="0"/>
                  <a:ea typeface="Calibri" panose="020F0502020204030204" pitchFamily="34" charset="0"/>
                </a:endParaRPr>
              </a:p>
              <a:p>
                <a:pPr marL="179705" algn="just">
                  <a:lnSpc>
                    <a:spcPct val="150000"/>
                  </a:lnSpc>
                  <a:spcBef>
                    <a:spcPts val="800"/>
                  </a:spcBef>
                  <a:spcAft>
                    <a:spcPts val="800"/>
                  </a:spcAft>
                </a:pPr>
                <a14:m>
                  <m:oMathPara xmlns:m="http://schemas.openxmlformats.org/officeDocument/2006/math">
                    <m:oMathParaPr>
                      <m:jc m:val="centerGroup"/>
                    </m:oMathParaPr>
                    <m:oMath xmlns:m="http://schemas.openxmlformats.org/officeDocument/2006/math">
                      <m:sSub>
                        <m:sSubPr>
                          <m:ctrlPr>
                            <a:rPr lang="en-US" sz="1400" i="1">
                              <a:solidFill>
                                <a:schemeClr val="tx1"/>
                              </a:solidFill>
                              <a:effectLst/>
                              <a:latin typeface="Cambria Math" panose="02040503050406030204" pitchFamily="18" charset="0"/>
                              <a:ea typeface="Yu Mincho" panose="02020400000000000000" pitchFamily="18" charset="-128"/>
                            </a:rPr>
                          </m:ctrlPr>
                        </m:sSubPr>
                        <m:e>
                          <m:r>
                            <a:rPr lang="en-US" sz="1400" i="1">
                              <a:solidFill>
                                <a:schemeClr val="tx1"/>
                              </a:solidFill>
                              <a:effectLst/>
                              <a:latin typeface="Cambria Math" panose="02040503050406030204" pitchFamily="18" charset="0"/>
                              <a:ea typeface="Yu Mincho" panose="02020400000000000000" pitchFamily="18" charset="-128"/>
                            </a:rPr>
                            <m:t>𝑀</m:t>
                          </m:r>
                          <m:r>
                            <a:rPr lang="en-US" sz="1400" b="0" i="1" smtClean="0">
                              <a:solidFill>
                                <a:schemeClr val="tx1"/>
                              </a:solidFill>
                              <a:effectLst/>
                              <a:latin typeface="Cambria Math" panose="02040503050406030204" pitchFamily="18" charset="0"/>
                              <a:ea typeface="Yu Mincho" panose="02020400000000000000" pitchFamily="18" charset="-128"/>
                            </a:rPr>
                            <m:t>𝑖𝑛</m:t>
                          </m:r>
                        </m:e>
                        <m:sub>
                          <m:r>
                            <a:rPr lang="en-US" sz="1400" i="1">
                              <a:solidFill>
                                <a:schemeClr val="tx1"/>
                              </a:solidFill>
                              <a:effectLst/>
                              <a:latin typeface="Cambria Math" panose="02040503050406030204" pitchFamily="18" charset="0"/>
                              <a:ea typeface="Yu Mincho" panose="02020400000000000000" pitchFamily="18" charset="-128"/>
                            </a:rPr>
                            <m:t>0</m:t>
                          </m:r>
                        </m:sub>
                      </m:sSub>
                      <m:r>
                        <a:rPr lang="en-US" sz="1400" i="1">
                          <a:solidFill>
                            <a:schemeClr val="tx1"/>
                          </a:solidFill>
                          <a:effectLst/>
                          <a:latin typeface="Cambria Math" panose="02040503050406030204" pitchFamily="18" charset="0"/>
                          <a:ea typeface="Yu Mincho" panose="02020400000000000000" pitchFamily="18" charset="-128"/>
                        </a:rPr>
                        <m:t>≥</m:t>
                      </m:r>
                      <m:r>
                        <a:rPr lang="en-US" sz="1400" b="0" i="1" smtClean="0">
                          <a:solidFill>
                            <a:schemeClr val="tx1"/>
                          </a:solidFill>
                          <a:effectLst/>
                          <a:latin typeface="Cambria Math" panose="02040503050406030204" pitchFamily="18" charset="0"/>
                          <a:ea typeface="Yu Mincho" panose="02020400000000000000" pitchFamily="18" charset="-128"/>
                        </a:rPr>
                        <m:t>𝑍</m:t>
                      </m:r>
                      <m:sSub>
                        <m:sSubPr>
                          <m:ctrlPr>
                            <a:rPr lang="en-US" sz="1400" i="1">
                              <a:solidFill>
                                <a:schemeClr val="tx1"/>
                              </a:solidFill>
                              <a:effectLst/>
                              <a:latin typeface="Cambria Math" panose="02040503050406030204" pitchFamily="18" charset="0"/>
                              <a:ea typeface="Yu Mincho" panose="02020400000000000000" pitchFamily="18" charset="-128"/>
                            </a:rPr>
                          </m:ctrlPr>
                        </m:sSubPr>
                        <m:e>
                          <m:r>
                            <a:rPr lang="en-US" sz="1400" i="1">
                              <a:solidFill>
                                <a:schemeClr val="tx1"/>
                              </a:solidFill>
                              <a:effectLst/>
                              <a:latin typeface="Cambria Math" panose="02040503050406030204" pitchFamily="18" charset="0"/>
                              <a:ea typeface="Yu Mincho" panose="02020400000000000000" pitchFamily="18" charset="-128"/>
                            </a:rPr>
                            <m:t>𝐼</m:t>
                          </m:r>
                        </m:e>
                        <m:sub>
                          <m:r>
                            <a:rPr lang="en-US" sz="1400" i="1">
                              <a:solidFill>
                                <a:schemeClr val="tx1"/>
                              </a:solidFill>
                              <a:effectLst/>
                              <a:latin typeface="Cambria Math" panose="02040503050406030204" pitchFamily="18" charset="0"/>
                              <a:ea typeface="Yu Mincho" panose="02020400000000000000" pitchFamily="18" charset="-128"/>
                            </a:rPr>
                            <m:t>0</m:t>
                          </m:r>
                        </m:sub>
                      </m:sSub>
                      <m:r>
                        <a:rPr lang="en-US" sz="1400" i="1">
                          <a:solidFill>
                            <a:schemeClr val="tx1"/>
                          </a:solidFill>
                          <a:effectLst/>
                          <a:latin typeface="Cambria Math" panose="02040503050406030204" pitchFamily="18" charset="0"/>
                          <a:ea typeface="Yu Mincho" panose="02020400000000000000" pitchFamily="18" charset="-128"/>
                        </a:rPr>
                        <m:t>+</m:t>
                      </m:r>
                      <m:r>
                        <a:rPr lang="en-US" sz="1400" b="0" i="1" smtClean="0">
                          <a:solidFill>
                            <a:schemeClr val="tx1"/>
                          </a:solidFill>
                          <a:effectLst/>
                          <a:latin typeface="Cambria Math" panose="02040503050406030204" pitchFamily="18" charset="0"/>
                          <a:ea typeface="Yu Mincho" panose="02020400000000000000" pitchFamily="18" charset="-128"/>
                        </a:rPr>
                        <m:t>𝐴</m:t>
                      </m:r>
                    </m:oMath>
                  </m:oMathPara>
                </a14:m>
                <a:endParaRPr lang="en-US" sz="1400" i="1">
                  <a:solidFill>
                    <a:schemeClr val="tx1"/>
                  </a:solidFill>
                  <a:effectLst/>
                  <a:latin typeface="Cambria Math" panose="02040503050406030204" pitchFamily="18" charset="0"/>
                  <a:ea typeface="Yu Mincho" panose="02020400000000000000" pitchFamily="18" charset="-128"/>
                </a:endParaRPr>
              </a:p>
              <a:p>
                <a:pPr marL="179705" algn="just">
                  <a:lnSpc>
                    <a:spcPct val="150000"/>
                  </a:lnSpc>
                  <a:spcBef>
                    <a:spcPts val="800"/>
                  </a:spcBef>
                  <a:spcAft>
                    <a:spcPts val="800"/>
                  </a:spcAft>
                </a:pPr>
                <a14:m>
                  <m:oMathPara xmlns:m="http://schemas.openxmlformats.org/officeDocument/2006/math">
                    <m:oMathParaPr>
                      <m:jc m:val="centerGroup"/>
                    </m:oMathParaPr>
                    <m:oMath xmlns:m="http://schemas.openxmlformats.org/officeDocument/2006/math">
                      <m:r>
                        <a:rPr lang="en-US" sz="1400" i="1">
                          <a:solidFill>
                            <a:schemeClr val="tx1"/>
                          </a:solidFill>
                          <a:effectLst/>
                          <a:latin typeface="Cambria Math" panose="02040503050406030204" pitchFamily="18" charset="0"/>
                          <a:ea typeface="Calibri" panose="020F0502020204030204" pitchFamily="34" charset="0"/>
                        </a:rPr>
                        <m:t>⋮</m:t>
                      </m:r>
                      <m:r>
                        <a:rPr lang="en-US" sz="1400" i="1">
                          <a:solidFill>
                            <a:schemeClr val="tx1"/>
                          </a:solidFill>
                          <a:effectLst/>
                          <a:latin typeface="Cambria Math" panose="02040503050406030204" pitchFamily="18" charset="0"/>
                          <a:ea typeface="Calibri" panose="020F0502020204030204" pitchFamily="34" charset="0"/>
                        </a:rPr>
                        <m:t>𝑖</m:t>
                      </m:r>
                      <m:r>
                        <a:rPr lang="en-US" sz="1400" i="1">
                          <a:solidFill>
                            <a:schemeClr val="tx1"/>
                          </a:solidFill>
                          <a:effectLst/>
                          <a:latin typeface="Cambria Math" panose="02040503050406030204" pitchFamily="18" charset="0"/>
                          <a:ea typeface="Calibri" panose="020F0502020204030204" pitchFamily="34" charset="0"/>
                        </a:rPr>
                        <m:t>   </m:t>
                      </m:r>
                    </m:oMath>
                  </m:oMathPara>
                </a14:m>
                <a:endParaRPr lang="en-US" sz="1400" i="1">
                  <a:solidFill>
                    <a:schemeClr val="tx1"/>
                  </a:solidFill>
                  <a:effectLst/>
                  <a:latin typeface="Cambria Math" panose="02040503050406030204" pitchFamily="18" charset="0"/>
                  <a:ea typeface="Calibri" panose="020F0502020204030204" pitchFamily="34" charset="0"/>
                </a:endParaRPr>
              </a:p>
              <a:p>
                <a:pPr marL="179705" algn="just">
                  <a:lnSpc>
                    <a:spcPct val="150000"/>
                  </a:lnSpc>
                  <a:spcBef>
                    <a:spcPts val="800"/>
                  </a:spcBef>
                  <a:spcAft>
                    <a:spcPts val="800"/>
                  </a:spcAft>
                </a:pPr>
                <a14:m>
                  <m:oMathPara xmlns:m="http://schemas.openxmlformats.org/officeDocument/2006/math">
                    <m:oMathParaPr>
                      <m:jc m:val="centerGroup"/>
                    </m:oMathParaPr>
                    <m:oMath xmlns:m="http://schemas.openxmlformats.org/officeDocument/2006/math">
                      <m:sSub>
                        <m:sSubPr>
                          <m:ctrlPr>
                            <a:rPr lang="en-US" i="1">
                              <a:solidFill>
                                <a:schemeClr val="tx1"/>
                              </a:solidFill>
                              <a:effectLst/>
                              <a:latin typeface="Cambria Math" panose="02040503050406030204" pitchFamily="18" charset="0"/>
                              <a:ea typeface="Yu Mincho" panose="02020400000000000000" pitchFamily="18" charset="-128"/>
                            </a:rPr>
                          </m:ctrlPr>
                        </m:sSubPr>
                        <m:e>
                          <m:r>
                            <a:rPr lang="en-US" sz="1400" i="1">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𝑀</m:t>
                          </m:r>
                          <m:r>
                            <a:rPr lang="en-US" sz="1400" b="0" i="1" smtClean="0">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𝑖𝑛</m:t>
                          </m:r>
                        </m:e>
                        <m:sub>
                          <m:r>
                            <a:rPr lang="en-US" sz="1400" i="1">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𝑖</m:t>
                          </m:r>
                        </m:sub>
                      </m:sSub>
                      <m:r>
                        <a:rPr lang="en-US" sz="1400" i="1">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400" b="0" i="1" smtClean="0">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𝑍</m:t>
                      </m:r>
                      <m:sSub>
                        <m:sSubPr>
                          <m:ctrlPr>
                            <a:rPr lang="en-US" i="1">
                              <a:solidFill>
                                <a:schemeClr val="tx1"/>
                              </a:solidFill>
                              <a:effectLst/>
                              <a:latin typeface="Cambria Math" panose="02040503050406030204" pitchFamily="18" charset="0"/>
                              <a:ea typeface="Yu Mincho" panose="02020400000000000000" pitchFamily="18" charset="-128"/>
                            </a:rPr>
                          </m:ctrlPr>
                        </m:sSubPr>
                        <m:e>
                          <m:r>
                            <a:rPr lang="en-US" sz="1400" i="1">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𝐼</m:t>
                          </m:r>
                        </m:e>
                        <m:sub>
                          <m:r>
                            <a:rPr lang="en-US" sz="1400" i="1">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𝑖</m:t>
                          </m:r>
                        </m:sub>
                      </m:sSub>
                      <m:r>
                        <a:rPr lang="en-US" sz="1400" i="1">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1400" i="1">
                          <a:solidFill>
                            <a:schemeClr val="tx1"/>
                          </a:solidFill>
                          <a:effectLst/>
                          <a:latin typeface="Cambria Math" panose="02040503050406030204" pitchFamily="18" charset="0"/>
                          <a:ea typeface="Yu Mincho" panose="02020400000000000000" pitchFamily="18" charset="-128"/>
                          <a:cs typeface="Times New Roman" panose="02020603050405020304" pitchFamily="18" charset="0"/>
                        </a:rPr>
                        <m:t>𝐴</m:t>
                      </m:r>
                    </m:oMath>
                  </m:oMathPara>
                </a14:m>
                <a:endParaRPr lang="en-US">
                  <a:solidFill>
                    <a:schemeClr val="tx1"/>
                  </a:solidFill>
                </a:endParaRPr>
              </a:p>
            </p:txBody>
          </p:sp>
        </mc:Choice>
        <mc:Fallback xmlns="">
          <p:sp>
            <p:nvSpPr>
              <p:cNvPr id="19" name="Hộp Văn bản 18">
                <a:extLst>
                  <a:ext uri="{FF2B5EF4-FFF2-40B4-BE49-F238E27FC236}">
                    <a16:creationId xmlns:a16="http://schemas.microsoft.com/office/drawing/2014/main" id="{50C6BC1A-6271-4860-875D-C85A7EF1D2A2}"/>
                  </a:ext>
                </a:extLst>
              </p:cNvPr>
              <p:cNvSpPr txBox="1">
                <a:spLocks noRot="1" noChangeAspect="1" noMove="1" noResize="1" noEditPoints="1" noAdjustHandles="1" noChangeArrowheads="1" noChangeShapeType="1" noTextEdit="1"/>
              </p:cNvSpPr>
              <p:nvPr/>
            </p:nvSpPr>
            <p:spPr>
              <a:xfrm>
                <a:off x="4698174" y="2124542"/>
                <a:ext cx="3453685" cy="1795363"/>
              </a:xfrm>
              <a:prstGeom prst="rect">
                <a:avLst/>
              </a:prstGeom>
              <a:blipFill>
                <a:blip r:embed="rId6"/>
                <a:stretch>
                  <a:fillRect/>
                </a:stretch>
              </a:blipFill>
            </p:spPr>
            <p:txBody>
              <a:bodyPr/>
              <a:lstStyle/>
              <a:p>
                <a:r>
                  <a:rPr lang="en-US">
                    <a:noFill/>
                  </a:rPr>
                  <a:t> </a:t>
                </a:r>
              </a:p>
            </p:txBody>
          </p:sp>
        </mc:Fallback>
      </mc:AlternateContent>
      <p:cxnSp>
        <p:nvCxnSpPr>
          <p:cNvPr id="4" name="Đường nối Thẳng 3">
            <a:extLst>
              <a:ext uri="{FF2B5EF4-FFF2-40B4-BE49-F238E27FC236}">
                <a16:creationId xmlns:a16="http://schemas.microsoft.com/office/drawing/2014/main" id="{355D85A4-1902-48CC-A97A-E385630D4C16}"/>
              </a:ext>
            </a:extLst>
          </p:cNvPr>
          <p:cNvCxnSpPr>
            <a:cxnSpLocks/>
          </p:cNvCxnSpPr>
          <p:nvPr/>
        </p:nvCxnSpPr>
        <p:spPr>
          <a:xfrm>
            <a:off x="4913767" y="1378857"/>
            <a:ext cx="0" cy="2351314"/>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244321"/>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4"/>
        <p:cNvGrpSpPr/>
        <p:nvPr/>
      </p:nvGrpSpPr>
      <p:grpSpPr>
        <a:xfrm>
          <a:off x="0" y="0"/>
          <a:ext cx="0" cy="0"/>
          <a:chOff x="0" y="0"/>
          <a:chExt cx="0" cy="0"/>
        </a:xfrm>
      </p:grpSpPr>
      <p:sp>
        <p:nvSpPr>
          <p:cNvPr id="6" name="Google Shape;552;p18">
            <a:extLst>
              <a:ext uri="{FF2B5EF4-FFF2-40B4-BE49-F238E27FC236}">
                <a16:creationId xmlns:a16="http://schemas.microsoft.com/office/drawing/2014/main" id="{56374BB7-B9CF-429A-AF3F-123E339BA975}"/>
              </a:ext>
            </a:extLst>
          </p:cNvPr>
          <p:cNvSpPr txBox="1">
            <a:spLocks noGrp="1"/>
          </p:cNvSpPr>
          <p:nvPr>
            <p:ph type="sldNum" idx="12"/>
          </p:nvPr>
        </p:nvSpPr>
        <p:spPr>
          <a:prstGeom prst="rect">
            <a:avLst/>
          </a:prstGeom>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n-lt"/>
              </a:rPr>
              <a:t>17</a:t>
            </a:fld>
            <a:endParaRPr lang="en" b="1">
              <a:latin typeface="+mn-lt"/>
            </a:endParaRPr>
          </a:p>
        </p:txBody>
      </p:sp>
      <p:sp>
        <p:nvSpPr>
          <p:cNvPr id="585" name="Google Shape;585;p21"/>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b="1">
                <a:solidFill>
                  <a:schemeClr val="accent1"/>
                </a:solidFill>
                <a:latin typeface="+mn-lt"/>
              </a:rPr>
              <a:t>Linear programming (LP)</a:t>
            </a:r>
          </a:p>
        </p:txBody>
      </p:sp>
      <p:pic>
        <p:nvPicPr>
          <p:cNvPr id="7" name="Picture 9" descr="Logo&#10;&#10;Description automatically generated">
            <a:extLst>
              <a:ext uri="{FF2B5EF4-FFF2-40B4-BE49-F238E27FC236}">
                <a16:creationId xmlns:a16="http://schemas.microsoft.com/office/drawing/2014/main" id="{AF759497-EADD-4CD6-9176-55272B5DB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8" name="Hình ảnh 7">
            <a:extLst>
              <a:ext uri="{FF2B5EF4-FFF2-40B4-BE49-F238E27FC236}">
                <a16:creationId xmlns:a16="http://schemas.microsoft.com/office/drawing/2014/main" id="{9BF22B5F-C384-4A22-BF9C-E513D4A4B9E4}"/>
              </a:ext>
            </a:extLst>
          </p:cNvPr>
          <p:cNvPicPr>
            <a:picLocks noChangeAspect="1"/>
          </p:cNvPicPr>
          <p:nvPr/>
        </p:nvPicPr>
        <p:blipFill>
          <a:blip r:embed="rId4"/>
          <a:stretch>
            <a:fillRect/>
          </a:stretch>
        </p:blipFill>
        <p:spPr>
          <a:xfrm>
            <a:off x="6924309" y="2164"/>
            <a:ext cx="1769745" cy="632052"/>
          </a:xfrm>
          <a:prstGeom prst="rect">
            <a:avLst/>
          </a:prstGeom>
        </p:spPr>
      </p:pic>
      <mc:AlternateContent xmlns:mc="http://schemas.openxmlformats.org/markup-compatibility/2006" xmlns:a14="http://schemas.microsoft.com/office/drawing/2010/main">
        <mc:Choice Requires="a14">
          <p:sp>
            <p:nvSpPr>
              <p:cNvPr id="10" name="Hộp Văn bản 9">
                <a:extLst>
                  <a:ext uri="{FF2B5EF4-FFF2-40B4-BE49-F238E27FC236}">
                    <a16:creationId xmlns:a16="http://schemas.microsoft.com/office/drawing/2014/main" id="{F3085371-73DF-4D37-BE62-2AE7EDA26EC6}"/>
                  </a:ext>
                </a:extLst>
              </p:cNvPr>
              <p:cNvSpPr txBox="1"/>
              <p:nvPr/>
            </p:nvSpPr>
            <p:spPr>
              <a:xfrm>
                <a:off x="809360" y="1968843"/>
                <a:ext cx="6270813" cy="792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en-US" sz="1600" i="1" smtClean="0">
                              <a:solidFill>
                                <a:schemeClr val="tx1"/>
                              </a:solidFill>
                              <a:latin typeface="Cambria Math" panose="02040503050406030204" pitchFamily="18" charset="0"/>
                            </a:rPr>
                          </m:ctrlPr>
                        </m:naryPr>
                        <m:sub>
                          <m:r>
                            <a:rPr lang="en-US" sz="1600" i="1">
                              <a:solidFill>
                                <a:schemeClr val="tx1"/>
                              </a:solidFill>
                              <a:latin typeface="Cambria Math" panose="02040503050406030204" pitchFamily="18" charset="0"/>
                            </a:rPr>
                            <m:t>𝑗</m:t>
                          </m:r>
                          <m:r>
                            <a:rPr lang="en-US" sz="1600" i="0">
                              <a:solidFill>
                                <a:schemeClr val="tx1"/>
                              </a:solidFill>
                              <a:latin typeface="Cambria Math" panose="02040503050406030204" pitchFamily="18" charset="0"/>
                            </a:rPr>
                            <m:t>=1</m:t>
                          </m:r>
                        </m:sub>
                        <m:sup>
                          <m:r>
                            <a:rPr lang="en-US" sz="1600" i="1">
                              <a:solidFill>
                                <a:schemeClr val="tx1"/>
                              </a:solidFill>
                              <a:latin typeface="Cambria Math" panose="02040503050406030204" pitchFamily="18" charset="0"/>
                            </a:rPr>
                            <m:t>𝑛</m:t>
                          </m:r>
                        </m:sup>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i="1">
                                  <a:solidFill>
                                    <a:schemeClr val="tx1"/>
                                  </a:solidFill>
                                  <a:latin typeface="Cambria Math" panose="02040503050406030204" pitchFamily="18" charset="0"/>
                                </a:rPr>
                                <m:t>𝑖</m:t>
                              </m:r>
                              <m:r>
                                <a:rPr lang="en-US" sz="1600" i="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𝑗</m:t>
                              </m:r>
                            </m:sub>
                          </m:sSub>
                          <m:r>
                            <a:rPr lang="en-US" sz="1600" i="0">
                              <a:solidFill>
                                <a:schemeClr val="tx1"/>
                              </a:solidFill>
                              <a:latin typeface="Cambria Math" panose="02040503050406030204" pitchFamily="18" charset="0"/>
                            </a:rPr>
                            <m:t>≥ </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𝑙</m:t>
                              </m:r>
                            </m:e>
                            <m:sub>
                              <m:r>
                                <a:rPr lang="en-US" sz="1600" i="1">
                                  <a:solidFill>
                                    <a:schemeClr val="tx1"/>
                                  </a:solidFill>
                                  <a:latin typeface="Cambria Math" panose="02040503050406030204" pitchFamily="18" charset="0"/>
                                </a:rPr>
                                <m:t>𝑗</m:t>
                              </m:r>
                            </m:sub>
                          </m:sSub>
                        </m:e>
                      </m:nary>
                    </m:oMath>
                  </m:oMathPara>
                </a14:m>
                <a:endParaRPr lang="en-US" sz="1600">
                  <a:solidFill>
                    <a:schemeClr val="tx1"/>
                  </a:solidFill>
                  <a:latin typeface="+mn-lt"/>
                </a:endParaRPr>
              </a:p>
            </p:txBody>
          </p:sp>
        </mc:Choice>
        <mc:Fallback xmlns="">
          <p:sp>
            <p:nvSpPr>
              <p:cNvPr id="10" name="Hộp Văn bản 9">
                <a:extLst>
                  <a:ext uri="{FF2B5EF4-FFF2-40B4-BE49-F238E27FC236}">
                    <a16:creationId xmlns:a16="http://schemas.microsoft.com/office/drawing/2014/main" id="{F3085371-73DF-4D37-BE62-2AE7EDA26EC6}"/>
                  </a:ext>
                </a:extLst>
              </p:cNvPr>
              <p:cNvSpPr txBox="1">
                <a:spLocks noRot="1" noChangeAspect="1" noMove="1" noResize="1" noEditPoints="1" noAdjustHandles="1" noChangeArrowheads="1" noChangeShapeType="1" noTextEdit="1"/>
              </p:cNvSpPr>
              <p:nvPr/>
            </p:nvSpPr>
            <p:spPr>
              <a:xfrm>
                <a:off x="809360" y="1968843"/>
                <a:ext cx="6270813" cy="792333"/>
              </a:xfrm>
              <a:prstGeom prst="rect">
                <a:avLst/>
              </a:prstGeom>
              <a:blipFill>
                <a:blip r:embed="rId5"/>
                <a:stretch>
                  <a:fillRect/>
                </a:stretch>
              </a:blipFill>
            </p:spPr>
            <p:txBody>
              <a:bodyPr/>
              <a:lstStyle/>
              <a:p>
                <a:r>
                  <a:rPr lang="en-US">
                    <a:noFill/>
                  </a:rPr>
                  <a:t> </a:t>
                </a:r>
              </a:p>
            </p:txBody>
          </p:sp>
        </mc:Fallback>
      </mc:AlternateContent>
      <p:sp>
        <p:nvSpPr>
          <p:cNvPr id="12" name="Hộp Văn bản 11">
            <a:extLst>
              <a:ext uri="{FF2B5EF4-FFF2-40B4-BE49-F238E27FC236}">
                <a16:creationId xmlns:a16="http://schemas.microsoft.com/office/drawing/2014/main" id="{6F93C65C-802B-4B95-AA74-68F754FFBE74}"/>
              </a:ext>
            </a:extLst>
          </p:cNvPr>
          <p:cNvSpPr txBox="1"/>
          <p:nvPr/>
        </p:nvSpPr>
        <p:spPr>
          <a:xfrm>
            <a:off x="1638300" y="1564856"/>
            <a:ext cx="6852204" cy="338554"/>
          </a:xfrm>
          <a:prstGeom prst="rect">
            <a:avLst/>
          </a:prstGeom>
          <a:noFill/>
        </p:spPr>
        <p:txBody>
          <a:bodyPr wrap="square">
            <a:spAutoFit/>
          </a:bodyPr>
          <a:lstStyle/>
          <a:p>
            <a:r>
              <a:rPr lang="en-US" sz="1600">
                <a:solidFill>
                  <a:schemeClr val="tx1"/>
                </a:solidFill>
                <a:effectLst/>
                <a:latin typeface="+mn-lt"/>
                <a:ea typeface="Calibri" panose="020F0502020204030204" pitchFamily="34" charset="0"/>
              </a:rPr>
              <a:t>Each invigilator must meet the required number of exams</a:t>
            </a:r>
            <a:endParaRPr lang="en-US" sz="1600">
              <a:solidFill>
                <a:schemeClr val="tx1"/>
              </a:solidFill>
              <a:latin typeface="+mn-lt"/>
            </a:endParaRPr>
          </a:p>
        </p:txBody>
      </p:sp>
      <p:sp>
        <p:nvSpPr>
          <p:cNvPr id="14" name="Hộp Văn bản 13">
            <a:extLst>
              <a:ext uri="{FF2B5EF4-FFF2-40B4-BE49-F238E27FC236}">
                <a16:creationId xmlns:a16="http://schemas.microsoft.com/office/drawing/2014/main" id="{F2702033-B779-4299-AF03-A6E53AF16017}"/>
              </a:ext>
            </a:extLst>
          </p:cNvPr>
          <p:cNvSpPr txBox="1"/>
          <p:nvPr/>
        </p:nvSpPr>
        <p:spPr>
          <a:xfrm>
            <a:off x="1638300" y="2827070"/>
            <a:ext cx="6852204" cy="416011"/>
          </a:xfrm>
          <a:prstGeom prst="rect">
            <a:avLst/>
          </a:prstGeom>
          <a:noFill/>
        </p:spPr>
        <p:txBody>
          <a:bodyPr wrap="square">
            <a:spAutoFit/>
          </a:bodyPr>
          <a:lstStyle/>
          <a:p>
            <a:pPr algn="just" fontAlgn="base">
              <a:lnSpc>
                <a:spcPct val="150000"/>
              </a:lnSpc>
              <a:spcBef>
                <a:spcPts val="800"/>
              </a:spcBef>
              <a:spcAft>
                <a:spcPts val="800"/>
              </a:spcAft>
            </a:pPr>
            <a:r>
              <a:rPr lang="en-US" sz="1600">
                <a:solidFill>
                  <a:schemeClr val="tx1"/>
                </a:solidFill>
                <a:effectLst/>
                <a:latin typeface="+mn-lt"/>
                <a:ea typeface="Calibri" panose="020F0502020204030204" pitchFamily="34" charset="0"/>
              </a:rPr>
              <a:t>Each exam has a certain number of Invigilators.</a:t>
            </a:r>
          </a:p>
        </p:txBody>
      </p:sp>
      <mc:AlternateContent xmlns:mc="http://schemas.openxmlformats.org/markup-compatibility/2006" xmlns:a14="http://schemas.microsoft.com/office/drawing/2010/main">
        <mc:Choice Requires="a14">
          <p:sp>
            <p:nvSpPr>
              <p:cNvPr id="18" name="Hộp Văn bản 17">
                <a:extLst>
                  <a:ext uri="{FF2B5EF4-FFF2-40B4-BE49-F238E27FC236}">
                    <a16:creationId xmlns:a16="http://schemas.microsoft.com/office/drawing/2014/main" id="{F9D26F02-D9DE-4177-9013-0A1B6A4B128E}"/>
                  </a:ext>
                </a:extLst>
              </p:cNvPr>
              <p:cNvSpPr txBox="1"/>
              <p:nvPr/>
            </p:nvSpPr>
            <p:spPr>
              <a:xfrm>
                <a:off x="861315" y="3338754"/>
                <a:ext cx="6270813" cy="792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en-US" sz="1600" i="1" smtClean="0">
                              <a:solidFill>
                                <a:schemeClr val="tx1"/>
                              </a:solidFill>
                              <a:latin typeface="Cambria Math" panose="02040503050406030204" pitchFamily="18" charset="0"/>
                            </a:rPr>
                          </m:ctrlPr>
                        </m:naryPr>
                        <m:sub>
                          <m:r>
                            <a:rPr lang="en-US" sz="1600" i="1">
                              <a:solidFill>
                                <a:schemeClr val="tx1"/>
                              </a:solidFill>
                              <a:latin typeface="Cambria Math" panose="02040503050406030204" pitchFamily="18" charset="0"/>
                            </a:rPr>
                            <m:t>𝑗</m:t>
                          </m:r>
                          <m:r>
                            <a:rPr lang="en-US" sz="1600" i="0">
                              <a:solidFill>
                                <a:schemeClr val="tx1"/>
                              </a:solidFill>
                              <a:latin typeface="Cambria Math" panose="02040503050406030204" pitchFamily="18" charset="0"/>
                            </a:rPr>
                            <m:t>=1</m:t>
                          </m:r>
                        </m:sub>
                        <m:sup>
                          <m:r>
                            <a:rPr lang="en-US" sz="1600" i="1">
                              <a:solidFill>
                                <a:schemeClr val="tx1"/>
                              </a:solidFill>
                              <a:latin typeface="Cambria Math" panose="02040503050406030204" pitchFamily="18" charset="0"/>
                            </a:rPr>
                            <m:t>𝑚</m:t>
                          </m:r>
                        </m:sup>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𝑋</m:t>
                              </m:r>
                            </m:e>
                            <m:sub>
                              <m:r>
                                <a:rPr lang="en-US" sz="1600" i="1">
                                  <a:solidFill>
                                    <a:schemeClr val="tx1"/>
                                  </a:solidFill>
                                  <a:latin typeface="Cambria Math" panose="02040503050406030204" pitchFamily="18" charset="0"/>
                                </a:rPr>
                                <m:t>𝑖</m:t>
                              </m:r>
                              <m:r>
                                <a:rPr lang="en-US" sz="1600" i="0">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𝑗</m:t>
                              </m:r>
                            </m:sub>
                          </m:sSub>
                          <m:r>
                            <a:rPr lang="en-US" sz="1600" i="0">
                              <a:solidFill>
                                <a:schemeClr val="tx1"/>
                              </a:solidFill>
                              <a:latin typeface="Cambria Math" panose="02040503050406030204" pitchFamily="18" charset="0"/>
                            </a:rPr>
                            <m:t>= </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𝑟</m:t>
                              </m:r>
                            </m:e>
                            <m:sub>
                              <m:r>
                                <a:rPr lang="en-US" sz="1600" i="1">
                                  <a:solidFill>
                                    <a:schemeClr val="tx1"/>
                                  </a:solidFill>
                                  <a:latin typeface="Cambria Math" panose="02040503050406030204" pitchFamily="18" charset="0"/>
                                </a:rPr>
                                <m:t>𝑖</m:t>
                              </m:r>
                            </m:sub>
                          </m:sSub>
                        </m:e>
                      </m:nary>
                    </m:oMath>
                  </m:oMathPara>
                </a14:m>
                <a:endParaRPr lang="en-US" sz="1600">
                  <a:solidFill>
                    <a:schemeClr val="tx1"/>
                  </a:solidFill>
                  <a:latin typeface="+mn-lt"/>
                </a:endParaRPr>
              </a:p>
            </p:txBody>
          </p:sp>
        </mc:Choice>
        <mc:Fallback xmlns="">
          <p:sp>
            <p:nvSpPr>
              <p:cNvPr id="18" name="Hộp Văn bản 17">
                <a:extLst>
                  <a:ext uri="{FF2B5EF4-FFF2-40B4-BE49-F238E27FC236}">
                    <a16:creationId xmlns:a16="http://schemas.microsoft.com/office/drawing/2014/main" id="{F9D26F02-D9DE-4177-9013-0A1B6A4B128E}"/>
                  </a:ext>
                </a:extLst>
              </p:cNvPr>
              <p:cNvSpPr txBox="1">
                <a:spLocks noRot="1" noChangeAspect="1" noMove="1" noResize="1" noEditPoints="1" noAdjustHandles="1" noChangeArrowheads="1" noChangeShapeType="1" noTextEdit="1"/>
              </p:cNvSpPr>
              <p:nvPr/>
            </p:nvSpPr>
            <p:spPr>
              <a:xfrm>
                <a:off x="861315" y="3338754"/>
                <a:ext cx="6270813" cy="792333"/>
              </a:xfrm>
              <a:prstGeom prst="rect">
                <a:avLst/>
              </a:prstGeom>
              <a:blipFill>
                <a:blip r:embed="rId6"/>
                <a:stretch>
                  <a:fillRect/>
                </a:stretch>
              </a:blipFill>
            </p:spPr>
            <p:txBody>
              <a:bodyPr/>
              <a:lstStyle/>
              <a:p>
                <a:r>
                  <a:rPr lang="en-US">
                    <a:noFill/>
                  </a:rPr>
                  <a:t> </a:t>
                </a:r>
              </a:p>
            </p:txBody>
          </p:sp>
        </mc:Fallback>
      </mc:AlternateContent>
      <p:sp>
        <p:nvSpPr>
          <p:cNvPr id="5" name="Hộp Văn bản 4">
            <a:extLst>
              <a:ext uri="{FF2B5EF4-FFF2-40B4-BE49-F238E27FC236}">
                <a16:creationId xmlns:a16="http://schemas.microsoft.com/office/drawing/2014/main" id="{777098C8-425C-4EA8-9DFC-46EE07C925F1}"/>
              </a:ext>
            </a:extLst>
          </p:cNvPr>
          <p:cNvSpPr txBox="1"/>
          <p:nvPr/>
        </p:nvSpPr>
        <p:spPr>
          <a:xfrm>
            <a:off x="5918167" y="2207225"/>
            <a:ext cx="464820" cy="307777"/>
          </a:xfrm>
          <a:prstGeom prst="rect">
            <a:avLst/>
          </a:prstGeom>
          <a:noFill/>
        </p:spPr>
        <p:txBody>
          <a:bodyPr wrap="square" lIns="91440" tIns="45720" rIns="91440" bIns="45720" anchor="t">
            <a:spAutoFit/>
          </a:bodyPr>
          <a:lstStyle/>
          <a:p>
            <a:r>
              <a:rPr lang="en-US">
                <a:solidFill>
                  <a:schemeClr val="tx1"/>
                </a:solidFill>
                <a:latin typeface="Times New Roman"/>
              </a:rPr>
              <a:t>(5)</a:t>
            </a:r>
            <a:endParaRPr lang="en-US">
              <a:solidFill>
                <a:schemeClr val="tx1"/>
              </a:solidFill>
            </a:endParaRPr>
          </a:p>
        </p:txBody>
      </p:sp>
      <p:sp>
        <p:nvSpPr>
          <p:cNvPr id="9" name="Hộp Văn bản 8">
            <a:extLst>
              <a:ext uri="{FF2B5EF4-FFF2-40B4-BE49-F238E27FC236}">
                <a16:creationId xmlns:a16="http://schemas.microsoft.com/office/drawing/2014/main" id="{43236407-FE98-4121-B3B0-AD0396FECFDE}"/>
              </a:ext>
            </a:extLst>
          </p:cNvPr>
          <p:cNvSpPr txBox="1"/>
          <p:nvPr/>
        </p:nvSpPr>
        <p:spPr>
          <a:xfrm>
            <a:off x="5918167" y="3498666"/>
            <a:ext cx="464820" cy="307777"/>
          </a:xfrm>
          <a:prstGeom prst="rect">
            <a:avLst/>
          </a:prstGeom>
          <a:noFill/>
        </p:spPr>
        <p:txBody>
          <a:bodyPr wrap="square" lIns="91440" tIns="45720" rIns="91440" bIns="45720" anchor="t">
            <a:spAutoFit/>
          </a:bodyPr>
          <a:lstStyle/>
          <a:p>
            <a:r>
              <a:rPr lang="en-US">
                <a:solidFill>
                  <a:schemeClr val="tx1"/>
                </a:solidFill>
                <a:latin typeface="Times New Roman"/>
              </a:rPr>
              <a:t>(6)</a:t>
            </a:r>
            <a:endParaRPr lang="en-US">
              <a:solidFill>
                <a:schemeClr val="tx1"/>
              </a:solidFill>
            </a:endParaRPr>
          </a:p>
        </p:txBody>
      </p:sp>
      <p:sp>
        <p:nvSpPr>
          <p:cNvPr id="23" name="Hộp Văn bản 1">
            <a:extLst>
              <a:ext uri="{FF2B5EF4-FFF2-40B4-BE49-F238E27FC236}">
                <a16:creationId xmlns:a16="http://schemas.microsoft.com/office/drawing/2014/main" id="{B8B3C5BB-AF63-419D-A2BC-E5D562DA652B}"/>
              </a:ext>
            </a:extLst>
          </p:cNvPr>
          <p:cNvSpPr txBox="1"/>
          <p:nvPr/>
        </p:nvSpPr>
        <p:spPr>
          <a:xfrm>
            <a:off x="1391393" y="4060573"/>
            <a:ext cx="7336618" cy="786754"/>
          </a:xfrm>
          <a:prstGeom prst="rect">
            <a:avLst/>
          </a:prstGeom>
          <a:noFill/>
        </p:spPr>
        <p:txBody>
          <a:bodyPr wrap="square" lIns="91440" tIns="45720" rIns="91440" bIns="4572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spcBef>
                <a:spcPts val="800"/>
              </a:spcBef>
              <a:spcAft>
                <a:spcPts val="800"/>
              </a:spcAft>
            </a:pPr>
            <a:r>
              <a:rPr lang="en-US" sz="1600">
                <a:solidFill>
                  <a:schemeClr val="tx1"/>
                </a:solidFill>
                <a:effectLst/>
                <a:latin typeface="Times New Roman"/>
                <a:ea typeface="Yu Mincho"/>
              </a:rPr>
              <a:t>From </a:t>
            </a:r>
            <a:r>
              <a:rPr lang="en-US" sz="1600">
                <a:solidFill>
                  <a:schemeClr val="tx1"/>
                </a:solidFill>
                <a:latin typeface="Times New Roman"/>
                <a:ea typeface="Yu Mincho"/>
              </a:rPr>
              <a:t>all of the above functions,</a:t>
            </a:r>
            <a:r>
              <a:rPr lang="en-US" sz="1600">
                <a:solidFill>
                  <a:schemeClr val="tx1"/>
                </a:solidFill>
                <a:effectLst/>
                <a:latin typeface="Times New Roman"/>
                <a:ea typeface="Yu Mincho"/>
              </a:rPr>
              <a:t> we have the target functions and the necessary constraints for optimization.</a:t>
            </a:r>
          </a:p>
        </p:txBody>
      </p:sp>
    </p:spTree>
    <p:extLst>
      <p:ext uri="{BB962C8B-B14F-4D97-AF65-F5344CB8AC3E}">
        <p14:creationId xmlns:p14="http://schemas.microsoft.com/office/powerpoint/2010/main" val="2827076878"/>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4"/>
        <p:cNvGrpSpPr/>
        <p:nvPr/>
      </p:nvGrpSpPr>
      <p:grpSpPr>
        <a:xfrm>
          <a:off x="0" y="0"/>
          <a:ext cx="0" cy="0"/>
          <a:chOff x="0" y="0"/>
          <a:chExt cx="0" cy="0"/>
        </a:xfrm>
      </p:grpSpPr>
      <p:sp>
        <p:nvSpPr>
          <p:cNvPr id="6" name="Google Shape;552;p18">
            <a:extLst>
              <a:ext uri="{FF2B5EF4-FFF2-40B4-BE49-F238E27FC236}">
                <a16:creationId xmlns:a16="http://schemas.microsoft.com/office/drawing/2014/main" id="{56374BB7-B9CF-429A-AF3F-123E339BA975}"/>
              </a:ext>
            </a:extLst>
          </p:cNvPr>
          <p:cNvSpPr txBox="1">
            <a:spLocks noGrp="1"/>
          </p:cNvSpPr>
          <p:nvPr>
            <p:ph type="sldNum" idx="12"/>
          </p:nvPr>
        </p:nvSpPr>
        <p:spPr>
          <a:prstGeom prst="rect">
            <a:avLst/>
          </a:prstGeom>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solidFill>
                  <a:schemeClr val="tx1"/>
                </a:solidFill>
                <a:latin typeface="+mj-lt"/>
              </a:rPr>
              <a:t>18</a:t>
            </a:fld>
            <a:endParaRPr lang="en" b="1">
              <a:solidFill>
                <a:schemeClr val="tx1"/>
              </a:solidFill>
              <a:latin typeface="+mj-lt"/>
            </a:endParaRPr>
          </a:p>
        </p:txBody>
      </p:sp>
      <p:sp>
        <p:nvSpPr>
          <p:cNvPr id="585" name="Google Shape;585;p21"/>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b="1">
                <a:solidFill>
                  <a:srgbClr val="FFAD1D"/>
                </a:solidFill>
                <a:latin typeface="+mj-lt"/>
              </a:rPr>
              <a:t>Result comparison</a:t>
            </a:r>
          </a:p>
        </p:txBody>
      </p:sp>
      <p:sp>
        <p:nvSpPr>
          <p:cNvPr id="3" name="Chỗ dành sẵn cho Văn bản 2">
            <a:extLst>
              <a:ext uri="{FF2B5EF4-FFF2-40B4-BE49-F238E27FC236}">
                <a16:creationId xmlns:a16="http://schemas.microsoft.com/office/drawing/2014/main" id="{EB5D066C-C787-4C9B-85CC-50D62719F5B2}"/>
              </a:ext>
            </a:extLst>
          </p:cNvPr>
          <p:cNvSpPr>
            <a:spLocks noGrp="1"/>
          </p:cNvSpPr>
          <p:nvPr>
            <p:ph type="body" idx="4294967295"/>
          </p:nvPr>
        </p:nvSpPr>
        <p:spPr>
          <a:xfrm>
            <a:off x="1300162" y="1600201"/>
            <a:ext cx="7393891" cy="916306"/>
          </a:xfrm>
        </p:spPr>
        <p:txBody>
          <a:bodyPr/>
          <a:lstStyle/>
          <a:p>
            <a:pPr marL="76200" indent="0" algn="just">
              <a:lnSpc>
                <a:spcPct val="150000"/>
              </a:lnSpc>
              <a:spcAft>
                <a:spcPts val="1200"/>
              </a:spcAft>
              <a:buNone/>
            </a:pPr>
            <a:r>
              <a:rPr lang="en-US" sz="1600">
                <a:solidFill>
                  <a:schemeClr val="tx1"/>
                </a:solidFill>
                <a:effectLst/>
                <a:latin typeface="+mn-lt"/>
                <a:ea typeface="Calibri" panose="020F0502020204030204" pitchFamily="34" charset="0"/>
              </a:rPr>
              <a:t>We used the fitness score to evaluate the quality of the 2 methods (Genetic algorithm and Linear programming). The result is presented in the table below. </a:t>
            </a:r>
          </a:p>
        </p:txBody>
      </p:sp>
      <p:pic>
        <p:nvPicPr>
          <p:cNvPr id="7" name="Picture 9" descr="Logo&#10;&#10;Description automatically generated">
            <a:extLst>
              <a:ext uri="{FF2B5EF4-FFF2-40B4-BE49-F238E27FC236}">
                <a16:creationId xmlns:a16="http://schemas.microsoft.com/office/drawing/2014/main" id="{AF759497-EADD-4CD6-9176-55272B5DB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8" name="Hình ảnh 7">
            <a:extLst>
              <a:ext uri="{FF2B5EF4-FFF2-40B4-BE49-F238E27FC236}">
                <a16:creationId xmlns:a16="http://schemas.microsoft.com/office/drawing/2014/main" id="{9BF22B5F-C384-4A22-BF9C-E513D4A4B9E4}"/>
              </a:ext>
            </a:extLst>
          </p:cNvPr>
          <p:cNvPicPr>
            <a:picLocks noChangeAspect="1"/>
          </p:cNvPicPr>
          <p:nvPr/>
        </p:nvPicPr>
        <p:blipFill>
          <a:blip r:embed="rId4"/>
          <a:stretch>
            <a:fillRect/>
          </a:stretch>
        </p:blipFill>
        <p:spPr>
          <a:xfrm>
            <a:off x="6924309" y="2164"/>
            <a:ext cx="1769745" cy="632052"/>
          </a:xfrm>
          <a:prstGeom prst="rect">
            <a:avLst/>
          </a:prstGeom>
        </p:spPr>
      </p:pic>
      <p:graphicFrame>
        <p:nvGraphicFramePr>
          <p:cNvPr id="4" name="Bảng 3">
            <a:extLst>
              <a:ext uri="{FF2B5EF4-FFF2-40B4-BE49-F238E27FC236}">
                <a16:creationId xmlns:a16="http://schemas.microsoft.com/office/drawing/2014/main" id="{A9EA2C97-3E4B-49E9-8723-96721CB6CDFB}"/>
              </a:ext>
            </a:extLst>
          </p:cNvPr>
          <p:cNvGraphicFramePr>
            <a:graphicFrameLocks noGrp="1"/>
          </p:cNvGraphicFramePr>
          <p:nvPr>
            <p:extLst>
              <p:ext uri="{D42A27DB-BD31-4B8C-83A1-F6EECF244321}">
                <p14:modId xmlns:p14="http://schemas.microsoft.com/office/powerpoint/2010/main" val="943763406"/>
              </p:ext>
            </p:extLst>
          </p:nvPr>
        </p:nvGraphicFramePr>
        <p:xfrm>
          <a:off x="3143519" y="2690063"/>
          <a:ext cx="3780790" cy="916305"/>
        </p:xfrm>
        <a:graphic>
          <a:graphicData uri="http://schemas.openxmlformats.org/drawingml/2006/table">
            <a:tbl>
              <a:tblPr firstRow="1" firstCol="1" bandRow="1">
                <a:tableStyleId>{59096C3E-3024-4353-87C0-A7270F41AF63}</a:tableStyleId>
              </a:tblPr>
              <a:tblGrid>
                <a:gridCol w="2085340">
                  <a:extLst>
                    <a:ext uri="{9D8B030D-6E8A-4147-A177-3AD203B41FA5}">
                      <a16:colId xmlns:a16="http://schemas.microsoft.com/office/drawing/2014/main" val="2486427218"/>
                    </a:ext>
                  </a:extLst>
                </a:gridCol>
                <a:gridCol w="1695450">
                  <a:extLst>
                    <a:ext uri="{9D8B030D-6E8A-4147-A177-3AD203B41FA5}">
                      <a16:colId xmlns:a16="http://schemas.microsoft.com/office/drawing/2014/main" val="1220699092"/>
                    </a:ext>
                  </a:extLst>
                </a:gridCol>
              </a:tblGrid>
              <a:tr h="320675">
                <a:tc>
                  <a:txBody>
                    <a:bodyPr/>
                    <a:lstStyle/>
                    <a:p>
                      <a:pPr>
                        <a:lnSpc>
                          <a:spcPct val="150000"/>
                        </a:lnSpc>
                        <a:spcAft>
                          <a:spcPts val="1200"/>
                        </a:spcAft>
                      </a:pPr>
                      <a:r>
                        <a:rPr lang="en-US" sz="1300">
                          <a:solidFill>
                            <a:schemeClr val="tx1"/>
                          </a:solidFill>
                          <a:effectLst/>
                        </a:rPr>
                        <a:t>Method</a:t>
                      </a:r>
                      <a:endParaRPr lang="en-US" sz="1300">
                        <a:solidFill>
                          <a:schemeClr val="tx1"/>
                        </a:solidFill>
                        <a:effectLst/>
                        <a:latin typeface="Times New Roman" panose="02020603050405020304" pitchFamily="18" charset="0"/>
                        <a:ea typeface="Calibri" panose="020F0502020204030204" pitchFamily="34" charset="0"/>
                      </a:endParaRPr>
                    </a:p>
                  </a:txBody>
                  <a:tcPr marL="68580" marR="68580" marT="0" marB="0" anchor="ctr"/>
                </a:tc>
                <a:tc>
                  <a:txBody>
                    <a:bodyPr/>
                    <a:lstStyle/>
                    <a:p>
                      <a:pPr>
                        <a:lnSpc>
                          <a:spcPct val="150000"/>
                        </a:lnSpc>
                        <a:spcAft>
                          <a:spcPts val="1200"/>
                        </a:spcAft>
                      </a:pPr>
                      <a:r>
                        <a:rPr lang="en-US" sz="1300">
                          <a:solidFill>
                            <a:schemeClr val="tx1"/>
                          </a:solidFill>
                          <a:effectLst/>
                        </a:rPr>
                        <a:t>Fitness score</a:t>
                      </a:r>
                      <a:endParaRPr lang="en-US" sz="1300">
                        <a:solidFill>
                          <a:schemeClr val="tx1"/>
                        </a:solidFill>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1293708709"/>
                  </a:ext>
                </a:extLst>
              </a:tr>
              <a:tr h="305435">
                <a:tc>
                  <a:txBody>
                    <a:bodyPr/>
                    <a:lstStyle/>
                    <a:p>
                      <a:pPr algn="just">
                        <a:lnSpc>
                          <a:spcPct val="150000"/>
                        </a:lnSpc>
                        <a:spcAft>
                          <a:spcPts val="1200"/>
                        </a:spcAft>
                      </a:pPr>
                      <a:r>
                        <a:rPr lang="en-US" sz="1300">
                          <a:solidFill>
                            <a:schemeClr val="tx1"/>
                          </a:solidFill>
                          <a:effectLst/>
                        </a:rPr>
                        <a:t>Genetic algorithm (GA)</a:t>
                      </a:r>
                      <a:endParaRPr lang="en-US" sz="1300">
                        <a:solidFill>
                          <a:schemeClr val="tx1"/>
                        </a:solidFill>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just">
                        <a:lnSpc>
                          <a:spcPct val="150000"/>
                        </a:lnSpc>
                        <a:spcAft>
                          <a:spcPts val="1200"/>
                        </a:spcAft>
                      </a:pPr>
                      <a:r>
                        <a:rPr lang="en-US" sz="1300">
                          <a:solidFill>
                            <a:schemeClr val="tx1"/>
                          </a:solidFill>
                          <a:effectLst/>
                        </a:rPr>
                        <a:t>11311</a:t>
                      </a:r>
                      <a:endParaRPr lang="en-US" sz="1300">
                        <a:solidFill>
                          <a:schemeClr val="tx1"/>
                        </a:solidFill>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151057678"/>
                  </a:ext>
                </a:extLst>
              </a:tr>
              <a:tr h="290195">
                <a:tc>
                  <a:txBody>
                    <a:bodyPr/>
                    <a:lstStyle/>
                    <a:p>
                      <a:pPr algn="just">
                        <a:lnSpc>
                          <a:spcPct val="150000"/>
                        </a:lnSpc>
                        <a:spcAft>
                          <a:spcPts val="1200"/>
                        </a:spcAft>
                      </a:pPr>
                      <a:r>
                        <a:rPr lang="en-US" sz="1300">
                          <a:solidFill>
                            <a:schemeClr val="tx1"/>
                          </a:solidFill>
                          <a:effectLst/>
                        </a:rPr>
                        <a:t>Linear programming (LP)</a:t>
                      </a:r>
                      <a:endParaRPr lang="en-US" sz="1300">
                        <a:solidFill>
                          <a:schemeClr val="tx1"/>
                        </a:solidFill>
                        <a:effectLst/>
                        <a:latin typeface="Times New Roman" panose="02020603050405020304" pitchFamily="18" charset="0"/>
                        <a:ea typeface="Calibri" panose="020F0502020204030204" pitchFamily="34" charset="0"/>
                      </a:endParaRPr>
                    </a:p>
                  </a:txBody>
                  <a:tcPr marL="68580" marR="68580" marT="0" marB="0" anchor="ctr"/>
                </a:tc>
                <a:tc>
                  <a:txBody>
                    <a:bodyPr/>
                    <a:lstStyle/>
                    <a:p>
                      <a:pPr algn="just">
                        <a:lnSpc>
                          <a:spcPct val="150000"/>
                        </a:lnSpc>
                        <a:spcAft>
                          <a:spcPts val="1200"/>
                        </a:spcAft>
                      </a:pPr>
                      <a:r>
                        <a:rPr lang="en-US" sz="1300">
                          <a:solidFill>
                            <a:schemeClr val="tx1"/>
                          </a:solidFill>
                          <a:effectLst/>
                        </a:rPr>
                        <a:t>11458</a:t>
                      </a:r>
                      <a:endParaRPr lang="en-US" sz="1300">
                        <a:solidFill>
                          <a:schemeClr val="tx1"/>
                        </a:solidFill>
                        <a:effectLst/>
                        <a:latin typeface="Times New Roman" panose="02020603050405020304" pitchFamily="18" charset="0"/>
                        <a:ea typeface="Calibri" panose="020F0502020204030204" pitchFamily="34" charset="0"/>
                      </a:endParaRPr>
                    </a:p>
                  </a:txBody>
                  <a:tcPr marL="68580" marR="68580" marT="0" marB="0" anchor="ctr"/>
                </a:tc>
                <a:extLst>
                  <a:ext uri="{0D108BD9-81ED-4DB2-BD59-A6C34878D82A}">
                    <a16:rowId xmlns:a16="http://schemas.microsoft.com/office/drawing/2014/main" val="2264255896"/>
                  </a:ext>
                </a:extLst>
              </a:tr>
            </a:tbl>
          </a:graphicData>
        </a:graphic>
      </p:graphicFrame>
      <p:sp>
        <p:nvSpPr>
          <p:cNvPr id="9" name="Hộp Văn bản 8">
            <a:extLst>
              <a:ext uri="{FF2B5EF4-FFF2-40B4-BE49-F238E27FC236}">
                <a16:creationId xmlns:a16="http://schemas.microsoft.com/office/drawing/2014/main" id="{DDB57C75-BC03-44FF-BB8B-0579BF2DBD91}"/>
              </a:ext>
            </a:extLst>
          </p:cNvPr>
          <p:cNvSpPr txBox="1"/>
          <p:nvPr/>
        </p:nvSpPr>
        <p:spPr>
          <a:xfrm>
            <a:off x="1300162" y="3832616"/>
            <a:ext cx="7190342" cy="785343"/>
          </a:xfrm>
          <a:prstGeom prst="rect">
            <a:avLst/>
          </a:prstGeom>
          <a:noFill/>
        </p:spPr>
        <p:txBody>
          <a:bodyPr wrap="square" lIns="91440" tIns="45720" rIns="91440" bIns="45720" anchor="t">
            <a:spAutoFit/>
          </a:bodyPr>
          <a:lstStyle/>
          <a:p>
            <a:pPr algn="just">
              <a:lnSpc>
                <a:spcPct val="150000"/>
              </a:lnSpc>
              <a:spcAft>
                <a:spcPts val="1200"/>
              </a:spcAft>
            </a:pPr>
            <a:r>
              <a:rPr lang="en-US" sz="1600">
                <a:solidFill>
                  <a:schemeClr val="tx1"/>
                </a:solidFill>
                <a:latin typeface="+mn-lt"/>
                <a:ea typeface="Calibri" panose="020F0502020204030204" pitchFamily="34" charset="0"/>
              </a:rPr>
              <a:t>With GA, we run on 50 generations. While on LP, we limited the running time to 235s.</a:t>
            </a:r>
            <a:endParaRPr lang="en-US" sz="1600">
              <a:solidFill>
                <a:schemeClr val="tx1"/>
              </a:solidFill>
              <a:effectLst/>
              <a:latin typeface="+mn-lt"/>
              <a:ea typeface="Calibri" panose="020F0502020204030204" pitchFamily="34" charset="0"/>
            </a:endParaRPr>
          </a:p>
        </p:txBody>
      </p:sp>
    </p:spTree>
    <p:extLst>
      <p:ext uri="{BB962C8B-B14F-4D97-AF65-F5344CB8AC3E}">
        <p14:creationId xmlns:p14="http://schemas.microsoft.com/office/powerpoint/2010/main" val="3220398046"/>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4"/>
        <p:cNvGrpSpPr/>
        <p:nvPr/>
      </p:nvGrpSpPr>
      <p:grpSpPr>
        <a:xfrm>
          <a:off x="0" y="0"/>
          <a:ext cx="0" cy="0"/>
          <a:chOff x="0" y="0"/>
          <a:chExt cx="0" cy="0"/>
        </a:xfrm>
      </p:grpSpPr>
      <p:sp>
        <p:nvSpPr>
          <p:cNvPr id="6" name="Google Shape;552;p18">
            <a:extLst>
              <a:ext uri="{FF2B5EF4-FFF2-40B4-BE49-F238E27FC236}">
                <a16:creationId xmlns:a16="http://schemas.microsoft.com/office/drawing/2014/main" id="{56374BB7-B9CF-429A-AF3F-123E339BA975}"/>
              </a:ext>
            </a:extLst>
          </p:cNvPr>
          <p:cNvSpPr txBox="1">
            <a:spLocks noGrp="1"/>
          </p:cNvSpPr>
          <p:nvPr>
            <p:ph type="sldNum" idx="12"/>
          </p:nvPr>
        </p:nvSpPr>
        <p:spPr>
          <a:prstGeom prst="rect">
            <a:avLst/>
          </a:prstGeom>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19</a:t>
            </a:fld>
            <a:endParaRPr b="1">
              <a:latin typeface="+mj-lt"/>
            </a:endParaRPr>
          </a:p>
        </p:txBody>
      </p:sp>
      <p:sp>
        <p:nvSpPr>
          <p:cNvPr id="585" name="Google Shape;585;p21"/>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b="1">
                <a:solidFill>
                  <a:schemeClr val="accent1"/>
                </a:solidFill>
                <a:latin typeface="+mj-lt"/>
              </a:rPr>
              <a:t>Result comparison</a:t>
            </a:r>
          </a:p>
        </p:txBody>
      </p:sp>
      <p:pic>
        <p:nvPicPr>
          <p:cNvPr id="7" name="Picture 9" descr="Logo&#10;&#10;Description automatically generated">
            <a:extLst>
              <a:ext uri="{FF2B5EF4-FFF2-40B4-BE49-F238E27FC236}">
                <a16:creationId xmlns:a16="http://schemas.microsoft.com/office/drawing/2014/main" id="{AF759497-EADD-4CD6-9176-55272B5DB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8" name="Hình ảnh 7">
            <a:extLst>
              <a:ext uri="{FF2B5EF4-FFF2-40B4-BE49-F238E27FC236}">
                <a16:creationId xmlns:a16="http://schemas.microsoft.com/office/drawing/2014/main" id="{9BF22B5F-C384-4A22-BF9C-E513D4A4B9E4}"/>
              </a:ext>
            </a:extLst>
          </p:cNvPr>
          <p:cNvPicPr>
            <a:picLocks noChangeAspect="1"/>
          </p:cNvPicPr>
          <p:nvPr/>
        </p:nvPicPr>
        <p:blipFill>
          <a:blip r:embed="rId4"/>
          <a:stretch>
            <a:fillRect/>
          </a:stretch>
        </p:blipFill>
        <p:spPr>
          <a:xfrm>
            <a:off x="6924309" y="2164"/>
            <a:ext cx="1769745" cy="632052"/>
          </a:xfrm>
          <a:prstGeom prst="rect">
            <a:avLst/>
          </a:prstGeom>
        </p:spPr>
      </p:pic>
      <p:pic>
        <p:nvPicPr>
          <p:cNvPr id="9" name="Picture 2">
            <a:extLst>
              <a:ext uri="{FF2B5EF4-FFF2-40B4-BE49-F238E27FC236}">
                <a16:creationId xmlns:a16="http://schemas.microsoft.com/office/drawing/2014/main" id="{73645FCE-07CD-48E1-A982-DC21FEEBC856}"/>
              </a:ext>
            </a:extLst>
          </p:cNvPr>
          <p:cNvPicPr/>
          <p:nvPr/>
        </p:nvPicPr>
        <p:blipFill>
          <a:blip r:embed="rId5"/>
          <a:stretch>
            <a:fillRect/>
          </a:stretch>
        </p:blipFill>
        <p:spPr>
          <a:xfrm>
            <a:off x="1300163" y="1346984"/>
            <a:ext cx="7190341" cy="3613151"/>
          </a:xfrm>
          <a:prstGeom prst="rect">
            <a:avLst/>
          </a:prstGeom>
        </p:spPr>
      </p:pic>
    </p:spTree>
    <p:extLst>
      <p:ext uri="{BB962C8B-B14F-4D97-AF65-F5344CB8AC3E}">
        <p14:creationId xmlns:p14="http://schemas.microsoft.com/office/powerpoint/2010/main" val="216576254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3" name="Rectangle 5">
            <a:extLst>
              <a:ext uri="{FF2B5EF4-FFF2-40B4-BE49-F238E27FC236}">
                <a16:creationId xmlns:a16="http://schemas.microsoft.com/office/drawing/2014/main" id="{D5759301-39B0-43CB-8232-C3DAFED6F86B}"/>
              </a:ext>
            </a:extLst>
          </p:cNvPr>
          <p:cNvSpPr/>
          <p:nvPr/>
        </p:nvSpPr>
        <p:spPr>
          <a:xfrm>
            <a:off x="1153885" y="672832"/>
            <a:ext cx="7540169" cy="662483"/>
          </a:xfrm>
          <a:prstGeom prst="rect">
            <a:avLst/>
          </a:prstGeom>
          <a:solidFill>
            <a:srgbClr val="FFAD1D"/>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b="1">
                <a:solidFill>
                  <a:schemeClr val="bg1"/>
                </a:solidFill>
                <a:latin typeface="+mj-lt"/>
                <a:cs typeface="Times New Roman" panose="02020603050405020304" pitchFamily="18" charset="0"/>
              </a:rPr>
              <a:t>Presentation outline</a:t>
            </a:r>
          </a:p>
        </p:txBody>
      </p:sp>
      <p:sp>
        <p:nvSpPr>
          <p:cNvPr id="4" name="Google Shape;525;p14">
            <a:extLst>
              <a:ext uri="{FF2B5EF4-FFF2-40B4-BE49-F238E27FC236}">
                <a16:creationId xmlns:a16="http://schemas.microsoft.com/office/drawing/2014/main" id="{B85238E0-2F68-435F-97BA-B726C133AAB4}"/>
              </a:ext>
            </a:extLst>
          </p:cNvPr>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2</a:t>
            </a:fld>
            <a:endParaRPr b="1">
              <a:latin typeface="+mj-lt"/>
            </a:endParaRPr>
          </a:p>
        </p:txBody>
      </p:sp>
      <p:pic>
        <p:nvPicPr>
          <p:cNvPr id="19" name="Picture 9" descr="Logo&#10;&#10;Description automatically generated">
            <a:extLst>
              <a:ext uri="{FF2B5EF4-FFF2-40B4-BE49-F238E27FC236}">
                <a16:creationId xmlns:a16="http://schemas.microsoft.com/office/drawing/2014/main" id="{5DAEB67B-E672-4821-8EBA-739F002D2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20" name="Hình ảnh 19">
            <a:extLst>
              <a:ext uri="{FF2B5EF4-FFF2-40B4-BE49-F238E27FC236}">
                <a16:creationId xmlns:a16="http://schemas.microsoft.com/office/drawing/2014/main" id="{E9F45A77-FF36-4624-9E8F-20B9D80B2351}"/>
              </a:ext>
            </a:extLst>
          </p:cNvPr>
          <p:cNvPicPr>
            <a:picLocks noChangeAspect="1"/>
          </p:cNvPicPr>
          <p:nvPr/>
        </p:nvPicPr>
        <p:blipFill>
          <a:blip r:embed="rId4"/>
          <a:stretch>
            <a:fillRect/>
          </a:stretch>
        </p:blipFill>
        <p:spPr>
          <a:xfrm>
            <a:off x="6924309" y="2164"/>
            <a:ext cx="1769745" cy="632052"/>
          </a:xfrm>
          <a:prstGeom prst="rect">
            <a:avLst/>
          </a:prstGeom>
        </p:spPr>
      </p:pic>
      <p:graphicFrame>
        <p:nvGraphicFramePr>
          <p:cNvPr id="16" name="Sơ đồ 15">
            <a:extLst>
              <a:ext uri="{FF2B5EF4-FFF2-40B4-BE49-F238E27FC236}">
                <a16:creationId xmlns:a16="http://schemas.microsoft.com/office/drawing/2014/main" id="{9B012975-13C9-471A-B235-E8F7B473D404}"/>
              </a:ext>
            </a:extLst>
          </p:cNvPr>
          <p:cNvGraphicFramePr/>
          <p:nvPr>
            <p:extLst>
              <p:ext uri="{D42A27DB-BD31-4B8C-83A1-F6EECF244321}">
                <p14:modId xmlns:p14="http://schemas.microsoft.com/office/powerpoint/2010/main" val="3910865437"/>
              </p:ext>
            </p:extLst>
          </p:nvPr>
        </p:nvGraphicFramePr>
        <p:xfrm>
          <a:off x="2030862" y="1500298"/>
          <a:ext cx="5786214" cy="331635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344136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1"/>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b="1">
                <a:latin typeface="+mn-lt"/>
              </a:rPr>
              <a:t>5. Application analysis and design</a:t>
            </a:r>
            <a:endParaRPr sz="2400" b="1">
              <a:latin typeface="+mn-lt"/>
            </a:endParaRPr>
          </a:p>
        </p:txBody>
      </p:sp>
      <p:sp>
        <p:nvSpPr>
          <p:cNvPr id="4" name="Rectangle 1">
            <a:extLst>
              <a:ext uri="{FF2B5EF4-FFF2-40B4-BE49-F238E27FC236}">
                <a16:creationId xmlns:a16="http://schemas.microsoft.com/office/drawing/2014/main" id="{758C3315-A342-4529-A727-CA22AD48FB85}"/>
              </a:ext>
            </a:extLst>
          </p:cNvPr>
          <p:cNvSpPr>
            <a:spLocks noChangeArrowheads="1"/>
          </p:cNvSpPr>
          <p:nvPr/>
        </p:nvSpPr>
        <p:spPr bwMode="auto">
          <a:xfrm>
            <a:off x="2274196" y="34069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Google Shape;552;p18">
            <a:extLst>
              <a:ext uri="{FF2B5EF4-FFF2-40B4-BE49-F238E27FC236}">
                <a16:creationId xmlns:a16="http://schemas.microsoft.com/office/drawing/2014/main" id="{5B38FA7D-3A51-4688-B341-AE08BC1F160F}"/>
              </a:ext>
            </a:extLst>
          </p:cNvPr>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20</a:t>
            </a:fld>
            <a:endParaRPr b="1">
              <a:latin typeface="+mj-lt"/>
            </a:endParaRPr>
          </a:p>
        </p:txBody>
      </p:sp>
      <p:graphicFrame>
        <p:nvGraphicFramePr>
          <p:cNvPr id="2" name="Sơ đồ 1">
            <a:extLst>
              <a:ext uri="{FF2B5EF4-FFF2-40B4-BE49-F238E27FC236}">
                <a16:creationId xmlns:a16="http://schemas.microsoft.com/office/drawing/2014/main" id="{05021DBC-E781-46CF-BFE2-4BCE9BF7124B}"/>
              </a:ext>
            </a:extLst>
          </p:cNvPr>
          <p:cNvGraphicFramePr/>
          <p:nvPr>
            <p:extLst>
              <p:ext uri="{D42A27DB-BD31-4B8C-83A1-F6EECF244321}">
                <p14:modId xmlns:p14="http://schemas.microsoft.com/office/powerpoint/2010/main" val="1477722546"/>
              </p:ext>
            </p:extLst>
          </p:nvPr>
        </p:nvGraphicFramePr>
        <p:xfrm>
          <a:off x="824035" y="1415147"/>
          <a:ext cx="7495929" cy="37954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descr="Logo&#10;&#10;Description automatically generated">
            <a:extLst>
              <a:ext uri="{FF2B5EF4-FFF2-40B4-BE49-F238E27FC236}">
                <a16:creationId xmlns:a16="http://schemas.microsoft.com/office/drawing/2014/main" id="{6381D74C-4FE2-46E2-BAF9-366F61D3FF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1100" y="32247"/>
            <a:ext cx="763832" cy="632053"/>
          </a:xfrm>
          <a:prstGeom prst="rect">
            <a:avLst/>
          </a:prstGeom>
        </p:spPr>
      </p:pic>
      <p:pic>
        <p:nvPicPr>
          <p:cNvPr id="11" name="Hình ảnh 10">
            <a:extLst>
              <a:ext uri="{FF2B5EF4-FFF2-40B4-BE49-F238E27FC236}">
                <a16:creationId xmlns:a16="http://schemas.microsoft.com/office/drawing/2014/main" id="{2F02B254-8E97-4C54-9561-048EAC8B39E9}"/>
              </a:ext>
            </a:extLst>
          </p:cNvPr>
          <p:cNvPicPr>
            <a:picLocks noChangeAspect="1"/>
          </p:cNvPicPr>
          <p:nvPr/>
        </p:nvPicPr>
        <p:blipFill>
          <a:blip r:embed="rId9"/>
          <a:stretch>
            <a:fillRect/>
          </a:stretch>
        </p:blipFill>
        <p:spPr>
          <a:xfrm>
            <a:off x="6734509" y="0"/>
            <a:ext cx="1769745" cy="632052"/>
          </a:xfrm>
          <a:prstGeom prst="rect">
            <a:avLst/>
          </a:prstGeom>
        </p:spPr>
      </p:pic>
    </p:spTree>
    <p:extLst>
      <p:ext uri="{BB962C8B-B14F-4D97-AF65-F5344CB8AC3E}">
        <p14:creationId xmlns:p14="http://schemas.microsoft.com/office/powerpoint/2010/main" val="90790370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7" name="Google Shape;552;p18">
            <a:extLst>
              <a:ext uri="{FF2B5EF4-FFF2-40B4-BE49-F238E27FC236}">
                <a16:creationId xmlns:a16="http://schemas.microsoft.com/office/drawing/2014/main" id="{5B38FA7D-3A51-4688-B341-AE08BC1F160F}"/>
              </a:ext>
            </a:extLst>
          </p:cNvPr>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21</a:t>
            </a:fld>
            <a:endParaRPr b="1">
              <a:latin typeface="+mj-lt"/>
            </a:endParaRPr>
          </a:p>
        </p:txBody>
      </p:sp>
      <p:sp>
        <p:nvSpPr>
          <p:cNvPr id="585" name="Google Shape;585;p21"/>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114300" indent="0" algn="just" rtl="0" fontAlgn="base">
              <a:buNone/>
            </a:pPr>
            <a:r>
              <a:rPr lang="en-US" sz="2800" b="0" i="0" u="none" strike="noStrike">
                <a:solidFill>
                  <a:schemeClr val="accent1"/>
                </a:solidFill>
                <a:effectLst/>
                <a:latin typeface="+mj-lt"/>
              </a:rPr>
              <a:t>Functional requirement:</a:t>
            </a:r>
          </a:p>
        </p:txBody>
      </p:sp>
      <p:pic>
        <p:nvPicPr>
          <p:cNvPr id="1037" name="Picture 13">
            <a:extLst>
              <a:ext uri="{FF2B5EF4-FFF2-40B4-BE49-F238E27FC236}">
                <a16:creationId xmlns:a16="http://schemas.microsoft.com/office/drawing/2014/main" id="{07355548-6DF8-4F75-82FD-F7C0D54BB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024" y="3685048"/>
            <a:ext cx="561975" cy="5619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E430F0FF-26B4-488F-AD51-A7093A62E9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0275" y="3051687"/>
            <a:ext cx="561975" cy="55245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9FE9677F-78EC-412A-BF41-63551AC7C6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0276" y="2408801"/>
            <a:ext cx="561975" cy="5619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770D4FD9-C59A-4B43-895F-032CED77C8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0277" y="1775440"/>
            <a:ext cx="561975" cy="552450"/>
          </a:xfrm>
          <a:prstGeom prst="rect">
            <a:avLst/>
          </a:prstGeom>
          <a:noFill/>
          <a:extLst>
            <a:ext uri="{909E8E84-426E-40DD-AFC4-6F175D3DCCD1}">
              <a14:hiddenFill xmlns:a14="http://schemas.microsoft.com/office/drawing/2010/main">
                <a:solidFill>
                  <a:srgbClr val="FFFFFF"/>
                </a:solidFill>
              </a14:hiddenFill>
            </a:ext>
          </a:extLst>
        </p:spPr>
      </p:pic>
      <p:sp>
        <p:nvSpPr>
          <p:cNvPr id="20" name="Hộp Văn bản 19">
            <a:extLst>
              <a:ext uri="{FF2B5EF4-FFF2-40B4-BE49-F238E27FC236}">
                <a16:creationId xmlns:a16="http://schemas.microsoft.com/office/drawing/2014/main" id="{806EA35B-1A08-4E07-9A4F-FA53AC2933A8}"/>
              </a:ext>
            </a:extLst>
          </p:cNvPr>
          <p:cNvSpPr txBox="1"/>
          <p:nvPr/>
        </p:nvSpPr>
        <p:spPr>
          <a:xfrm>
            <a:off x="2285999" y="2424883"/>
            <a:ext cx="6204505" cy="456535"/>
          </a:xfrm>
          <a:prstGeom prst="rect">
            <a:avLst/>
          </a:prstGeom>
          <a:noFill/>
        </p:spPr>
        <p:txBody>
          <a:bodyPr wrap="square">
            <a:spAutoFit/>
          </a:bodyPr>
          <a:lstStyle/>
          <a:p>
            <a:pPr algn="just" rtl="0" fontAlgn="base">
              <a:lnSpc>
                <a:spcPct val="150000"/>
              </a:lnSpc>
            </a:pPr>
            <a:r>
              <a:rPr lang="en-US" sz="1800" b="0" i="0" u="none" strike="noStrike">
                <a:solidFill>
                  <a:schemeClr val="tx1"/>
                </a:solidFill>
                <a:effectLst/>
                <a:latin typeface="+mn-lt"/>
              </a:rPr>
              <a:t>Import exam schedule dataset. </a:t>
            </a:r>
            <a:r>
              <a:rPr lang="en-US" sz="1800" b="0" i="0">
                <a:solidFill>
                  <a:schemeClr val="tx1"/>
                </a:solidFill>
                <a:effectLst/>
                <a:latin typeface="+mn-lt"/>
              </a:rPr>
              <a:t>​</a:t>
            </a:r>
          </a:p>
        </p:txBody>
      </p:sp>
      <p:sp>
        <p:nvSpPr>
          <p:cNvPr id="21" name="Hộp Văn bản 20">
            <a:extLst>
              <a:ext uri="{FF2B5EF4-FFF2-40B4-BE49-F238E27FC236}">
                <a16:creationId xmlns:a16="http://schemas.microsoft.com/office/drawing/2014/main" id="{98FC4088-6A70-480E-9A74-CEFC50E902BE}"/>
              </a:ext>
            </a:extLst>
          </p:cNvPr>
          <p:cNvSpPr txBox="1"/>
          <p:nvPr/>
        </p:nvSpPr>
        <p:spPr>
          <a:xfrm>
            <a:off x="2285999" y="1798080"/>
            <a:ext cx="6204505" cy="456535"/>
          </a:xfrm>
          <a:prstGeom prst="rect">
            <a:avLst/>
          </a:prstGeom>
          <a:noFill/>
        </p:spPr>
        <p:txBody>
          <a:bodyPr wrap="square">
            <a:spAutoFit/>
          </a:bodyPr>
          <a:lstStyle/>
          <a:p>
            <a:pPr algn="just" rtl="0" fontAlgn="base">
              <a:lnSpc>
                <a:spcPct val="150000"/>
              </a:lnSpc>
            </a:pPr>
            <a:r>
              <a:rPr lang="en-US" sz="1800" b="0" i="0" u="none" strike="noStrike">
                <a:solidFill>
                  <a:schemeClr val="tx1"/>
                </a:solidFill>
                <a:effectLst/>
                <a:latin typeface="+mn-lt"/>
              </a:rPr>
              <a:t>Import invigilator dataset. </a:t>
            </a:r>
            <a:r>
              <a:rPr lang="en-US" sz="1800" b="0" i="0">
                <a:solidFill>
                  <a:schemeClr val="tx1"/>
                </a:solidFill>
                <a:effectLst/>
                <a:latin typeface="+mn-lt"/>
              </a:rPr>
              <a:t>​</a:t>
            </a:r>
          </a:p>
        </p:txBody>
      </p:sp>
      <p:sp>
        <p:nvSpPr>
          <p:cNvPr id="22" name="Hộp Văn bản 21">
            <a:extLst>
              <a:ext uri="{FF2B5EF4-FFF2-40B4-BE49-F238E27FC236}">
                <a16:creationId xmlns:a16="http://schemas.microsoft.com/office/drawing/2014/main" id="{35DE8913-AF02-4DC9-A512-D3531CBB0301}"/>
              </a:ext>
            </a:extLst>
          </p:cNvPr>
          <p:cNvSpPr txBox="1"/>
          <p:nvPr/>
        </p:nvSpPr>
        <p:spPr>
          <a:xfrm>
            <a:off x="2292250" y="2888635"/>
            <a:ext cx="6204505" cy="872034"/>
          </a:xfrm>
          <a:prstGeom prst="rect">
            <a:avLst/>
          </a:prstGeom>
          <a:noFill/>
        </p:spPr>
        <p:txBody>
          <a:bodyPr wrap="square">
            <a:spAutoFit/>
          </a:bodyPr>
          <a:lstStyle/>
          <a:p>
            <a:pPr algn="just" rtl="0" fontAlgn="base">
              <a:lnSpc>
                <a:spcPct val="150000"/>
              </a:lnSpc>
            </a:pPr>
            <a:r>
              <a:rPr lang="en-US" sz="1800" b="0" i="0" u="none" strike="noStrike">
                <a:solidFill>
                  <a:schemeClr val="tx1"/>
                </a:solidFill>
                <a:effectLst/>
                <a:latin typeface="+mn-lt"/>
              </a:rPr>
              <a:t>View imported data (invigilator, Courses) and final output Schedule. </a:t>
            </a:r>
            <a:r>
              <a:rPr lang="en-US" sz="1800" b="0" i="0">
                <a:solidFill>
                  <a:schemeClr val="tx1"/>
                </a:solidFill>
                <a:effectLst/>
                <a:latin typeface="+mn-lt"/>
              </a:rPr>
              <a:t>​</a:t>
            </a:r>
          </a:p>
        </p:txBody>
      </p:sp>
      <p:sp>
        <p:nvSpPr>
          <p:cNvPr id="23" name="Hộp Văn bản 22">
            <a:extLst>
              <a:ext uri="{FF2B5EF4-FFF2-40B4-BE49-F238E27FC236}">
                <a16:creationId xmlns:a16="http://schemas.microsoft.com/office/drawing/2014/main" id="{CE25562B-84F6-4832-9AC1-111527728282}"/>
              </a:ext>
            </a:extLst>
          </p:cNvPr>
          <p:cNvSpPr txBox="1"/>
          <p:nvPr/>
        </p:nvSpPr>
        <p:spPr>
          <a:xfrm>
            <a:off x="2285998" y="3694573"/>
            <a:ext cx="6204505" cy="456535"/>
          </a:xfrm>
          <a:prstGeom prst="rect">
            <a:avLst/>
          </a:prstGeom>
          <a:noFill/>
        </p:spPr>
        <p:txBody>
          <a:bodyPr wrap="square">
            <a:spAutoFit/>
          </a:bodyPr>
          <a:lstStyle/>
          <a:p>
            <a:pPr algn="just" rtl="0" fontAlgn="base">
              <a:lnSpc>
                <a:spcPct val="150000"/>
              </a:lnSpc>
            </a:pPr>
            <a:r>
              <a:rPr lang="en-US" sz="1800" b="0" i="0" u="none" strike="noStrike">
                <a:solidFill>
                  <a:schemeClr val="tx1"/>
                </a:solidFill>
                <a:effectLst/>
                <a:latin typeface="+mn-lt"/>
              </a:rPr>
              <a:t>Run algorithm (GA execution) </a:t>
            </a:r>
            <a:r>
              <a:rPr lang="en-US" sz="1800" b="0" i="0">
                <a:solidFill>
                  <a:schemeClr val="tx1"/>
                </a:solidFill>
                <a:effectLst/>
                <a:latin typeface="+mn-lt"/>
              </a:rPr>
              <a:t>​</a:t>
            </a:r>
          </a:p>
        </p:txBody>
      </p:sp>
      <p:pic>
        <p:nvPicPr>
          <p:cNvPr id="24" name="Picture 9" descr="Logo&#10;&#10;Description automatically generated">
            <a:extLst>
              <a:ext uri="{FF2B5EF4-FFF2-40B4-BE49-F238E27FC236}">
                <a16:creationId xmlns:a16="http://schemas.microsoft.com/office/drawing/2014/main" id="{F603F801-F57C-47DD-945D-2CE9EC586B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25" name="Hình ảnh 24">
            <a:extLst>
              <a:ext uri="{FF2B5EF4-FFF2-40B4-BE49-F238E27FC236}">
                <a16:creationId xmlns:a16="http://schemas.microsoft.com/office/drawing/2014/main" id="{FB13BEC1-B9EC-45D2-8F96-5B842F0D4010}"/>
              </a:ext>
            </a:extLst>
          </p:cNvPr>
          <p:cNvPicPr>
            <a:picLocks noChangeAspect="1"/>
          </p:cNvPicPr>
          <p:nvPr/>
        </p:nvPicPr>
        <p:blipFill>
          <a:blip r:embed="rId8"/>
          <a:stretch>
            <a:fillRect/>
          </a:stretch>
        </p:blipFill>
        <p:spPr>
          <a:xfrm>
            <a:off x="6924309" y="2164"/>
            <a:ext cx="1769745" cy="632052"/>
          </a:xfrm>
          <a:prstGeom prst="rect">
            <a:avLst/>
          </a:prstGeom>
        </p:spPr>
      </p:pic>
    </p:spTree>
    <p:extLst>
      <p:ext uri="{BB962C8B-B14F-4D97-AF65-F5344CB8AC3E}">
        <p14:creationId xmlns:p14="http://schemas.microsoft.com/office/powerpoint/2010/main" val="3839228608"/>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7" name="Google Shape;552;p18">
            <a:extLst>
              <a:ext uri="{FF2B5EF4-FFF2-40B4-BE49-F238E27FC236}">
                <a16:creationId xmlns:a16="http://schemas.microsoft.com/office/drawing/2014/main" id="{5B38FA7D-3A51-4688-B341-AE08BC1F160F}"/>
              </a:ext>
            </a:extLst>
          </p:cNvPr>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22</a:t>
            </a:fld>
            <a:endParaRPr b="1">
              <a:latin typeface="+mj-lt"/>
            </a:endParaRPr>
          </a:p>
        </p:txBody>
      </p:sp>
      <p:sp>
        <p:nvSpPr>
          <p:cNvPr id="585" name="Google Shape;585;p21"/>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114300" indent="0" algn="just" rtl="0" fontAlgn="base">
              <a:buNone/>
            </a:pPr>
            <a:r>
              <a:rPr lang="en-US" sz="2800" b="0" i="0" u="none" strike="noStrike">
                <a:solidFill>
                  <a:schemeClr val="accent1"/>
                </a:solidFill>
                <a:effectLst/>
                <a:latin typeface="+mj-lt"/>
              </a:rPr>
              <a:t>Non-functional requirement:</a:t>
            </a:r>
          </a:p>
        </p:txBody>
      </p:sp>
      <p:sp>
        <p:nvSpPr>
          <p:cNvPr id="20" name="Hộp Văn bản 19">
            <a:extLst>
              <a:ext uri="{FF2B5EF4-FFF2-40B4-BE49-F238E27FC236}">
                <a16:creationId xmlns:a16="http://schemas.microsoft.com/office/drawing/2014/main" id="{806EA35B-1A08-4E07-9A4F-FA53AC2933A8}"/>
              </a:ext>
            </a:extLst>
          </p:cNvPr>
          <p:cNvSpPr txBox="1"/>
          <p:nvPr/>
        </p:nvSpPr>
        <p:spPr>
          <a:xfrm>
            <a:off x="2285996" y="2459677"/>
            <a:ext cx="6204505" cy="456535"/>
          </a:xfrm>
          <a:prstGeom prst="rect">
            <a:avLst/>
          </a:prstGeom>
          <a:noFill/>
        </p:spPr>
        <p:txBody>
          <a:bodyPr wrap="square">
            <a:spAutoFit/>
          </a:bodyPr>
          <a:lstStyle/>
          <a:p>
            <a:pPr algn="just" rtl="0" fontAlgn="base">
              <a:lnSpc>
                <a:spcPct val="150000"/>
              </a:lnSpc>
            </a:pPr>
            <a:r>
              <a:rPr lang="en-US" sz="1800" b="0" i="0" u="none" strike="noStrike">
                <a:solidFill>
                  <a:schemeClr val="tx1"/>
                </a:solidFill>
                <a:effectLst/>
                <a:latin typeface="+mn-lt"/>
              </a:rPr>
              <a:t>Can be easily maintain or add more features.</a:t>
            </a:r>
            <a:endParaRPr lang="en-US" sz="1800" b="0" i="0">
              <a:solidFill>
                <a:schemeClr val="tx1"/>
              </a:solidFill>
              <a:effectLst/>
              <a:latin typeface="+mn-lt"/>
            </a:endParaRPr>
          </a:p>
        </p:txBody>
      </p:sp>
      <p:sp>
        <p:nvSpPr>
          <p:cNvPr id="21" name="Hộp Văn bản 20">
            <a:extLst>
              <a:ext uri="{FF2B5EF4-FFF2-40B4-BE49-F238E27FC236}">
                <a16:creationId xmlns:a16="http://schemas.microsoft.com/office/drawing/2014/main" id="{98FC4088-6A70-480E-9A74-CEFC50E902BE}"/>
              </a:ext>
            </a:extLst>
          </p:cNvPr>
          <p:cNvSpPr txBox="1"/>
          <p:nvPr/>
        </p:nvSpPr>
        <p:spPr>
          <a:xfrm>
            <a:off x="2285997" y="1805626"/>
            <a:ext cx="6204505" cy="456535"/>
          </a:xfrm>
          <a:prstGeom prst="rect">
            <a:avLst/>
          </a:prstGeom>
          <a:noFill/>
        </p:spPr>
        <p:txBody>
          <a:bodyPr wrap="square">
            <a:spAutoFit/>
          </a:bodyPr>
          <a:lstStyle/>
          <a:p>
            <a:pPr algn="just" rtl="0" fontAlgn="base">
              <a:lnSpc>
                <a:spcPct val="150000"/>
              </a:lnSpc>
            </a:pPr>
            <a:r>
              <a:rPr lang="en-US" sz="1800" b="0" i="0" u="none" strike="noStrike">
                <a:solidFill>
                  <a:schemeClr val="tx1"/>
                </a:solidFill>
                <a:effectLst/>
                <a:latin typeface="+mn-lt"/>
              </a:rPr>
              <a:t>Friendly UI, easy to use.</a:t>
            </a:r>
            <a:r>
              <a:rPr lang="en-US" sz="1800" b="0" i="0">
                <a:solidFill>
                  <a:schemeClr val="tx1"/>
                </a:solidFill>
                <a:effectLst/>
                <a:latin typeface="+mn-lt"/>
              </a:rPr>
              <a:t>​</a:t>
            </a:r>
          </a:p>
        </p:txBody>
      </p:sp>
      <p:sp>
        <p:nvSpPr>
          <p:cNvPr id="23" name="Hộp Văn bản 22">
            <a:extLst>
              <a:ext uri="{FF2B5EF4-FFF2-40B4-BE49-F238E27FC236}">
                <a16:creationId xmlns:a16="http://schemas.microsoft.com/office/drawing/2014/main" id="{CE25562B-84F6-4832-9AC1-111527728282}"/>
              </a:ext>
            </a:extLst>
          </p:cNvPr>
          <p:cNvSpPr txBox="1"/>
          <p:nvPr/>
        </p:nvSpPr>
        <p:spPr>
          <a:xfrm>
            <a:off x="2285996" y="3202972"/>
            <a:ext cx="6204505" cy="456535"/>
          </a:xfrm>
          <a:prstGeom prst="rect">
            <a:avLst/>
          </a:prstGeom>
          <a:noFill/>
        </p:spPr>
        <p:txBody>
          <a:bodyPr wrap="square">
            <a:spAutoFit/>
          </a:bodyPr>
          <a:lstStyle/>
          <a:p>
            <a:pPr algn="just" rtl="0" fontAlgn="base">
              <a:lnSpc>
                <a:spcPct val="150000"/>
              </a:lnSpc>
            </a:pPr>
            <a:r>
              <a:rPr lang="en-US" sz="1800" b="0" i="0" u="none" strike="noStrike">
                <a:solidFill>
                  <a:schemeClr val="tx1"/>
                </a:solidFill>
                <a:effectLst/>
                <a:latin typeface="+mn-lt"/>
              </a:rPr>
              <a:t>Application work perfectly, with an acceptable output.</a:t>
            </a:r>
            <a:endParaRPr lang="en-US" sz="1800" b="0" i="0">
              <a:solidFill>
                <a:schemeClr val="tx1"/>
              </a:solidFill>
              <a:effectLst/>
              <a:latin typeface="+mn-lt"/>
            </a:endParaRPr>
          </a:p>
        </p:txBody>
      </p:sp>
      <p:pic>
        <p:nvPicPr>
          <p:cNvPr id="3" name="Đồ họa 2" descr="Ui Ux outline">
            <a:extLst>
              <a:ext uri="{FF2B5EF4-FFF2-40B4-BE49-F238E27FC236}">
                <a16:creationId xmlns:a16="http://schemas.microsoft.com/office/drawing/2014/main" id="{8DCCF896-42E8-4670-ABD8-EDB8213646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31946" y="1706867"/>
            <a:ext cx="654051" cy="654051"/>
          </a:xfrm>
          <a:prstGeom prst="rect">
            <a:avLst/>
          </a:prstGeom>
        </p:spPr>
      </p:pic>
      <p:pic>
        <p:nvPicPr>
          <p:cNvPr id="5" name="Đồ họa 4" descr="Comment Add outline">
            <a:extLst>
              <a:ext uri="{FF2B5EF4-FFF2-40B4-BE49-F238E27FC236}">
                <a16:creationId xmlns:a16="http://schemas.microsoft.com/office/drawing/2014/main" id="{64C4BB1C-57D3-47BF-B8D5-087D2BB524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31946" y="2455558"/>
            <a:ext cx="654050" cy="654050"/>
          </a:xfrm>
          <a:prstGeom prst="rect">
            <a:avLst/>
          </a:prstGeom>
        </p:spPr>
      </p:pic>
      <p:pic>
        <p:nvPicPr>
          <p:cNvPr id="8" name="Đồ họa 7" descr="Checklist outline">
            <a:extLst>
              <a:ext uri="{FF2B5EF4-FFF2-40B4-BE49-F238E27FC236}">
                <a16:creationId xmlns:a16="http://schemas.microsoft.com/office/drawing/2014/main" id="{ADAC791C-B821-4768-A821-1A326D995FC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31945" y="3109608"/>
            <a:ext cx="654051" cy="654051"/>
          </a:xfrm>
          <a:prstGeom prst="rect">
            <a:avLst/>
          </a:prstGeom>
        </p:spPr>
      </p:pic>
      <p:pic>
        <p:nvPicPr>
          <p:cNvPr id="18" name="Picture 9" descr="Logo&#10;&#10;Description automatically generated">
            <a:extLst>
              <a:ext uri="{FF2B5EF4-FFF2-40B4-BE49-F238E27FC236}">
                <a16:creationId xmlns:a16="http://schemas.microsoft.com/office/drawing/2014/main" id="{1F222B7C-DCFB-4E31-9196-1FA5949CEE8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19" name="Hình ảnh 18">
            <a:extLst>
              <a:ext uri="{FF2B5EF4-FFF2-40B4-BE49-F238E27FC236}">
                <a16:creationId xmlns:a16="http://schemas.microsoft.com/office/drawing/2014/main" id="{B9A2E349-87FD-4508-8369-C50AA2C20276}"/>
              </a:ext>
            </a:extLst>
          </p:cNvPr>
          <p:cNvPicPr>
            <a:picLocks noChangeAspect="1"/>
          </p:cNvPicPr>
          <p:nvPr/>
        </p:nvPicPr>
        <p:blipFill>
          <a:blip r:embed="rId10"/>
          <a:stretch>
            <a:fillRect/>
          </a:stretch>
        </p:blipFill>
        <p:spPr>
          <a:xfrm>
            <a:off x="6924309" y="2164"/>
            <a:ext cx="1769745" cy="632052"/>
          </a:xfrm>
          <a:prstGeom prst="rect">
            <a:avLst/>
          </a:prstGeom>
        </p:spPr>
      </p:pic>
    </p:spTree>
    <p:extLst>
      <p:ext uri="{BB962C8B-B14F-4D97-AF65-F5344CB8AC3E}">
        <p14:creationId xmlns:p14="http://schemas.microsoft.com/office/powerpoint/2010/main" val="381455684"/>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7" name="Google Shape;552;p18">
            <a:extLst>
              <a:ext uri="{FF2B5EF4-FFF2-40B4-BE49-F238E27FC236}">
                <a16:creationId xmlns:a16="http://schemas.microsoft.com/office/drawing/2014/main" id="{5B38FA7D-3A51-4688-B341-AE08BC1F160F}"/>
              </a:ext>
            </a:extLst>
          </p:cNvPr>
          <p:cNvSpPr txBox="1">
            <a:spLocks noGrp="1"/>
          </p:cNvSpPr>
          <p:nvPr>
            <p:ph type="sldNum" idx="12"/>
          </p:nvPr>
        </p:nvSpPr>
        <p:spPr>
          <a:prstGeom prst="rect">
            <a:avLst/>
          </a:prstGeom>
          <a:noFill/>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23</a:t>
            </a:fld>
            <a:endParaRPr b="1">
              <a:latin typeface="+mj-lt"/>
            </a:endParaRPr>
          </a:p>
        </p:txBody>
      </p:sp>
      <p:sp>
        <p:nvSpPr>
          <p:cNvPr id="585" name="Google Shape;585;p21"/>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114300" indent="0" algn="just" rtl="0" fontAlgn="base">
              <a:buNone/>
            </a:pPr>
            <a:r>
              <a:rPr lang="en-US" sz="2800" b="0" i="0" u="none" strike="noStrike">
                <a:solidFill>
                  <a:schemeClr val="accent1"/>
                </a:solidFill>
                <a:effectLst/>
                <a:latin typeface="+mj-lt"/>
              </a:rPr>
              <a:t>Storage requirement:</a:t>
            </a:r>
          </a:p>
        </p:txBody>
      </p:sp>
      <p:sp>
        <p:nvSpPr>
          <p:cNvPr id="20" name="Hộp Văn bản 19">
            <a:extLst>
              <a:ext uri="{FF2B5EF4-FFF2-40B4-BE49-F238E27FC236}">
                <a16:creationId xmlns:a16="http://schemas.microsoft.com/office/drawing/2014/main" id="{806EA35B-1A08-4E07-9A4F-FA53AC2933A8}"/>
              </a:ext>
            </a:extLst>
          </p:cNvPr>
          <p:cNvSpPr txBox="1"/>
          <p:nvPr/>
        </p:nvSpPr>
        <p:spPr>
          <a:xfrm>
            <a:off x="2285996" y="2459677"/>
            <a:ext cx="6204505" cy="456535"/>
          </a:xfrm>
          <a:prstGeom prst="rect">
            <a:avLst/>
          </a:prstGeom>
          <a:noFill/>
        </p:spPr>
        <p:txBody>
          <a:bodyPr wrap="square">
            <a:spAutoFit/>
          </a:bodyPr>
          <a:lstStyle/>
          <a:p>
            <a:pPr algn="just" rtl="0" fontAlgn="base">
              <a:lnSpc>
                <a:spcPct val="150000"/>
              </a:lnSpc>
            </a:pPr>
            <a:r>
              <a:rPr lang="en-US" sz="1800" b="0" i="0" u="none" strike="noStrike">
                <a:solidFill>
                  <a:schemeClr val="tx1"/>
                </a:solidFill>
                <a:effectLst/>
                <a:latin typeface="+mn-lt"/>
              </a:rPr>
              <a:t>Course (exam schedule) </a:t>
            </a:r>
            <a:endParaRPr lang="en-US" sz="1800" b="0" i="0">
              <a:solidFill>
                <a:schemeClr val="tx1"/>
              </a:solidFill>
              <a:effectLst/>
              <a:latin typeface="+mn-lt"/>
            </a:endParaRPr>
          </a:p>
        </p:txBody>
      </p:sp>
      <p:sp>
        <p:nvSpPr>
          <p:cNvPr id="21" name="Hộp Văn bản 20">
            <a:extLst>
              <a:ext uri="{FF2B5EF4-FFF2-40B4-BE49-F238E27FC236}">
                <a16:creationId xmlns:a16="http://schemas.microsoft.com/office/drawing/2014/main" id="{98FC4088-6A70-480E-9A74-CEFC50E902BE}"/>
              </a:ext>
            </a:extLst>
          </p:cNvPr>
          <p:cNvSpPr txBox="1"/>
          <p:nvPr/>
        </p:nvSpPr>
        <p:spPr>
          <a:xfrm>
            <a:off x="2285997" y="1805626"/>
            <a:ext cx="6204505" cy="456535"/>
          </a:xfrm>
          <a:prstGeom prst="rect">
            <a:avLst/>
          </a:prstGeom>
          <a:noFill/>
        </p:spPr>
        <p:txBody>
          <a:bodyPr wrap="square">
            <a:spAutoFit/>
          </a:bodyPr>
          <a:lstStyle/>
          <a:p>
            <a:pPr algn="just" rtl="0" fontAlgn="base">
              <a:lnSpc>
                <a:spcPct val="150000"/>
              </a:lnSpc>
            </a:pPr>
            <a:r>
              <a:rPr lang="en-US" sz="1800" b="0" i="0" u="none" strike="noStrike">
                <a:solidFill>
                  <a:schemeClr val="tx1"/>
                </a:solidFill>
                <a:effectLst/>
                <a:latin typeface="+mn-lt"/>
              </a:rPr>
              <a:t>Invigilator information</a:t>
            </a:r>
            <a:endParaRPr lang="en-US" sz="1800" b="0" i="0">
              <a:solidFill>
                <a:schemeClr val="tx1"/>
              </a:solidFill>
              <a:effectLst/>
              <a:latin typeface="+mn-lt"/>
            </a:endParaRPr>
          </a:p>
        </p:txBody>
      </p:sp>
      <p:sp>
        <p:nvSpPr>
          <p:cNvPr id="23" name="Hộp Văn bản 22">
            <a:extLst>
              <a:ext uri="{FF2B5EF4-FFF2-40B4-BE49-F238E27FC236}">
                <a16:creationId xmlns:a16="http://schemas.microsoft.com/office/drawing/2014/main" id="{CE25562B-84F6-4832-9AC1-111527728282}"/>
              </a:ext>
            </a:extLst>
          </p:cNvPr>
          <p:cNvSpPr txBox="1"/>
          <p:nvPr/>
        </p:nvSpPr>
        <p:spPr>
          <a:xfrm>
            <a:off x="2285996" y="3115545"/>
            <a:ext cx="6204505" cy="456535"/>
          </a:xfrm>
          <a:prstGeom prst="rect">
            <a:avLst/>
          </a:prstGeom>
          <a:noFill/>
        </p:spPr>
        <p:txBody>
          <a:bodyPr wrap="square">
            <a:spAutoFit/>
          </a:bodyPr>
          <a:lstStyle/>
          <a:p>
            <a:pPr algn="just" rtl="0" fontAlgn="base">
              <a:lnSpc>
                <a:spcPct val="150000"/>
              </a:lnSpc>
            </a:pPr>
            <a:r>
              <a:rPr lang="en-US" sz="1800" b="0" i="0" u="none" strike="noStrike">
                <a:solidFill>
                  <a:schemeClr val="tx1"/>
                </a:solidFill>
                <a:effectLst/>
                <a:latin typeface="+mn-lt"/>
              </a:rPr>
              <a:t>Invigilator schedule</a:t>
            </a:r>
            <a:endParaRPr lang="en-US" sz="1800" b="0" i="0">
              <a:solidFill>
                <a:schemeClr val="tx1"/>
              </a:solidFill>
              <a:effectLst/>
              <a:latin typeface="+mn-lt"/>
            </a:endParaRPr>
          </a:p>
        </p:txBody>
      </p:sp>
      <p:pic>
        <p:nvPicPr>
          <p:cNvPr id="2050" name="Picture 2">
            <a:extLst>
              <a:ext uri="{FF2B5EF4-FFF2-40B4-BE49-F238E27FC236}">
                <a16:creationId xmlns:a16="http://schemas.microsoft.com/office/drawing/2014/main" id="{E6C1A088-855F-4DFC-B10B-55A119502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021" y="1820229"/>
            <a:ext cx="561975" cy="5524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72C1771A-D9B4-4331-A792-30E8D991B3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021" y="2451579"/>
            <a:ext cx="561975" cy="561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86AD76D-1E2E-400B-A8BB-1828921433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4021" y="3092454"/>
            <a:ext cx="561975" cy="561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Logo&#10;&#10;Description automatically generated">
            <a:extLst>
              <a:ext uri="{FF2B5EF4-FFF2-40B4-BE49-F238E27FC236}">
                <a16:creationId xmlns:a16="http://schemas.microsoft.com/office/drawing/2014/main" id="{188A4176-7BCA-4E28-8E38-403A89E6CF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14" name="Hình ảnh 13">
            <a:extLst>
              <a:ext uri="{FF2B5EF4-FFF2-40B4-BE49-F238E27FC236}">
                <a16:creationId xmlns:a16="http://schemas.microsoft.com/office/drawing/2014/main" id="{31B15C8F-5DF0-4883-A57E-C6E9C32C8B8D}"/>
              </a:ext>
            </a:extLst>
          </p:cNvPr>
          <p:cNvPicPr>
            <a:picLocks noChangeAspect="1"/>
          </p:cNvPicPr>
          <p:nvPr/>
        </p:nvPicPr>
        <p:blipFill>
          <a:blip r:embed="rId7"/>
          <a:stretch>
            <a:fillRect/>
          </a:stretch>
        </p:blipFill>
        <p:spPr>
          <a:xfrm>
            <a:off x="6924309" y="2164"/>
            <a:ext cx="1769745" cy="632052"/>
          </a:xfrm>
          <a:prstGeom prst="rect">
            <a:avLst/>
          </a:prstGeom>
        </p:spPr>
      </p:pic>
    </p:spTree>
    <p:extLst>
      <p:ext uri="{BB962C8B-B14F-4D97-AF65-F5344CB8AC3E}">
        <p14:creationId xmlns:p14="http://schemas.microsoft.com/office/powerpoint/2010/main" val="1842357195"/>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7" name="Google Shape;552;p18">
            <a:extLst>
              <a:ext uri="{FF2B5EF4-FFF2-40B4-BE49-F238E27FC236}">
                <a16:creationId xmlns:a16="http://schemas.microsoft.com/office/drawing/2014/main" id="{5B38FA7D-3A51-4688-B341-AE08BC1F160F}"/>
              </a:ext>
            </a:extLst>
          </p:cNvPr>
          <p:cNvSpPr txBox="1">
            <a:spLocks noGrp="1"/>
          </p:cNvSpPr>
          <p:nvPr>
            <p:ph type="sldNum" idx="12"/>
          </p:nvPr>
        </p:nvSpPr>
        <p:spPr>
          <a:prstGeom prst="rect">
            <a:avLst/>
          </a:prstGeom>
          <a:noFill/>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24</a:t>
            </a:fld>
            <a:endParaRPr b="1">
              <a:latin typeface="+mj-lt"/>
            </a:endParaRPr>
          </a:p>
        </p:txBody>
      </p:sp>
      <p:sp>
        <p:nvSpPr>
          <p:cNvPr id="585" name="Google Shape;585;p21"/>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114300" indent="0" algn="just" rtl="0" fontAlgn="base">
              <a:buNone/>
            </a:pPr>
            <a:r>
              <a:rPr lang="en-US" sz="2800" b="0" i="0" u="none" strike="noStrike">
                <a:solidFill>
                  <a:schemeClr val="accent1"/>
                </a:solidFill>
                <a:effectLst/>
                <a:latin typeface="+mj-lt"/>
              </a:rPr>
              <a:t>Use case diagram</a:t>
            </a:r>
          </a:p>
        </p:txBody>
      </p:sp>
      <p:pic>
        <p:nvPicPr>
          <p:cNvPr id="3074" name="Picture 2">
            <a:extLst>
              <a:ext uri="{FF2B5EF4-FFF2-40B4-BE49-F238E27FC236}">
                <a16:creationId xmlns:a16="http://schemas.microsoft.com/office/drawing/2014/main" id="{15C21F69-0D44-4C50-AB3F-CB95F5457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187" y="1190045"/>
            <a:ext cx="5454650" cy="36266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Logo&#10;&#10;Description automatically generated">
            <a:extLst>
              <a:ext uri="{FF2B5EF4-FFF2-40B4-BE49-F238E27FC236}">
                <a16:creationId xmlns:a16="http://schemas.microsoft.com/office/drawing/2014/main" id="{BC204E39-9623-425F-BFA8-EB79BA38CE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12" name="Hình ảnh 11">
            <a:extLst>
              <a:ext uri="{FF2B5EF4-FFF2-40B4-BE49-F238E27FC236}">
                <a16:creationId xmlns:a16="http://schemas.microsoft.com/office/drawing/2014/main" id="{59A2691E-81AE-4347-AE67-C434AB50EA98}"/>
              </a:ext>
            </a:extLst>
          </p:cNvPr>
          <p:cNvPicPr>
            <a:picLocks noChangeAspect="1"/>
          </p:cNvPicPr>
          <p:nvPr/>
        </p:nvPicPr>
        <p:blipFill>
          <a:blip r:embed="rId5"/>
          <a:stretch>
            <a:fillRect/>
          </a:stretch>
        </p:blipFill>
        <p:spPr>
          <a:xfrm>
            <a:off x="6924309" y="2164"/>
            <a:ext cx="1769745" cy="632052"/>
          </a:xfrm>
          <a:prstGeom prst="rect">
            <a:avLst/>
          </a:prstGeom>
        </p:spPr>
      </p:pic>
    </p:spTree>
    <p:extLst>
      <p:ext uri="{BB962C8B-B14F-4D97-AF65-F5344CB8AC3E}">
        <p14:creationId xmlns:p14="http://schemas.microsoft.com/office/powerpoint/2010/main" val="1031147188"/>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7" name="Google Shape;552;p18">
            <a:extLst>
              <a:ext uri="{FF2B5EF4-FFF2-40B4-BE49-F238E27FC236}">
                <a16:creationId xmlns:a16="http://schemas.microsoft.com/office/drawing/2014/main" id="{5B38FA7D-3A51-4688-B341-AE08BC1F160F}"/>
              </a:ext>
            </a:extLst>
          </p:cNvPr>
          <p:cNvSpPr txBox="1">
            <a:spLocks noGrp="1"/>
          </p:cNvSpPr>
          <p:nvPr>
            <p:ph type="sldNum" idx="12"/>
          </p:nvPr>
        </p:nvSpPr>
        <p:spPr>
          <a:prstGeom prst="rect">
            <a:avLst/>
          </a:prstGeom>
          <a:noFill/>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25</a:t>
            </a:fld>
            <a:endParaRPr b="1">
              <a:latin typeface="+mj-lt"/>
            </a:endParaRPr>
          </a:p>
        </p:txBody>
      </p:sp>
      <p:sp>
        <p:nvSpPr>
          <p:cNvPr id="585" name="Google Shape;585;p21"/>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114300" indent="0" algn="just" rtl="0" fontAlgn="base">
              <a:buNone/>
            </a:pPr>
            <a:r>
              <a:rPr lang="en-US" sz="2800" b="0" i="0" u="none" strike="noStrike">
                <a:solidFill>
                  <a:schemeClr val="accent1"/>
                </a:solidFill>
                <a:effectLst/>
                <a:latin typeface="+mj-lt"/>
              </a:rPr>
              <a:t>Use case diagram</a:t>
            </a:r>
          </a:p>
        </p:txBody>
      </p:sp>
      <p:graphicFrame>
        <p:nvGraphicFramePr>
          <p:cNvPr id="4" name="Bảng 3">
            <a:extLst>
              <a:ext uri="{FF2B5EF4-FFF2-40B4-BE49-F238E27FC236}">
                <a16:creationId xmlns:a16="http://schemas.microsoft.com/office/drawing/2014/main" id="{68B1C282-9DF2-4DDC-ABCC-FD1625E6AC07}"/>
              </a:ext>
            </a:extLst>
          </p:cNvPr>
          <p:cNvGraphicFramePr>
            <a:graphicFrameLocks noGrp="1"/>
          </p:cNvGraphicFramePr>
          <p:nvPr>
            <p:extLst>
              <p:ext uri="{D42A27DB-BD31-4B8C-83A1-F6EECF244321}">
                <p14:modId xmlns:p14="http://schemas.microsoft.com/office/powerpoint/2010/main" val="2927503870"/>
              </p:ext>
            </p:extLst>
          </p:nvPr>
        </p:nvGraphicFramePr>
        <p:xfrm>
          <a:off x="1300164" y="1317625"/>
          <a:ext cx="6951207" cy="3202775"/>
        </p:xfrm>
        <a:graphic>
          <a:graphicData uri="http://schemas.openxmlformats.org/drawingml/2006/table">
            <a:tbl>
              <a:tblPr/>
              <a:tblGrid>
                <a:gridCol w="644793">
                  <a:extLst>
                    <a:ext uri="{9D8B030D-6E8A-4147-A177-3AD203B41FA5}">
                      <a16:colId xmlns:a16="http://schemas.microsoft.com/office/drawing/2014/main" val="2566720085"/>
                    </a:ext>
                  </a:extLst>
                </a:gridCol>
                <a:gridCol w="2541768">
                  <a:extLst>
                    <a:ext uri="{9D8B030D-6E8A-4147-A177-3AD203B41FA5}">
                      <a16:colId xmlns:a16="http://schemas.microsoft.com/office/drawing/2014/main" val="2343705583"/>
                    </a:ext>
                  </a:extLst>
                </a:gridCol>
                <a:gridCol w="3764646">
                  <a:extLst>
                    <a:ext uri="{9D8B030D-6E8A-4147-A177-3AD203B41FA5}">
                      <a16:colId xmlns:a16="http://schemas.microsoft.com/office/drawing/2014/main" val="3318695599"/>
                    </a:ext>
                  </a:extLst>
                </a:gridCol>
              </a:tblGrid>
              <a:tr h="333796">
                <a:tc>
                  <a:txBody>
                    <a:bodyPr/>
                    <a:lstStyle/>
                    <a:p>
                      <a:pPr algn="ctr" rtl="0" fontAlgn="base"/>
                      <a:r>
                        <a:rPr lang="en-US" sz="1400" b="0" i="0" u="none" strike="noStrike">
                          <a:solidFill>
                            <a:schemeClr val="tx1"/>
                          </a:solidFill>
                          <a:effectLst/>
                          <a:latin typeface="+mn-lt"/>
                        </a:rPr>
                        <a:t>No. </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just" rtl="0" fontAlgn="base"/>
                      <a:r>
                        <a:rPr lang="en-US" sz="1400" b="0" i="0" u="none" strike="noStrike">
                          <a:solidFill>
                            <a:schemeClr val="tx1"/>
                          </a:solidFill>
                          <a:effectLst/>
                          <a:latin typeface="+mn-lt"/>
                        </a:rPr>
                        <a:t>Use case name </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just" rtl="0" fontAlgn="base"/>
                      <a:r>
                        <a:rPr lang="en-US" sz="1400" b="0" i="0" u="none" strike="noStrike">
                          <a:solidFill>
                            <a:schemeClr val="tx1"/>
                          </a:solidFill>
                          <a:effectLst/>
                          <a:latin typeface="+mn-lt"/>
                        </a:rPr>
                        <a:t>Meaning </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35601050"/>
                  </a:ext>
                </a:extLst>
              </a:tr>
              <a:tr h="459172">
                <a:tc>
                  <a:txBody>
                    <a:bodyPr/>
                    <a:lstStyle/>
                    <a:p>
                      <a:pPr algn="ctr" rtl="0" fontAlgn="base"/>
                      <a:r>
                        <a:rPr lang="en-US" sz="1400" b="0" i="0" u="none" strike="noStrike">
                          <a:solidFill>
                            <a:schemeClr val="tx1"/>
                          </a:solidFill>
                          <a:effectLst/>
                          <a:latin typeface="+mn-lt"/>
                        </a:rPr>
                        <a:t>1 </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rtl="0" fontAlgn="base"/>
                      <a:r>
                        <a:rPr lang="en-US" sz="1400" b="0" i="0" u="none" strike="noStrike">
                          <a:solidFill>
                            <a:schemeClr val="tx1"/>
                          </a:solidFill>
                          <a:effectLst/>
                          <a:latin typeface="+mn-lt"/>
                        </a:rPr>
                        <a:t>Import invigilator dataset </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rtl="0" fontAlgn="base"/>
                      <a:r>
                        <a:rPr lang="en-US" sz="1400" b="0" i="0" u="none" strike="noStrike">
                          <a:solidFill>
                            <a:schemeClr val="tx1"/>
                          </a:solidFill>
                          <a:effectLst/>
                          <a:latin typeface="+mn-lt"/>
                        </a:rPr>
                        <a:t>Users import invigilator dataset to database.</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6850276"/>
                  </a:ext>
                </a:extLst>
              </a:tr>
              <a:tr h="459172">
                <a:tc>
                  <a:txBody>
                    <a:bodyPr/>
                    <a:lstStyle/>
                    <a:p>
                      <a:pPr algn="ctr" rtl="0" fontAlgn="base"/>
                      <a:r>
                        <a:rPr lang="en-US" sz="1400" b="0" i="0" u="none" strike="noStrike">
                          <a:solidFill>
                            <a:schemeClr val="tx1"/>
                          </a:solidFill>
                          <a:effectLst/>
                          <a:latin typeface="+mn-lt"/>
                        </a:rPr>
                        <a:t>2 </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rtl="0" fontAlgn="base"/>
                      <a:r>
                        <a:rPr lang="en-US" sz="1400" b="0" i="0" u="none" strike="noStrike">
                          <a:solidFill>
                            <a:schemeClr val="tx1"/>
                          </a:solidFill>
                          <a:effectLst/>
                          <a:latin typeface="+mn-lt"/>
                        </a:rPr>
                        <a:t>Import exam schedule dataset </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rtl="0" fontAlgn="base"/>
                      <a:r>
                        <a:rPr lang="en-US" sz="1400" b="0" i="0" u="none" strike="noStrike">
                          <a:solidFill>
                            <a:schemeClr val="tx1"/>
                          </a:solidFill>
                          <a:effectLst/>
                          <a:latin typeface="+mn-lt"/>
                        </a:rPr>
                        <a:t>Users import exam schedule dataset to database.</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7726236"/>
                  </a:ext>
                </a:extLst>
              </a:tr>
              <a:tr h="459172">
                <a:tc>
                  <a:txBody>
                    <a:bodyPr/>
                    <a:lstStyle/>
                    <a:p>
                      <a:pPr algn="ctr" rtl="0" fontAlgn="base"/>
                      <a:r>
                        <a:rPr lang="en-US" sz="1400" b="0" i="0" u="none" strike="noStrike">
                          <a:solidFill>
                            <a:schemeClr val="tx1"/>
                          </a:solidFill>
                          <a:effectLst/>
                          <a:latin typeface="+mn-lt"/>
                        </a:rPr>
                        <a:t>3 </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rtl="0" fontAlgn="base"/>
                      <a:r>
                        <a:rPr lang="en-US" sz="1400" b="0" i="0" u="none" strike="noStrike">
                          <a:solidFill>
                            <a:schemeClr val="tx1"/>
                          </a:solidFill>
                          <a:effectLst/>
                          <a:latin typeface="+mn-lt"/>
                        </a:rPr>
                        <a:t>Arrange rosters for invigilator </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rtl="0" fontAlgn="base"/>
                      <a:r>
                        <a:rPr lang="en-US" sz="1400" b="0" i="0" u="none" strike="noStrike">
                          <a:solidFill>
                            <a:schemeClr val="tx1"/>
                          </a:solidFill>
                          <a:effectLst/>
                          <a:latin typeface="+mn-lt"/>
                        </a:rPr>
                        <a:t>Run genetic algorithm to schedule rosters for invigilator.</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8133861"/>
                  </a:ext>
                </a:extLst>
              </a:tr>
              <a:tr h="333796">
                <a:tc>
                  <a:txBody>
                    <a:bodyPr/>
                    <a:lstStyle/>
                    <a:p>
                      <a:pPr algn="ctr" rtl="0" fontAlgn="base"/>
                      <a:r>
                        <a:rPr lang="en-US" sz="1400" b="0" i="0" u="none" strike="noStrike">
                          <a:solidFill>
                            <a:schemeClr val="tx1"/>
                          </a:solidFill>
                          <a:effectLst/>
                          <a:latin typeface="+mn-lt"/>
                        </a:rPr>
                        <a:t>4 </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rtl="0" fontAlgn="base"/>
                      <a:r>
                        <a:rPr lang="en-US" sz="1400" b="0" i="0" u="none" strike="noStrike">
                          <a:solidFill>
                            <a:schemeClr val="tx1"/>
                          </a:solidFill>
                          <a:effectLst/>
                          <a:latin typeface="+mn-lt"/>
                        </a:rPr>
                        <a:t>View data </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rtl="0" fontAlgn="base"/>
                      <a:r>
                        <a:rPr lang="en-US" sz="1400" b="0" i="0" u="none" strike="noStrike">
                          <a:solidFill>
                            <a:schemeClr val="tx1"/>
                          </a:solidFill>
                          <a:effectLst/>
                          <a:latin typeface="+mn-lt"/>
                        </a:rPr>
                        <a:t>Users can view all of the imported data. </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6354462"/>
                  </a:ext>
                </a:extLst>
              </a:tr>
              <a:tr h="667895">
                <a:tc>
                  <a:txBody>
                    <a:bodyPr/>
                    <a:lstStyle/>
                    <a:p>
                      <a:pPr algn="ctr" rtl="0" fontAlgn="base"/>
                      <a:r>
                        <a:rPr lang="en-US" sz="1400" b="0" i="0" u="none" strike="noStrike">
                          <a:solidFill>
                            <a:schemeClr val="tx1"/>
                          </a:solidFill>
                          <a:effectLst/>
                          <a:latin typeface="+mn-lt"/>
                        </a:rPr>
                        <a:t>5 </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rtl="0" fontAlgn="base"/>
                      <a:r>
                        <a:rPr lang="en-US" sz="1400" b="0" i="0" u="none" strike="noStrike">
                          <a:solidFill>
                            <a:schemeClr val="tx1"/>
                          </a:solidFill>
                          <a:effectLst/>
                          <a:latin typeface="+mn-lt"/>
                        </a:rPr>
                        <a:t>View invigilator </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rtl="0" fontAlgn="base"/>
                      <a:r>
                        <a:rPr lang="en-US" sz="1400" b="0" i="0" u="none" strike="noStrike">
                          <a:solidFill>
                            <a:schemeClr val="tx1"/>
                          </a:solidFill>
                          <a:effectLst/>
                          <a:latin typeface="+mn-lt"/>
                        </a:rPr>
                        <a:t>Users can view invigilator information and they can select specific invigilator to inspect.</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2695330"/>
                  </a:ext>
                </a:extLst>
              </a:tr>
              <a:tr h="459172">
                <a:tc>
                  <a:txBody>
                    <a:bodyPr/>
                    <a:lstStyle/>
                    <a:p>
                      <a:pPr algn="ctr" rtl="0" fontAlgn="base"/>
                      <a:r>
                        <a:rPr lang="en-US" sz="1400" b="0" i="0" u="none" strike="noStrike">
                          <a:solidFill>
                            <a:schemeClr val="tx1"/>
                          </a:solidFill>
                          <a:effectLst/>
                          <a:latin typeface="+mn-lt"/>
                        </a:rPr>
                        <a:t>6 </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rtl="0" fontAlgn="base"/>
                      <a:r>
                        <a:rPr lang="en-US" sz="1400" b="0" i="0" u="none" strike="noStrike">
                          <a:solidFill>
                            <a:schemeClr val="tx1"/>
                          </a:solidFill>
                          <a:effectLst/>
                          <a:latin typeface="+mn-lt"/>
                        </a:rPr>
                        <a:t>View exam schedule  </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just" rtl="0" fontAlgn="base"/>
                      <a:r>
                        <a:rPr lang="en-US" sz="1400" b="0" i="0" u="none" strike="noStrike">
                          <a:solidFill>
                            <a:schemeClr val="tx1"/>
                          </a:solidFill>
                          <a:effectLst/>
                          <a:latin typeface="+mn-lt"/>
                        </a:rPr>
                        <a:t>Users can view exam schedule that has been imported.</a:t>
                      </a:r>
                      <a:r>
                        <a:rPr lang="en-US" sz="1400" b="0" i="0">
                          <a:solidFill>
                            <a:schemeClr val="tx1"/>
                          </a:solidFill>
                          <a:effectLst/>
                          <a:latin typeface="+mn-lt"/>
                        </a:rPr>
                        <a:t>​</a:t>
                      </a:r>
                    </a:p>
                  </a:txBody>
                  <a:tcPr marL="42651" marR="42651" marT="21326" marB="2132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568102"/>
                  </a:ext>
                </a:extLst>
              </a:tr>
            </a:tbl>
          </a:graphicData>
        </a:graphic>
      </p:graphicFrame>
      <p:pic>
        <p:nvPicPr>
          <p:cNvPr id="10" name="Picture 9" descr="Logo&#10;&#10;Description automatically generated">
            <a:extLst>
              <a:ext uri="{FF2B5EF4-FFF2-40B4-BE49-F238E27FC236}">
                <a16:creationId xmlns:a16="http://schemas.microsoft.com/office/drawing/2014/main" id="{20AE0CBB-EE50-4CCD-92D7-878740E4DA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11" name="Hình ảnh 10">
            <a:extLst>
              <a:ext uri="{FF2B5EF4-FFF2-40B4-BE49-F238E27FC236}">
                <a16:creationId xmlns:a16="http://schemas.microsoft.com/office/drawing/2014/main" id="{309A4313-7F80-4CFC-92EA-36FE36422396}"/>
              </a:ext>
            </a:extLst>
          </p:cNvPr>
          <p:cNvPicPr>
            <a:picLocks noChangeAspect="1"/>
          </p:cNvPicPr>
          <p:nvPr/>
        </p:nvPicPr>
        <p:blipFill>
          <a:blip r:embed="rId4"/>
          <a:stretch>
            <a:fillRect/>
          </a:stretch>
        </p:blipFill>
        <p:spPr>
          <a:xfrm>
            <a:off x="6924309" y="2164"/>
            <a:ext cx="1769745" cy="632052"/>
          </a:xfrm>
          <a:prstGeom prst="rect">
            <a:avLst/>
          </a:prstGeom>
        </p:spPr>
      </p:pic>
    </p:spTree>
    <p:extLst>
      <p:ext uri="{BB962C8B-B14F-4D97-AF65-F5344CB8AC3E}">
        <p14:creationId xmlns:p14="http://schemas.microsoft.com/office/powerpoint/2010/main" val="743506725"/>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7" name="Google Shape;552;p18">
            <a:extLst>
              <a:ext uri="{FF2B5EF4-FFF2-40B4-BE49-F238E27FC236}">
                <a16:creationId xmlns:a16="http://schemas.microsoft.com/office/drawing/2014/main" id="{5B38FA7D-3A51-4688-B341-AE08BC1F160F}"/>
              </a:ext>
            </a:extLst>
          </p:cNvPr>
          <p:cNvSpPr txBox="1">
            <a:spLocks noGrp="1"/>
          </p:cNvSpPr>
          <p:nvPr>
            <p:ph type="sldNum" idx="12"/>
          </p:nvPr>
        </p:nvSpPr>
        <p:spPr>
          <a:prstGeom prst="rect">
            <a:avLst/>
          </a:prstGeom>
          <a:noFill/>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26</a:t>
            </a:fld>
            <a:endParaRPr b="1">
              <a:latin typeface="+mj-lt"/>
            </a:endParaRPr>
          </a:p>
        </p:txBody>
      </p:sp>
      <p:sp>
        <p:nvSpPr>
          <p:cNvPr id="585" name="Google Shape;585;p21"/>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114300" indent="0" algn="just" rtl="0" fontAlgn="base">
              <a:buNone/>
            </a:pPr>
            <a:r>
              <a:rPr lang="en-US" sz="2800">
                <a:solidFill>
                  <a:schemeClr val="accent1"/>
                </a:solidFill>
                <a:latin typeface="+mj-lt"/>
              </a:rPr>
              <a:t>Entity relational diagram</a:t>
            </a:r>
            <a:endParaRPr lang="en-US" sz="2800" b="0" i="0" u="none" strike="noStrike">
              <a:solidFill>
                <a:schemeClr val="accent1"/>
              </a:solidFill>
              <a:effectLst/>
              <a:latin typeface="+mj-lt"/>
            </a:endParaRPr>
          </a:p>
        </p:txBody>
      </p:sp>
      <p:pic>
        <p:nvPicPr>
          <p:cNvPr id="5122" name="Picture 2">
            <a:extLst>
              <a:ext uri="{FF2B5EF4-FFF2-40B4-BE49-F238E27FC236}">
                <a16:creationId xmlns:a16="http://schemas.microsoft.com/office/drawing/2014/main" id="{AD4B2B83-2A44-49BF-AF26-FC7FDABEC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409" y="1317625"/>
            <a:ext cx="4539344" cy="37536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descr="Logo&#10;&#10;Description automatically generated">
            <a:extLst>
              <a:ext uri="{FF2B5EF4-FFF2-40B4-BE49-F238E27FC236}">
                <a16:creationId xmlns:a16="http://schemas.microsoft.com/office/drawing/2014/main" id="{5D700E44-432C-4BCA-B301-0D1A7029FC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8" name="Hình ảnh 7">
            <a:extLst>
              <a:ext uri="{FF2B5EF4-FFF2-40B4-BE49-F238E27FC236}">
                <a16:creationId xmlns:a16="http://schemas.microsoft.com/office/drawing/2014/main" id="{F6542E82-B4EA-49DA-887A-5DF318A5DE09}"/>
              </a:ext>
            </a:extLst>
          </p:cNvPr>
          <p:cNvPicPr>
            <a:picLocks noChangeAspect="1"/>
          </p:cNvPicPr>
          <p:nvPr/>
        </p:nvPicPr>
        <p:blipFill>
          <a:blip r:embed="rId5"/>
          <a:stretch>
            <a:fillRect/>
          </a:stretch>
        </p:blipFill>
        <p:spPr>
          <a:xfrm>
            <a:off x="6924309" y="2164"/>
            <a:ext cx="1769745" cy="632052"/>
          </a:xfrm>
          <a:prstGeom prst="rect">
            <a:avLst/>
          </a:prstGeom>
        </p:spPr>
      </p:pic>
    </p:spTree>
    <p:extLst>
      <p:ext uri="{BB962C8B-B14F-4D97-AF65-F5344CB8AC3E}">
        <p14:creationId xmlns:p14="http://schemas.microsoft.com/office/powerpoint/2010/main" val="317683931"/>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1"/>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b="1">
                <a:latin typeface="+mn-lt"/>
              </a:rPr>
              <a:t>6. Conclusion and future work</a:t>
            </a:r>
            <a:endParaRPr sz="2400" b="1">
              <a:latin typeface="+mn-lt"/>
            </a:endParaRPr>
          </a:p>
        </p:txBody>
      </p:sp>
      <p:sp>
        <p:nvSpPr>
          <p:cNvPr id="4" name="Rectangle 1">
            <a:extLst>
              <a:ext uri="{FF2B5EF4-FFF2-40B4-BE49-F238E27FC236}">
                <a16:creationId xmlns:a16="http://schemas.microsoft.com/office/drawing/2014/main" id="{758C3315-A342-4529-A727-CA22AD48FB85}"/>
              </a:ext>
            </a:extLst>
          </p:cNvPr>
          <p:cNvSpPr>
            <a:spLocks noChangeArrowheads="1"/>
          </p:cNvSpPr>
          <p:nvPr/>
        </p:nvSpPr>
        <p:spPr bwMode="auto">
          <a:xfrm>
            <a:off x="2274196" y="34069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Google Shape;552;p18">
            <a:extLst>
              <a:ext uri="{FF2B5EF4-FFF2-40B4-BE49-F238E27FC236}">
                <a16:creationId xmlns:a16="http://schemas.microsoft.com/office/drawing/2014/main" id="{5B38FA7D-3A51-4688-B341-AE08BC1F160F}"/>
              </a:ext>
            </a:extLst>
          </p:cNvPr>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27</a:t>
            </a:fld>
            <a:endParaRPr b="1">
              <a:latin typeface="+mj-lt"/>
            </a:endParaRPr>
          </a:p>
        </p:txBody>
      </p:sp>
      <p:sp>
        <p:nvSpPr>
          <p:cNvPr id="8" name="Hộp Văn bản 7">
            <a:extLst>
              <a:ext uri="{FF2B5EF4-FFF2-40B4-BE49-F238E27FC236}">
                <a16:creationId xmlns:a16="http://schemas.microsoft.com/office/drawing/2014/main" id="{BC6A5503-E1F3-4767-8184-D4B8FB3D5AE8}"/>
              </a:ext>
            </a:extLst>
          </p:cNvPr>
          <p:cNvSpPr txBox="1"/>
          <p:nvPr/>
        </p:nvSpPr>
        <p:spPr>
          <a:xfrm>
            <a:off x="1190172" y="1868229"/>
            <a:ext cx="7314082" cy="2610971"/>
          </a:xfrm>
          <a:prstGeom prst="rect">
            <a:avLst/>
          </a:prstGeom>
          <a:noFill/>
        </p:spPr>
        <p:txBody>
          <a:bodyPr wrap="square">
            <a:spAutoFit/>
          </a:bodyPr>
          <a:lstStyle/>
          <a:p>
            <a:pPr marL="285750" indent="-285750" algn="just" rtl="0" fontAlgn="base">
              <a:lnSpc>
                <a:spcPct val="150000"/>
              </a:lnSpc>
              <a:spcBef>
                <a:spcPts val="600"/>
              </a:spcBef>
              <a:buClr>
                <a:srgbClr val="FFAD1D"/>
              </a:buClr>
              <a:buFont typeface="Arial" panose="020B0604020202020204" pitchFamily="34" charset="0"/>
              <a:buChar char="&gt;"/>
            </a:pPr>
            <a:r>
              <a:rPr lang="en-US" sz="1800" b="0" i="0" u="none" strike="noStrike">
                <a:solidFill>
                  <a:schemeClr val="tx1"/>
                </a:solidFill>
                <a:effectLst/>
                <a:latin typeface="+mn-lt"/>
              </a:rPr>
              <a:t>Through the process of complete the thesis, we have achieved enough knowledge about optimization problem in general, we know how to apply algorithms to solve some optimal problem such as the exam invigilator assignment problem.</a:t>
            </a:r>
            <a:r>
              <a:rPr lang="en-US" sz="1800" b="0" i="0">
                <a:solidFill>
                  <a:schemeClr val="tx1"/>
                </a:solidFill>
                <a:effectLst/>
                <a:latin typeface="+mn-lt"/>
              </a:rPr>
              <a:t>​</a:t>
            </a:r>
          </a:p>
          <a:p>
            <a:pPr marL="285750" indent="-285750" algn="just" rtl="0" fontAlgn="base">
              <a:lnSpc>
                <a:spcPct val="150000"/>
              </a:lnSpc>
              <a:spcBef>
                <a:spcPts val="600"/>
              </a:spcBef>
              <a:buClr>
                <a:srgbClr val="FFAD1D"/>
              </a:buClr>
              <a:buFont typeface="Arial" panose="020B0604020202020204" pitchFamily="34" charset="0"/>
              <a:buChar char="&gt;"/>
            </a:pPr>
            <a:r>
              <a:rPr lang="en-US" sz="1800" b="0" i="0" u="none" strike="noStrike">
                <a:solidFill>
                  <a:schemeClr val="tx1"/>
                </a:solidFill>
                <a:effectLst/>
                <a:latin typeface="+mn-lt"/>
              </a:rPr>
              <a:t>Ability to implement and apply genetic algorithm to make an application for exam invigilator assignment</a:t>
            </a:r>
            <a:r>
              <a:rPr lang="en-US" sz="1800" b="0" i="0">
                <a:solidFill>
                  <a:schemeClr val="tx1"/>
                </a:solidFill>
                <a:effectLst/>
                <a:latin typeface="+mn-lt"/>
              </a:rPr>
              <a:t>​</a:t>
            </a:r>
          </a:p>
        </p:txBody>
      </p:sp>
      <p:sp>
        <p:nvSpPr>
          <p:cNvPr id="5" name="Hộp Văn bản 4">
            <a:extLst>
              <a:ext uri="{FF2B5EF4-FFF2-40B4-BE49-F238E27FC236}">
                <a16:creationId xmlns:a16="http://schemas.microsoft.com/office/drawing/2014/main" id="{6A868053-FF37-4104-B40D-20760ED41D2A}"/>
              </a:ext>
            </a:extLst>
          </p:cNvPr>
          <p:cNvSpPr txBox="1"/>
          <p:nvPr/>
        </p:nvSpPr>
        <p:spPr>
          <a:xfrm>
            <a:off x="815511" y="1499469"/>
            <a:ext cx="1458685" cy="369332"/>
          </a:xfrm>
          <a:prstGeom prst="rect">
            <a:avLst/>
          </a:prstGeom>
          <a:noFill/>
        </p:spPr>
        <p:txBody>
          <a:bodyPr wrap="square" rtlCol="0">
            <a:spAutoFit/>
          </a:bodyPr>
          <a:lstStyle/>
          <a:p>
            <a:r>
              <a:rPr lang="en-US" sz="1800">
                <a:solidFill>
                  <a:schemeClr val="tx1"/>
                </a:solidFill>
              </a:rPr>
              <a:t>Results:</a:t>
            </a:r>
          </a:p>
        </p:txBody>
      </p:sp>
      <p:pic>
        <p:nvPicPr>
          <p:cNvPr id="9" name="Picture 9" descr="Logo&#10;&#10;Description automatically generated">
            <a:extLst>
              <a:ext uri="{FF2B5EF4-FFF2-40B4-BE49-F238E27FC236}">
                <a16:creationId xmlns:a16="http://schemas.microsoft.com/office/drawing/2014/main" id="{AF302964-CEDF-4A1E-8B8C-3D20CB02AD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100" y="32247"/>
            <a:ext cx="763832" cy="632053"/>
          </a:xfrm>
          <a:prstGeom prst="rect">
            <a:avLst/>
          </a:prstGeom>
        </p:spPr>
      </p:pic>
      <p:pic>
        <p:nvPicPr>
          <p:cNvPr id="10" name="Hình ảnh 9">
            <a:extLst>
              <a:ext uri="{FF2B5EF4-FFF2-40B4-BE49-F238E27FC236}">
                <a16:creationId xmlns:a16="http://schemas.microsoft.com/office/drawing/2014/main" id="{1935A445-2C3B-4B25-9F47-E8C3C3217006}"/>
              </a:ext>
            </a:extLst>
          </p:cNvPr>
          <p:cNvPicPr>
            <a:picLocks noChangeAspect="1"/>
          </p:cNvPicPr>
          <p:nvPr/>
        </p:nvPicPr>
        <p:blipFill>
          <a:blip r:embed="rId4"/>
          <a:stretch>
            <a:fillRect/>
          </a:stretch>
        </p:blipFill>
        <p:spPr>
          <a:xfrm>
            <a:off x="6734509" y="0"/>
            <a:ext cx="1769745" cy="632052"/>
          </a:xfrm>
          <a:prstGeom prst="rect">
            <a:avLst/>
          </a:prstGeom>
        </p:spPr>
      </p:pic>
    </p:spTree>
    <p:extLst>
      <p:ext uri="{BB962C8B-B14F-4D97-AF65-F5344CB8AC3E}">
        <p14:creationId xmlns:p14="http://schemas.microsoft.com/office/powerpoint/2010/main" val="3926555882"/>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1"/>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b="1">
                <a:latin typeface="+mn-lt"/>
              </a:rPr>
              <a:t>6. Conclusion and future work</a:t>
            </a:r>
            <a:endParaRPr sz="2400" b="1">
              <a:latin typeface="+mn-lt"/>
            </a:endParaRPr>
          </a:p>
        </p:txBody>
      </p:sp>
      <p:sp>
        <p:nvSpPr>
          <p:cNvPr id="4" name="Rectangle 1">
            <a:extLst>
              <a:ext uri="{FF2B5EF4-FFF2-40B4-BE49-F238E27FC236}">
                <a16:creationId xmlns:a16="http://schemas.microsoft.com/office/drawing/2014/main" id="{758C3315-A342-4529-A727-CA22AD48FB85}"/>
              </a:ext>
            </a:extLst>
          </p:cNvPr>
          <p:cNvSpPr>
            <a:spLocks noChangeArrowheads="1"/>
          </p:cNvSpPr>
          <p:nvPr/>
        </p:nvSpPr>
        <p:spPr bwMode="auto">
          <a:xfrm>
            <a:off x="2274196" y="34069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Google Shape;552;p18">
            <a:extLst>
              <a:ext uri="{FF2B5EF4-FFF2-40B4-BE49-F238E27FC236}">
                <a16:creationId xmlns:a16="http://schemas.microsoft.com/office/drawing/2014/main" id="{5B38FA7D-3A51-4688-B341-AE08BC1F160F}"/>
              </a:ext>
            </a:extLst>
          </p:cNvPr>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28</a:t>
            </a:fld>
            <a:endParaRPr b="1">
              <a:latin typeface="+mj-lt"/>
            </a:endParaRPr>
          </a:p>
        </p:txBody>
      </p:sp>
      <p:sp>
        <p:nvSpPr>
          <p:cNvPr id="8" name="Hộp Văn bản 7">
            <a:extLst>
              <a:ext uri="{FF2B5EF4-FFF2-40B4-BE49-F238E27FC236}">
                <a16:creationId xmlns:a16="http://schemas.microsoft.com/office/drawing/2014/main" id="{BC6A5503-E1F3-4767-8184-D4B8FB3D5AE8}"/>
              </a:ext>
            </a:extLst>
          </p:cNvPr>
          <p:cNvSpPr txBox="1"/>
          <p:nvPr/>
        </p:nvSpPr>
        <p:spPr>
          <a:xfrm>
            <a:off x="1190172" y="1868229"/>
            <a:ext cx="7314082" cy="1856919"/>
          </a:xfrm>
          <a:prstGeom prst="rect">
            <a:avLst/>
          </a:prstGeom>
          <a:noFill/>
        </p:spPr>
        <p:txBody>
          <a:bodyPr wrap="square">
            <a:spAutoFit/>
          </a:bodyPr>
          <a:lstStyle/>
          <a:p>
            <a:pPr marL="342900" indent="-342900" algn="just" rtl="0" fontAlgn="base">
              <a:lnSpc>
                <a:spcPct val="150000"/>
              </a:lnSpc>
              <a:spcBef>
                <a:spcPts val="600"/>
              </a:spcBef>
              <a:buClr>
                <a:srgbClr val="FFAD1D"/>
              </a:buClr>
              <a:buFont typeface="Arial" panose="020B0604020202020204" pitchFamily="34" charset="0"/>
              <a:buChar char="&gt;"/>
            </a:pPr>
            <a:r>
              <a:rPr lang="en-US" sz="1800" b="0" i="0" u="none" strike="noStrike">
                <a:solidFill>
                  <a:schemeClr val="tx1"/>
                </a:solidFill>
                <a:effectLst/>
                <a:latin typeface="Arial" panose="020B0604020202020204" pitchFamily="34" charset="0"/>
              </a:rPr>
              <a:t>Our application responds smoothly to the stated constraints in the thesis, include hard and soft constraints. </a:t>
            </a:r>
            <a:r>
              <a:rPr lang="en-US" sz="1800" b="0" i="0">
                <a:solidFill>
                  <a:schemeClr val="tx1"/>
                </a:solidFill>
                <a:effectLst/>
                <a:latin typeface="Arial" panose="020B0604020202020204" pitchFamily="34" charset="0"/>
              </a:rPr>
              <a:t>​</a:t>
            </a:r>
          </a:p>
          <a:p>
            <a:pPr marL="342900" indent="-342900" algn="just" rtl="0" fontAlgn="base">
              <a:lnSpc>
                <a:spcPct val="150000"/>
              </a:lnSpc>
              <a:spcBef>
                <a:spcPts val="600"/>
              </a:spcBef>
              <a:buClr>
                <a:srgbClr val="FFAD1D"/>
              </a:buClr>
              <a:buFont typeface="Arial" panose="020B0604020202020204" pitchFamily="34" charset="0"/>
              <a:buChar char="&gt;"/>
            </a:pPr>
            <a:r>
              <a:rPr lang="en-US" sz="1800" b="0" i="0" u="none" strike="noStrike">
                <a:solidFill>
                  <a:schemeClr val="tx1"/>
                </a:solidFill>
                <a:effectLst/>
                <a:latin typeface="Arial" panose="020B0604020202020204" pitchFamily="34" charset="0"/>
              </a:rPr>
              <a:t>Stable application, friendly user interface, easy to use. </a:t>
            </a:r>
            <a:r>
              <a:rPr lang="en-US" sz="1800" b="0" i="0">
                <a:solidFill>
                  <a:schemeClr val="tx1"/>
                </a:solidFill>
                <a:effectLst/>
                <a:latin typeface="Arial" panose="020B0604020202020204" pitchFamily="34" charset="0"/>
              </a:rPr>
              <a:t>​</a:t>
            </a:r>
          </a:p>
          <a:p>
            <a:pPr marL="342900" indent="-342900" algn="just" rtl="0" fontAlgn="base">
              <a:lnSpc>
                <a:spcPct val="150000"/>
              </a:lnSpc>
              <a:spcBef>
                <a:spcPts val="600"/>
              </a:spcBef>
              <a:buClr>
                <a:srgbClr val="FFAD1D"/>
              </a:buClr>
              <a:buFont typeface="Arial" panose="020B0604020202020204" pitchFamily="34" charset="0"/>
              <a:buChar char="&gt;"/>
            </a:pPr>
            <a:r>
              <a:rPr lang="en-US" sz="1800" b="0" i="0" u="none" strike="noStrike">
                <a:solidFill>
                  <a:schemeClr val="tx1"/>
                </a:solidFill>
                <a:effectLst/>
                <a:latin typeface="Arial" panose="020B0604020202020204" pitchFamily="34" charset="0"/>
              </a:rPr>
              <a:t>Scheduled results are stored locally and easily retrieved. </a:t>
            </a:r>
            <a:endParaRPr lang="en-US" sz="1800" b="0" i="0">
              <a:solidFill>
                <a:schemeClr val="tx1"/>
              </a:solidFill>
              <a:effectLst/>
              <a:latin typeface="Arial" panose="020B0604020202020204" pitchFamily="34" charset="0"/>
            </a:endParaRPr>
          </a:p>
        </p:txBody>
      </p:sp>
      <p:sp>
        <p:nvSpPr>
          <p:cNvPr id="5" name="Hộp Văn bản 4">
            <a:extLst>
              <a:ext uri="{FF2B5EF4-FFF2-40B4-BE49-F238E27FC236}">
                <a16:creationId xmlns:a16="http://schemas.microsoft.com/office/drawing/2014/main" id="{6A868053-FF37-4104-B40D-20760ED41D2A}"/>
              </a:ext>
            </a:extLst>
          </p:cNvPr>
          <p:cNvSpPr txBox="1"/>
          <p:nvPr/>
        </p:nvSpPr>
        <p:spPr>
          <a:xfrm>
            <a:off x="815511" y="1499469"/>
            <a:ext cx="1659175" cy="369332"/>
          </a:xfrm>
          <a:prstGeom prst="rect">
            <a:avLst/>
          </a:prstGeom>
          <a:noFill/>
        </p:spPr>
        <p:txBody>
          <a:bodyPr wrap="square" rtlCol="0">
            <a:spAutoFit/>
          </a:bodyPr>
          <a:lstStyle/>
          <a:p>
            <a:r>
              <a:rPr lang="en-US" sz="1800">
                <a:solidFill>
                  <a:schemeClr val="tx1"/>
                </a:solidFill>
              </a:rPr>
              <a:t>Strengths:</a:t>
            </a:r>
          </a:p>
        </p:txBody>
      </p:sp>
      <p:pic>
        <p:nvPicPr>
          <p:cNvPr id="9" name="Picture 9" descr="Logo&#10;&#10;Description automatically generated">
            <a:extLst>
              <a:ext uri="{FF2B5EF4-FFF2-40B4-BE49-F238E27FC236}">
                <a16:creationId xmlns:a16="http://schemas.microsoft.com/office/drawing/2014/main" id="{09F01FF4-5CA5-44E4-B992-C429648EF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100" y="32247"/>
            <a:ext cx="763832" cy="632053"/>
          </a:xfrm>
          <a:prstGeom prst="rect">
            <a:avLst/>
          </a:prstGeom>
        </p:spPr>
      </p:pic>
      <p:pic>
        <p:nvPicPr>
          <p:cNvPr id="10" name="Hình ảnh 9">
            <a:extLst>
              <a:ext uri="{FF2B5EF4-FFF2-40B4-BE49-F238E27FC236}">
                <a16:creationId xmlns:a16="http://schemas.microsoft.com/office/drawing/2014/main" id="{A8C7727F-3767-4B0F-A8A6-101A6EBDF69F}"/>
              </a:ext>
            </a:extLst>
          </p:cNvPr>
          <p:cNvPicPr>
            <a:picLocks noChangeAspect="1"/>
          </p:cNvPicPr>
          <p:nvPr/>
        </p:nvPicPr>
        <p:blipFill>
          <a:blip r:embed="rId4"/>
          <a:stretch>
            <a:fillRect/>
          </a:stretch>
        </p:blipFill>
        <p:spPr>
          <a:xfrm>
            <a:off x="6734509" y="0"/>
            <a:ext cx="1769745" cy="632052"/>
          </a:xfrm>
          <a:prstGeom prst="rect">
            <a:avLst/>
          </a:prstGeom>
        </p:spPr>
      </p:pic>
    </p:spTree>
    <p:extLst>
      <p:ext uri="{BB962C8B-B14F-4D97-AF65-F5344CB8AC3E}">
        <p14:creationId xmlns:p14="http://schemas.microsoft.com/office/powerpoint/2010/main" val="263586623"/>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1"/>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b="1">
                <a:latin typeface="+mn-lt"/>
              </a:rPr>
              <a:t>6. Conclusion and future work</a:t>
            </a:r>
            <a:endParaRPr sz="2400" b="1">
              <a:latin typeface="+mn-lt"/>
            </a:endParaRPr>
          </a:p>
        </p:txBody>
      </p:sp>
      <p:sp>
        <p:nvSpPr>
          <p:cNvPr id="4" name="Rectangle 1">
            <a:extLst>
              <a:ext uri="{FF2B5EF4-FFF2-40B4-BE49-F238E27FC236}">
                <a16:creationId xmlns:a16="http://schemas.microsoft.com/office/drawing/2014/main" id="{758C3315-A342-4529-A727-CA22AD48FB85}"/>
              </a:ext>
            </a:extLst>
          </p:cNvPr>
          <p:cNvSpPr>
            <a:spLocks noChangeArrowheads="1"/>
          </p:cNvSpPr>
          <p:nvPr/>
        </p:nvSpPr>
        <p:spPr bwMode="auto">
          <a:xfrm>
            <a:off x="2274196" y="34069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Google Shape;552;p18">
            <a:extLst>
              <a:ext uri="{FF2B5EF4-FFF2-40B4-BE49-F238E27FC236}">
                <a16:creationId xmlns:a16="http://schemas.microsoft.com/office/drawing/2014/main" id="{5B38FA7D-3A51-4688-B341-AE08BC1F160F}"/>
              </a:ext>
            </a:extLst>
          </p:cNvPr>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29</a:t>
            </a:fld>
            <a:endParaRPr b="1">
              <a:latin typeface="+mj-lt"/>
            </a:endParaRPr>
          </a:p>
        </p:txBody>
      </p:sp>
      <p:sp>
        <p:nvSpPr>
          <p:cNvPr id="8" name="Hộp Văn bản 7">
            <a:extLst>
              <a:ext uri="{FF2B5EF4-FFF2-40B4-BE49-F238E27FC236}">
                <a16:creationId xmlns:a16="http://schemas.microsoft.com/office/drawing/2014/main" id="{BC6A5503-E1F3-4767-8184-D4B8FB3D5AE8}"/>
              </a:ext>
            </a:extLst>
          </p:cNvPr>
          <p:cNvSpPr txBox="1"/>
          <p:nvPr/>
        </p:nvSpPr>
        <p:spPr>
          <a:xfrm>
            <a:off x="1190172" y="1868229"/>
            <a:ext cx="7314082" cy="2823145"/>
          </a:xfrm>
          <a:prstGeom prst="rect">
            <a:avLst/>
          </a:prstGeom>
          <a:noFill/>
        </p:spPr>
        <p:txBody>
          <a:bodyPr wrap="square">
            <a:spAutoFit/>
          </a:bodyPr>
          <a:lstStyle/>
          <a:p>
            <a:pPr marL="285750" indent="-285750" algn="just" rtl="0" fontAlgn="base">
              <a:lnSpc>
                <a:spcPct val="114000"/>
              </a:lnSpc>
              <a:spcBef>
                <a:spcPts val="600"/>
              </a:spcBef>
              <a:buClr>
                <a:srgbClr val="FFAD1D"/>
              </a:buClr>
              <a:buFont typeface="Arial" panose="020B0604020202020204" pitchFamily="34" charset="0"/>
              <a:buChar char="&gt;"/>
            </a:pPr>
            <a:r>
              <a:rPr lang="en-US" sz="1800" b="0" i="0" u="none" strike="noStrike">
                <a:solidFill>
                  <a:schemeClr val="tx1"/>
                </a:solidFill>
                <a:effectLst/>
                <a:latin typeface="+mn-lt"/>
              </a:rPr>
              <a:t>Due to the random nature of the genetic algorithm, the outcome sometimes does not fully fulfill the problem.</a:t>
            </a:r>
            <a:r>
              <a:rPr lang="en-US" sz="1800" b="0" i="0">
                <a:solidFill>
                  <a:schemeClr val="tx1"/>
                </a:solidFill>
                <a:effectLst/>
                <a:latin typeface="+mn-lt"/>
              </a:rPr>
              <a:t>​</a:t>
            </a:r>
          </a:p>
          <a:p>
            <a:pPr marL="285750" indent="-285750" algn="just" rtl="0" fontAlgn="base">
              <a:lnSpc>
                <a:spcPct val="114000"/>
              </a:lnSpc>
              <a:spcBef>
                <a:spcPts val="600"/>
              </a:spcBef>
              <a:buClr>
                <a:srgbClr val="FFAD1D"/>
              </a:buClr>
              <a:buFont typeface="Arial" panose="020B0604020202020204" pitchFamily="34" charset="0"/>
              <a:buChar char="&gt;"/>
            </a:pPr>
            <a:r>
              <a:rPr lang="en-US" sz="1800" b="0" i="0" u="none" strike="noStrike">
                <a:solidFill>
                  <a:schemeClr val="tx1"/>
                </a:solidFill>
                <a:effectLst/>
                <a:latin typeface="+mn-lt"/>
              </a:rPr>
              <a:t>In practical, the requirements of scheduling problem are quite rich while our current application only meets the basic requirement. </a:t>
            </a:r>
            <a:r>
              <a:rPr lang="en-US" sz="1800" b="0" i="0">
                <a:solidFill>
                  <a:schemeClr val="tx1"/>
                </a:solidFill>
                <a:effectLst/>
                <a:latin typeface="+mn-lt"/>
              </a:rPr>
              <a:t>​</a:t>
            </a:r>
          </a:p>
          <a:p>
            <a:pPr marL="285750" indent="-285750" algn="just" rtl="0" fontAlgn="base">
              <a:lnSpc>
                <a:spcPct val="114000"/>
              </a:lnSpc>
              <a:spcBef>
                <a:spcPts val="600"/>
              </a:spcBef>
              <a:buClr>
                <a:srgbClr val="FFAD1D"/>
              </a:buClr>
              <a:buFont typeface="Arial" panose="020B0604020202020204" pitchFamily="34" charset="0"/>
              <a:buChar char="&gt;"/>
            </a:pPr>
            <a:r>
              <a:rPr lang="en-US" sz="1800" b="0" i="0" u="none" strike="noStrike">
                <a:solidFill>
                  <a:schemeClr val="tx1"/>
                </a:solidFill>
                <a:effectLst/>
                <a:latin typeface="+mn-lt"/>
              </a:rPr>
              <a:t>Application execution on large datasets is quite slow. To solve this, we must reduce the number of generations to make it run faster. </a:t>
            </a:r>
            <a:r>
              <a:rPr lang="en-US" sz="1800" b="0" i="0">
                <a:solidFill>
                  <a:schemeClr val="tx1"/>
                </a:solidFill>
                <a:effectLst/>
                <a:latin typeface="+mn-lt"/>
              </a:rPr>
              <a:t>​</a:t>
            </a:r>
          </a:p>
          <a:p>
            <a:pPr marL="285750" indent="-285750" algn="just" rtl="0" fontAlgn="base">
              <a:lnSpc>
                <a:spcPct val="114000"/>
              </a:lnSpc>
              <a:spcBef>
                <a:spcPts val="600"/>
              </a:spcBef>
              <a:buClr>
                <a:srgbClr val="FFAD1D"/>
              </a:buClr>
              <a:buFont typeface="Arial" panose="020B0604020202020204" pitchFamily="34" charset="0"/>
              <a:buChar char="&gt;"/>
            </a:pPr>
            <a:r>
              <a:rPr lang="en-US" sz="1800" b="0" i="0" u="none" strike="noStrike">
                <a:solidFill>
                  <a:schemeClr val="tx1"/>
                </a:solidFill>
                <a:effectLst/>
                <a:latin typeface="+mn-lt"/>
              </a:rPr>
              <a:t>Application function is still limited. </a:t>
            </a:r>
            <a:endParaRPr lang="en-US" sz="1800" b="0" i="0">
              <a:solidFill>
                <a:schemeClr val="tx1"/>
              </a:solidFill>
              <a:effectLst/>
              <a:latin typeface="+mn-lt"/>
            </a:endParaRPr>
          </a:p>
        </p:txBody>
      </p:sp>
      <p:sp>
        <p:nvSpPr>
          <p:cNvPr id="5" name="Hộp Văn bản 4">
            <a:extLst>
              <a:ext uri="{FF2B5EF4-FFF2-40B4-BE49-F238E27FC236}">
                <a16:creationId xmlns:a16="http://schemas.microsoft.com/office/drawing/2014/main" id="{6A868053-FF37-4104-B40D-20760ED41D2A}"/>
              </a:ext>
            </a:extLst>
          </p:cNvPr>
          <p:cNvSpPr txBox="1"/>
          <p:nvPr/>
        </p:nvSpPr>
        <p:spPr>
          <a:xfrm>
            <a:off x="815511" y="1499469"/>
            <a:ext cx="1659175" cy="369332"/>
          </a:xfrm>
          <a:prstGeom prst="rect">
            <a:avLst/>
          </a:prstGeom>
          <a:noFill/>
        </p:spPr>
        <p:txBody>
          <a:bodyPr wrap="square" rtlCol="0">
            <a:spAutoFit/>
          </a:bodyPr>
          <a:lstStyle/>
          <a:p>
            <a:r>
              <a:rPr lang="en-US" sz="1800">
                <a:solidFill>
                  <a:schemeClr val="tx1"/>
                </a:solidFill>
              </a:rPr>
              <a:t>Drawbacks:</a:t>
            </a:r>
          </a:p>
        </p:txBody>
      </p:sp>
      <p:pic>
        <p:nvPicPr>
          <p:cNvPr id="9" name="Picture 9" descr="Logo&#10;&#10;Description automatically generated">
            <a:extLst>
              <a:ext uri="{FF2B5EF4-FFF2-40B4-BE49-F238E27FC236}">
                <a16:creationId xmlns:a16="http://schemas.microsoft.com/office/drawing/2014/main" id="{F9CFA355-DBC7-4A4E-B415-47B8362F0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100" y="32247"/>
            <a:ext cx="763832" cy="632053"/>
          </a:xfrm>
          <a:prstGeom prst="rect">
            <a:avLst/>
          </a:prstGeom>
        </p:spPr>
      </p:pic>
      <p:pic>
        <p:nvPicPr>
          <p:cNvPr id="10" name="Hình ảnh 9">
            <a:extLst>
              <a:ext uri="{FF2B5EF4-FFF2-40B4-BE49-F238E27FC236}">
                <a16:creationId xmlns:a16="http://schemas.microsoft.com/office/drawing/2014/main" id="{C7E1F9FA-2158-447A-9A3B-EF107C926379}"/>
              </a:ext>
            </a:extLst>
          </p:cNvPr>
          <p:cNvPicPr>
            <a:picLocks noChangeAspect="1"/>
          </p:cNvPicPr>
          <p:nvPr/>
        </p:nvPicPr>
        <p:blipFill>
          <a:blip r:embed="rId4"/>
          <a:stretch>
            <a:fillRect/>
          </a:stretch>
        </p:blipFill>
        <p:spPr>
          <a:xfrm>
            <a:off x="6734509" y="0"/>
            <a:ext cx="1769745" cy="632052"/>
          </a:xfrm>
          <a:prstGeom prst="rect">
            <a:avLst/>
          </a:prstGeom>
        </p:spPr>
      </p:pic>
    </p:spTree>
    <p:extLst>
      <p:ext uri="{BB962C8B-B14F-4D97-AF65-F5344CB8AC3E}">
        <p14:creationId xmlns:p14="http://schemas.microsoft.com/office/powerpoint/2010/main" val="387969894"/>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b="1">
                <a:latin typeface="+mj-lt"/>
              </a:rPr>
              <a:t>1. Overview of the thesis</a:t>
            </a:r>
            <a:endParaRPr sz="2800" b="1">
              <a:latin typeface="+mj-lt"/>
            </a:endParaRPr>
          </a:p>
        </p:txBody>
      </p:sp>
      <p:sp>
        <p:nvSpPr>
          <p:cNvPr id="523" name="Google Shape;523;p14"/>
          <p:cNvSpPr txBox="1">
            <a:spLocks noGrp="1"/>
          </p:cNvSpPr>
          <p:nvPr>
            <p:ph type="body" idx="1"/>
          </p:nvPr>
        </p:nvSpPr>
        <p:spPr>
          <a:xfrm>
            <a:off x="1172650" y="1599700"/>
            <a:ext cx="7331604" cy="1979319"/>
          </a:xfrm>
          <a:prstGeom prst="rect">
            <a:avLst/>
          </a:prstGeom>
        </p:spPr>
        <p:txBody>
          <a:bodyPr spcFirstLastPara="1" wrap="square" lIns="0" tIns="0" rIns="0" bIns="0" anchor="t" anchorCtr="0">
            <a:noAutofit/>
          </a:bodyPr>
          <a:lstStyle/>
          <a:p>
            <a:pPr marL="285750" indent="-285750" algn="just">
              <a:lnSpc>
                <a:spcPct val="150000"/>
              </a:lnSpc>
              <a:buClr>
                <a:srgbClr val="FFAD1D"/>
              </a:buClr>
              <a:buSzPct val="100000"/>
              <a:buFont typeface="Arial" panose="020B0604020202020204" pitchFamily="34" charset="0"/>
              <a:buChar char="&gt;"/>
            </a:pPr>
            <a:r>
              <a:rPr lang="en-US" sz="1800" b="0" i="0">
                <a:solidFill>
                  <a:schemeClr val="tx1"/>
                </a:solidFill>
                <a:effectLst/>
                <a:latin typeface="+mn-lt"/>
                <a:cs typeface="Times New Roman" panose="02020603050405020304" pitchFamily="18" charset="0"/>
              </a:rPr>
              <a:t>Learn about scheduling problems, especially assignment scheduling.</a:t>
            </a:r>
          </a:p>
          <a:p>
            <a:pPr marL="285750" indent="-285750" algn="just">
              <a:lnSpc>
                <a:spcPct val="150000"/>
              </a:lnSpc>
              <a:buClr>
                <a:srgbClr val="FFAD1D"/>
              </a:buClr>
              <a:buSzPct val="100000"/>
              <a:buFont typeface="Arial" panose="020B0604020202020204" pitchFamily="34" charset="0"/>
              <a:buChar char="&gt;"/>
            </a:pPr>
            <a:r>
              <a:rPr lang="en-US" sz="1800" b="0" i="0">
                <a:solidFill>
                  <a:schemeClr val="tx1"/>
                </a:solidFill>
                <a:effectLst/>
                <a:latin typeface="+mn-lt"/>
                <a:cs typeface="Times New Roman"/>
              </a:rPr>
              <a:t>Applying genetic and linear programming algorithms to the problem and compare the </a:t>
            </a:r>
            <a:r>
              <a:rPr lang="en-US" sz="1800">
                <a:solidFill>
                  <a:schemeClr val="tx1"/>
                </a:solidFill>
                <a:latin typeface="+mn-lt"/>
                <a:cs typeface="Times New Roman"/>
              </a:rPr>
              <a:t>findings</a:t>
            </a:r>
            <a:r>
              <a:rPr lang="en-US" sz="1800" b="0" i="0">
                <a:solidFill>
                  <a:schemeClr val="tx1"/>
                </a:solidFill>
                <a:effectLst/>
                <a:latin typeface="+mn-lt"/>
                <a:cs typeface="Times New Roman"/>
              </a:rPr>
              <a:t>.</a:t>
            </a:r>
          </a:p>
          <a:p>
            <a:pPr marL="285750" indent="-285750" algn="just">
              <a:lnSpc>
                <a:spcPct val="150000"/>
              </a:lnSpc>
              <a:buClr>
                <a:srgbClr val="FFAD1D"/>
              </a:buClr>
              <a:buSzPct val="100000"/>
              <a:buFont typeface="Arial" panose="020B0604020202020204" pitchFamily="34" charset="0"/>
              <a:buChar char="&gt;"/>
            </a:pPr>
            <a:r>
              <a:rPr lang="en-US" sz="1800" b="0" i="0">
                <a:solidFill>
                  <a:schemeClr val="tx1"/>
                </a:solidFill>
                <a:effectLst/>
                <a:latin typeface="+mn-lt"/>
                <a:cs typeface="Times New Roman" panose="02020603050405020304" pitchFamily="18" charset="0"/>
              </a:rPr>
              <a:t>Building a practical application.</a:t>
            </a:r>
            <a:endParaRPr lang="en-US" b="1">
              <a:solidFill>
                <a:schemeClr val="tx1"/>
              </a:solidFill>
              <a:latin typeface="+mn-lt"/>
              <a:cs typeface="Times New Roman" panose="02020603050405020304" pitchFamily="18" charset="0"/>
            </a:endParaRPr>
          </a:p>
        </p:txBody>
      </p:sp>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3</a:t>
            </a:fld>
            <a:endParaRPr b="1">
              <a:latin typeface="+mj-lt"/>
            </a:endParaRPr>
          </a:p>
        </p:txBody>
      </p:sp>
      <p:pic>
        <p:nvPicPr>
          <p:cNvPr id="10" name="Picture 9" descr="Logo&#10;&#10;Description automatically generated">
            <a:extLst>
              <a:ext uri="{FF2B5EF4-FFF2-40B4-BE49-F238E27FC236}">
                <a16:creationId xmlns:a16="http://schemas.microsoft.com/office/drawing/2014/main" id="{D0CBC95A-FE00-41F8-8E78-BAFAE52EAA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100" y="32247"/>
            <a:ext cx="763832" cy="632053"/>
          </a:xfrm>
          <a:prstGeom prst="rect">
            <a:avLst/>
          </a:prstGeom>
        </p:spPr>
      </p:pic>
      <p:pic>
        <p:nvPicPr>
          <p:cNvPr id="11" name="Hình ảnh 10">
            <a:extLst>
              <a:ext uri="{FF2B5EF4-FFF2-40B4-BE49-F238E27FC236}">
                <a16:creationId xmlns:a16="http://schemas.microsoft.com/office/drawing/2014/main" id="{F27CE9A1-D302-44E6-9C3E-28A18A4D3898}"/>
              </a:ext>
            </a:extLst>
          </p:cNvPr>
          <p:cNvPicPr>
            <a:picLocks noChangeAspect="1"/>
          </p:cNvPicPr>
          <p:nvPr/>
        </p:nvPicPr>
        <p:blipFill>
          <a:blip r:embed="rId4"/>
          <a:stretch>
            <a:fillRect/>
          </a:stretch>
        </p:blipFill>
        <p:spPr>
          <a:xfrm>
            <a:off x="6734509" y="0"/>
            <a:ext cx="1769745" cy="6320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1"/>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b="1">
                <a:latin typeface="+mn-lt"/>
              </a:rPr>
              <a:t>6. Conclusion and future work</a:t>
            </a:r>
            <a:endParaRPr sz="2400" b="1">
              <a:latin typeface="+mn-lt"/>
            </a:endParaRPr>
          </a:p>
        </p:txBody>
      </p:sp>
      <p:sp>
        <p:nvSpPr>
          <p:cNvPr id="4" name="Rectangle 1">
            <a:extLst>
              <a:ext uri="{FF2B5EF4-FFF2-40B4-BE49-F238E27FC236}">
                <a16:creationId xmlns:a16="http://schemas.microsoft.com/office/drawing/2014/main" id="{758C3315-A342-4529-A727-CA22AD48FB85}"/>
              </a:ext>
            </a:extLst>
          </p:cNvPr>
          <p:cNvSpPr>
            <a:spLocks noChangeArrowheads="1"/>
          </p:cNvSpPr>
          <p:nvPr/>
        </p:nvSpPr>
        <p:spPr bwMode="auto">
          <a:xfrm>
            <a:off x="2274196" y="34069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Google Shape;552;p18">
            <a:extLst>
              <a:ext uri="{FF2B5EF4-FFF2-40B4-BE49-F238E27FC236}">
                <a16:creationId xmlns:a16="http://schemas.microsoft.com/office/drawing/2014/main" id="{5B38FA7D-3A51-4688-B341-AE08BC1F160F}"/>
              </a:ext>
            </a:extLst>
          </p:cNvPr>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30</a:t>
            </a:fld>
            <a:endParaRPr b="1">
              <a:latin typeface="+mj-lt"/>
            </a:endParaRPr>
          </a:p>
        </p:txBody>
      </p:sp>
      <p:sp>
        <p:nvSpPr>
          <p:cNvPr id="8" name="Hộp Văn bản 7">
            <a:extLst>
              <a:ext uri="{FF2B5EF4-FFF2-40B4-BE49-F238E27FC236}">
                <a16:creationId xmlns:a16="http://schemas.microsoft.com/office/drawing/2014/main" id="{BC6A5503-E1F3-4767-8184-D4B8FB3D5AE8}"/>
              </a:ext>
            </a:extLst>
          </p:cNvPr>
          <p:cNvSpPr txBox="1"/>
          <p:nvPr/>
        </p:nvSpPr>
        <p:spPr>
          <a:xfrm>
            <a:off x="1190172" y="1868229"/>
            <a:ext cx="7314082" cy="2584297"/>
          </a:xfrm>
          <a:prstGeom prst="rect">
            <a:avLst/>
          </a:prstGeom>
          <a:noFill/>
        </p:spPr>
        <p:txBody>
          <a:bodyPr wrap="square">
            <a:spAutoFit/>
          </a:bodyPr>
          <a:lstStyle/>
          <a:p>
            <a:pPr marL="285750" indent="-285750" algn="just" rtl="0" fontAlgn="base">
              <a:lnSpc>
                <a:spcPct val="114000"/>
              </a:lnSpc>
              <a:spcBef>
                <a:spcPts val="600"/>
              </a:spcBef>
              <a:buClr>
                <a:schemeClr val="accent1"/>
              </a:buClr>
              <a:buFont typeface="Arial" panose="020B0604020202020204" pitchFamily="34" charset="0"/>
              <a:buChar char="&gt;"/>
            </a:pPr>
            <a:r>
              <a:rPr lang="en-US" sz="1800" b="0" i="0" u="none" strike="noStrike">
                <a:solidFill>
                  <a:schemeClr val="tx1"/>
                </a:solidFill>
                <a:effectLst/>
                <a:latin typeface="Arial" panose="020B0604020202020204" pitchFamily="34" charset="0"/>
              </a:rPr>
              <a:t>Refactor GUI to improve user experience. </a:t>
            </a:r>
            <a:r>
              <a:rPr lang="en-US" sz="1800" b="0" i="0">
                <a:solidFill>
                  <a:schemeClr val="tx1"/>
                </a:solidFill>
                <a:effectLst/>
                <a:latin typeface="Arial" panose="020B0604020202020204" pitchFamily="34" charset="0"/>
              </a:rPr>
              <a:t>​</a:t>
            </a:r>
          </a:p>
          <a:p>
            <a:pPr marL="285750" indent="-285750" algn="just" rtl="0" fontAlgn="base">
              <a:lnSpc>
                <a:spcPct val="114000"/>
              </a:lnSpc>
              <a:spcBef>
                <a:spcPts val="600"/>
              </a:spcBef>
              <a:buClr>
                <a:schemeClr val="accent1"/>
              </a:buClr>
              <a:buFont typeface="Arial" panose="020B0604020202020204" pitchFamily="34" charset="0"/>
              <a:buChar char="&gt;"/>
            </a:pPr>
            <a:r>
              <a:rPr lang="en-US" sz="1800" b="0" i="0" u="none" strike="noStrike">
                <a:solidFill>
                  <a:schemeClr val="tx1"/>
                </a:solidFill>
                <a:effectLst/>
                <a:latin typeface="Arial" panose="020B0604020202020204" pitchFamily="34" charset="0"/>
              </a:rPr>
              <a:t>Improve some function to make it more user friendly. </a:t>
            </a:r>
            <a:r>
              <a:rPr lang="en-US" sz="1800" b="0" i="0">
                <a:solidFill>
                  <a:schemeClr val="tx1"/>
                </a:solidFill>
                <a:effectLst/>
                <a:latin typeface="Arial" panose="020B0604020202020204" pitchFamily="34" charset="0"/>
              </a:rPr>
              <a:t>​</a:t>
            </a:r>
          </a:p>
          <a:p>
            <a:pPr marL="285750" indent="-285750" algn="just" rtl="0" fontAlgn="base">
              <a:lnSpc>
                <a:spcPct val="114000"/>
              </a:lnSpc>
              <a:spcBef>
                <a:spcPts val="600"/>
              </a:spcBef>
              <a:buClr>
                <a:schemeClr val="accent1"/>
              </a:buClr>
              <a:buFont typeface="Arial" panose="020B0604020202020204" pitchFamily="34" charset="0"/>
              <a:buChar char="&gt;"/>
            </a:pPr>
            <a:r>
              <a:rPr lang="en-US" sz="1800" b="0" i="0" u="none" strike="noStrike">
                <a:solidFill>
                  <a:schemeClr val="tx1"/>
                </a:solidFill>
                <a:effectLst/>
                <a:latin typeface="Arial" panose="020B0604020202020204" pitchFamily="34" charset="0"/>
              </a:rPr>
              <a:t>Continue improve fitness function. </a:t>
            </a:r>
          </a:p>
          <a:p>
            <a:pPr marL="285750" indent="-285750" algn="just" rtl="0" fontAlgn="base">
              <a:lnSpc>
                <a:spcPct val="114000"/>
              </a:lnSpc>
              <a:spcBef>
                <a:spcPts val="600"/>
              </a:spcBef>
              <a:buClr>
                <a:schemeClr val="accent1"/>
              </a:buClr>
              <a:buFont typeface="Arial" panose="020B0604020202020204" pitchFamily="34" charset="0"/>
              <a:buChar char="&gt;"/>
            </a:pPr>
            <a:r>
              <a:rPr lang="en-US" sz="1800" b="0" i="0">
                <a:solidFill>
                  <a:schemeClr val="tx1"/>
                </a:solidFill>
                <a:effectLst/>
                <a:latin typeface="Arial" panose="020B0604020202020204" pitchFamily="34" charset="0"/>
              </a:rPr>
              <a:t>Consider some additional constraints.​</a:t>
            </a:r>
          </a:p>
          <a:p>
            <a:pPr marL="285750" indent="-285750" algn="just" rtl="0" fontAlgn="base">
              <a:lnSpc>
                <a:spcPct val="114000"/>
              </a:lnSpc>
              <a:spcBef>
                <a:spcPts val="600"/>
              </a:spcBef>
              <a:buClr>
                <a:schemeClr val="accent1"/>
              </a:buClr>
              <a:buFont typeface="Arial" panose="020B0604020202020204" pitchFamily="34" charset="0"/>
              <a:buChar char="&gt;"/>
            </a:pPr>
            <a:r>
              <a:rPr lang="en-US" sz="1800" b="0" i="0" u="none" strike="noStrike">
                <a:solidFill>
                  <a:schemeClr val="tx1"/>
                </a:solidFill>
                <a:effectLst/>
                <a:latin typeface="Arial" panose="020B0604020202020204" pitchFamily="34" charset="0"/>
              </a:rPr>
              <a:t>Combining genetic algorithms with other techniques such as Neural network, fuzzy logic, ... to improve efficiency for the application.</a:t>
            </a:r>
            <a:r>
              <a:rPr lang="en-US" sz="1800" b="0" i="0">
                <a:solidFill>
                  <a:schemeClr val="tx1"/>
                </a:solidFill>
                <a:effectLst/>
                <a:latin typeface="Arial" panose="020B0604020202020204" pitchFamily="34" charset="0"/>
              </a:rPr>
              <a:t>​</a:t>
            </a:r>
          </a:p>
        </p:txBody>
      </p:sp>
      <p:sp>
        <p:nvSpPr>
          <p:cNvPr id="5" name="Hộp Văn bản 4">
            <a:extLst>
              <a:ext uri="{FF2B5EF4-FFF2-40B4-BE49-F238E27FC236}">
                <a16:creationId xmlns:a16="http://schemas.microsoft.com/office/drawing/2014/main" id="{6A868053-FF37-4104-B40D-20760ED41D2A}"/>
              </a:ext>
            </a:extLst>
          </p:cNvPr>
          <p:cNvSpPr txBox="1"/>
          <p:nvPr/>
        </p:nvSpPr>
        <p:spPr>
          <a:xfrm>
            <a:off x="815511" y="1499469"/>
            <a:ext cx="1659175" cy="369332"/>
          </a:xfrm>
          <a:prstGeom prst="rect">
            <a:avLst/>
          </a:prstGeom>
          <a:noFill/>
        </p:spPr>
        <p:txBody>
          <a:bodyPr wrap="square" rtlCol="0">
            <a:spAutoFit/>
          </a:bodyPr>
          <a:lstStyle/>
          <a:p>
            <a:r>
              <a:rPr lang="en-US" sz="1800">
                <a:solidFill>
                  <a:schemeClr val="tx1"/>
                </a:solidFill>
              </a:rPr>
              <a:t>Future works:</a:t>
            </a:r>
          </a:p>
        </p:txBody>
      </p:sp>
      <p:pic>
        <p:nvPicPr>
          <p:cNvPr id="9" name="Picture 9" descr="Logo&#10;&#10;Description automatically generated">
            <a:extLst>
              <a:ext uri="{FF2B5EF4-FFF2-40B4-BE49-F238E27FC236}">
                <a16:creationId xmlns:a16="http://schemas.microsoft.com/office/drawing/2014/main" id="{E840BDB4-6F67-45CE-8654-97C7EB9A5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100" y="32247"/>
            <a:ext cx="763832" cy="632053"/>
          </a:xfrm>
          <a:prstGeom prst="rect">
            <a:avLst/>
          </a:prstGeom>
        </p:spPr>
      </p:pic>
      <p:pic>
        <p:nvPicPr>
          <p:cNvPr id="10" name="Hình ảnh 9">
            <a:extLst>
              <a:ext uri="{FF2B5EF4-FFF2-40B4-BE49-F238E27FC236}">
                <a16:creationId xmlns:a16="http://schemas.microsoft.com/office/drawing/2014/main" id="{0ACD9184-499A-4121-8F67-35D036EC30AA}"/>
              </a:ext>
            </a:extLst>
          </p:cNvPr>
          <p:cNvPicPr>
            <a:picLocks noChangeAspect="1"/>
          </p:cNvPicPr>
          <p:nvPr/>
        </p:nvPicPr>
        <p:blipFill>
          <a:blip r:embed="rId4"/>
          <a:stretch>
            <a:fillRect/>
          </a:stretch>
        </p:blipFill>
        <p:spPr>
          <a:xfrm>
            <a:off x="6734509" y="0"/>
            <a:ext cx="1769745" cy="632052"/>
          </a:xfrm>
          <a:prstGeom prst="rect">
            <a:avLst/>
          </a:prstGeom>
        </p:spPr>
      </p:pic>
    </p:spTree>
    <p:extLst>
      <p:ext uri="{BB962C8B-B14F-4D97-AF65-F5344CB8AC3E}">
        <p14:creationId xmlns:p14="http://schemas.microsoft.com/office/powerpoint/2010/main" val="2665548992"/>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5"/>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31</a:t>
            </a:fld>
            <a:endParaRPr>
              <a:solidFill>
                <a:schemeClr val="dk1"/>
              </a:solidFill>
            </a:endParaRPr>
          </a:p>
        </p:txBody>
      </p:sp>
      <p:sp>
        <p:nvSpPr>
          <p:cNvPr id="753" name="Google Shape;753;p35"/>
          <p:cNvSpPr txBox="1">
            <a:spLocks noGrp="1"/>
          </p:cNvSpPr>
          <p:nvPr>
            <p:ph type="ctrTitle" idx="4294967295"/>
          </p:nvPr>
        </p:nvSpPr>
        <p:spPr>
          <a:xfrm>
            <a:off x="4201550" y="1202463"/>
            <a:ext cx="4288800" cy="832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a:solidFill>
                  <a:schemeClr val="accent1"/>
                </a:solidFill>
              </a:rPr>
              <a:t>Demo!</a:t>
            </a:r>
            <a:endParaRPr sz="6000">
              <a:solidFill>
                <a:schemeClr val="accent1"/>
              </a:solidFill>
            </a:endParaRPr>
          </a:p>
        </p:txBody>
      </p:sp>
      <p:pic>
        <p:nvPicPr>
          <p:cNvPr id="3" name="Hình ảnh 2" descr="Ảnh có chứa văn bản, bàn, trong nhà, thiết bị điện tử&#10;&#10;Mô tả được tạo tự động">
            <a:extLst>
              <a:ext uri="{FF2B5EF4-FFF2-40B4-BE49-F238E27FC236}">
                <a16:creationId xmlns:a16="http://schemas.microsoft.com/office/drawing/2014/main" id="{43CB0F63-B716-4341-97CF-9DBF2E8B6AB8}"/>
              </a:ext>
            </a:extLst>
          </p:cNvPr>
          <p:cNvPicPr>
            <a:picLocks noChangeAspect="1"/>
          </p:cNvPicPr>
          <p:nvPr/>
        </p:nvPicPr>
        <p:blipFill>
          <a:blip r:embed="rId3"/>
          <a:stretch>
            <a:fillRect/>
          </a:stretch>
        </p:blipFill>
        <p:spPr>
          <a:xfrm>
            <a:off x="653650" y="0"/>
            <a:ext cx="2889650" cy="51435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5"/>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32</a:t>
            </a:fld>
            <a:endParaRPr>
              <a:solidFill>
                <a:schemeClr val="dk1"/>
              </a:solidFill>
            </a:endParaRPr>
          </a:p>
        </p:txBody>
      </p:sp>
      <p:sp>
        <p:nvSpPr>
          <p:cNvPr id="753" name="Google Shape;753;p35"/>
          <p:cNvSpPr txBox="1">
            <a:spLocks noGrp="1"/>
          </p:cNvSpPr>
          <p:nvPr>
            <p:ph type="ctrTitle" idx="4294967295"/>
          </p:nvPr>
        </p:nvSpPr>
        <p:spPr>
          <a:xfrm>
            <a:off x="4201550" y="1202463"/>
            <a:ext cx="4288800" cy="832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6000">
                <a:solidFill>
                  <a:schemeClr val="accent1"/>
                </a:solidFill>
              </a:rPr>
              <a:t>Thanks!</a:t>
            </a:r>
            <a:endParaRPr sz="6000">
              <a:solidFill>
                <a:schemeClr val="accent1"/>
              </a:solidFill>
            </a:endParaRPr>
          </a:p>
        </p:txBody>
      </p:sp>
      <p:pic>
        <p:nvPicPr>
          <p:cNvPr id="755" name="Google Shape;755;p35"/>
          <p:cNvPicPr preferRelativeResize="0"/>
          <p:nvPr/>
        </p:nvPicPr>
        <p:blipFill rotWithShape="1">
          <a:blip r:embed="rId3">
            <a:alphaModFix/>
          </a:blip>
          <a:srcRect r="62099"/>
          <a:stretch/>
        </p:blipFill>
        <p:spPr>
          <a:xfrm>
            <a:off x="648603" y="0"/>
            <a:ext cx="2920850" cy="5143500"/>
          </a:xfrm>
          <a:prstGeom prst="rect">
            <a:avLst/>
          </a:prstGeom>
          <a:noFill/>
          <a:ln>
            <a:noFill/>
          </a:ln>
        </p:spPr>
      </p:pic>
    </p:spTree>
    <p:extLst>
      <p:ext uri="{BB962C8B-B14F-4D97-AF65-F5344CB8AC3E}">
        <p14:creationId xmlns:p14="http://schemas.microsoft.com/office/powerpoint/2010/main" val="4000158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584"/>
        <p:cNvGrpSpPr/>
        <p:nvPr/>
      </p:nvGrpSpPr>
      <p:grpSpPr>
        <a:xfrm>
          <a:off x="0" y="0"/>
          <a:ext cx="0" cy="0"/>
          <a:chOff x="0" y="0"/>
          <a:chExt cx="0" cy="0"/>
        </a:xfrm>
      </p:grpSpPr>
      <p:pic>
        <p:nvPicPr>
          <p:cNvPr id="6146" name="Picture 2">
            <a:extLst>
              <a:ext uri="{FF2B5EF4-FFF2-40B4-BE49-F238E27FC236}">
                <a16:creationId xmlns:a16="http://schemas.microsoft.com/office/drawing/2014/main" id="{0C32174A-6DE8-4920-BD08-79D51C0EE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4475" y="660441"/>
            <a:ext cx="4099525" cy="4512555"/>
          </a:xfrm>
          <a:prstGeom prst="rect">
            <a:avLst/>
          </a:prstGeom>
          <a:noFill/>
          <a:extLst>
            <a:ext uri="{909E8E84-426E-40DD-AFC4-6F175D3DCCD1}">
              <a14:hiddenFill xmlns:a14="http://schemas.microsoft.com/office/drawing/2010/main">
                <a:solidFill>
                  <a:srgbClr val="FFFFFF"/>
                </a:solidFill>
              </a14:hiddenFill>
            </a:ext>
          </a:extLst>
        </p:spPr>
      </p:pic>
      <p:sp>
        <p:nvSpPr>
          <p:cNvPr id="585" name="Google Shape;585;p21"/>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114300" indent="0" algn="just" rtl="0" fontAlgn="base">
              <a:buNone/>
            </a:pPr>
            <a:r>
              <a:rPr lang="en-US" sz="2800" b="1">
                <a:solidFill>
                  <a:schemeClr val="accent1"/>
                </a:solidFill>
                <a:latin typeface="+mj-lt"/>
              </a:rPr>
              <a:t>Selection</a:t>
            </a:r>
            <a:endParaRPr lang="en-US" sz="2800" b="1" i="0" u="none" strike="noStrike">
              <a:solidFill>
                <a:schemeClr val="accent1"/>
              </a:solidFill>
              <a:effectLst/>
              <a:latin typeface="+mj-lt"/>
            </a:endParaRPr>
          </a:p>
        </p:txBody>
      </p:sp>
      <p:pic>
        <p:nvPicPr>
          <p:cNvPr id="6" name="Picture 9" descr="Logo&#10;&#10;Description automatically generated">
            <a:extLst>
              <a:ext uri="{FF2B5EF4-FFF2-40B4-BE49-F238E27FC236}">
                <a16:creationId xmlns:a16="http://schemas.microsoft.com/office/drawing/2014/main" id="{5D700E44-432C-4BCA-B301-0D1A7029FC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8" name="Hình ảnh 7">
            <a:extLst>
              <a:ext uri="{FF2B5EF4-FFF2-40B4-BE49-F238E27FC236}">
                <a16:creationId xmlns:a16="http://schemas.microsoft.com/office/drawing/2014/main" id="{F6542E82-B4EA-49DA-887A-5DF318A5DE09}"/>
              </a:ext>
            </a:extLst>
          </p:cNvPr>
          <p:cNvPicPr>
            <a:picLocks noChangeAspect="1"/>
          </p:cNvPicPr>
          <p:nvPr/>
        </p:nvPicPr>
        <p:blipFill>
          <a:blip r:embed="rId5"/>
          <a:stretch>
            <a:fillRect/>
          </a:stretch>
        </p:blipFill>
        <p:spPr>
          <a:xfrm>
            <a:off x="6924309" y="2164"/>
            <a:ext cx="1769745" cy="632052"/>
          </a:xfrm>
          <a:prstGeom prst="rect">
            <a:avLst/>
          </a:prstGeom>
        </p:spPr>
      </p:pic>
      <p:sp>
        <p:nvSpPr>
          <p:cNvPr id="9" name="Hộp Văn bản 8">
            <a:extLst>
              <a:ext uri="{FF2B5EF4-FFF2-40B4-BE49-F238E27FC236}">
                <a16:creationId xmlns:a16="http://schemas.microsoft.com/office/drawing/2014/main" id="{C2C3218D-BB03-4ED3-B8B7-6A9BCBE706D5}"/>
              </a:ext>
            </a:extLst>
          </p:cNvPr>
          <p:cNvSpPr txBox="1"/>
          <p:nvPr/>
        </p:nvSpPr>
        <p:spPr>
          <a:xfrm>
            <a:off x="650080" y="1592203"/>
            <a:ext cx="4239009" cy="2554545"/>
          </a:xfrm>
          <a:prstGeom prst="rect">
            <a:avLst/>
          </a:prstGeom>
          <a:noFill/>
        </p:spPr>
        <p:txBody>
          <a:bodyPr wrap="square">
            <a:spAutoFit/>
          </a:bodyPr>
          <a:lstStyle/>
          <a:p>
            <a:pPr marL="0" marR="0" lvl="0" indent="-285750" algn="just" defTabSz="914400" rtl="0" eaLnBrk="1" fontAlgn="auto" latinLnBrk="0" hangingPunct="1">
              <a:lnSpc>
                <a:spcPct val="114000"/>
              </a:lnSpc>
              <a:spcBef>
                <a:spcPts val="600"/>
              </a:spcBef>
              <a:spcAft>
                <a:spcPts val="0"/>
              </a:spcAft>
              <a:buClr>
                <a:srgbClr val="FFAD1D"/>
              </a:buClr>
              <a:buSzTx/>
              <a:buFont typeface="Arial" panose="020B0604020202020204" pitchFamily="34" charset="0"/>
              <a:buChar char="&gt;"/>
              <a:tabLst/>
              <a:defRPr/>
            </a:pPr>
            <a:r>
              <a:rPr kumimoji="0" lang="en-US" sz="1600" b="0" i="0" u="none" strike="noStrike" kern="0" cap="none" spc="0" normalizeH="0" baseline="0" noProof="0">
                <a:ln>
                  <a:noFill/>
                </a:ln>
                <a:solidFill>
                  <a:srgbClr val="272A36"/>
                </a:solidFill>
                <a:effectLst/>
                <a:uLnTx/>
                <a:uFillTx/>
                <a:latin typeface="Arial"/>
                <a:cs typeface="Arial"/>
                <a:sym typeface="Arial"/>
              </a:rPr>
              <a:t>Selection is the process of choosing the fittest individuals and pass them to the next generations based on a fitness function.</a:t>
            </a:r>
          </a:p>
          <a:p>
            <a:pPr marL="0" marR="0" lvl="0" indent="0" algn="just" defTabSz="914400" rtl="0" eaLnBrk="1" fontAlgn="auto" latinLnBrk="0" hangingPunct="1">
              <a:lnSpc>
                <a:spcPct val="114000"/>
              </a:lnSpc>
              <a:spcBef>
                <a:spcPts val="600"/>
              </a:spcBef>
              <a:spcAft>
                <a:spcPts val="0"/>
              </a:spcAft>
              <a:buClr>
                <a:srgbClr val="FFAD1D"/>
              </a:buClr>
              <a:buSzTx/>
              <a:buFont typeface="Arial"/>
              <a:buNone/>
              <a:tabLst/>
              <a:defRPr/>
            </a:pPr>
            <a:endParaRPr kumimoji="0" lang="en-US" sz="1600" b="0" i="0" u="none" strike="noStrike" kern="0" cap="none" spc="0" normalizeH="0" baseline="0" noProof="0">
              <a:ln>
                <a:noFill/>
              </a:ln>
              <a:solidFill>
                <a:srgbClr val="272A36"/>
              </a:solidFill>
              <a:effectLst/>
              <a:uLnTx/>
              <a:uFillTx/>
              <a:latin typeface="Arial"/>
              <a:cs typeface="Arial"/>
              <a:sym typeface="Arial"/>
            </a:endParaRPr>
          </a:p>
          <a:p>
            <a:pPr marL="0" marR="0" lvl="0" indent="-285750" algn="just" defTabSz="914400" rtl="0" eaLnBrk="1" fontAlgn="auto" latinLnBrk="0" hangingPunct="1">
              <a:lnSpc>
                <a:spcPct val="114000"/>
              </a:lnSpc>
              <a:spcBef>
                <a:spcPts val="600"/>
              </a:spcBef>
              <a:spcAft>
                <a:spcPts val="0"/>
              </a:spcAft>
              <a:buClr>
                <a:srgbClr val="FFAD1D"/>
              </a:buClr>
              <a:buSzTx/>
              <a:buFont typeface="Arial" panose="020B0604020202020204" pitchFamily="34" charset="0"/>
              <a:buChar char="&gt;"/>
              <a:tabLst/>
              <a:defRPr/>
            </a:pPr>
            <a:r>
              <a:rPr kumimoji="0" lang="en-US" sz="1600" b="0" i="0" u="none" strike="noStrike" kern="0" cap="none" spc="0" normalizeH="0" baseline="0" noProof="0">
                <a:ln>
                  <a:noFill/>
                </a:ln>
                <a:solidFill>
                  <a:srgbClr val="272A36"/>
                </a:solidFill>
                <a:effectLst/>
                <a:uLnTx/>
                <a:uFillTx/>
                <a:latin typeface="Arial"/>
                <a:cs typeface="Arial"/>
                <a:sym typeface="Arial"/>
              </a:rPr>
              <a:t>We use tournament selection. This is a method of choosing the individual from the set of individuals. The winner of each tournament is selected to perform crossover.</a:t>
            </a:r>
          </a:p>
        </p:txBody>
      </p:sp>
      <p:sp>
        <p:nvSpPr>
          <p:cNvPr id="3" name="Tam giác Cân 2">
            <a:hlinkClick r:id="rId6" action="ppaction://hlinksldjump"/>
            <a:extLst>
              <a:ext uri="{FF2B5EF4-FFF2-40B4-BE49-F238E27FC236}">
                <a16:creationId xmlns:a16="http://schemas.microsoft.com/office/drawing/2014/main" id="{E99502EE-C084-4D8B-980D-5DEF95993733}"/>
              </a:ext>
            </a:extLst>
          </p:cNvPr>
          <p:cNvSpPr/>
          <p:nvPr/>
        </p:nvSpPr>
        <p:spPr>
          <a:xfrm rot="16200000">
            <a:off x="184356" y="4720785"/>
            <a:ext cx="222406" cy="19172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 name="Google Shape;552;p18">
            <a:extLst>
              <a:ext uri="{FF2B5EF4-FFF2-40B4-BE49-F238E27FC236}">
                <a16:creationId xmlns:a16="http://schemas.microsoft.com/office/drawing/2014/main" id="{630D8D8B-90DE-4490-B5E4-C54C01A7AD04}"/>
              </a:ext>
            </a:extLst>
          </p:cNvPr>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1" i="0" u="none" strike="noStrike" kern="0" cap="none" spc="0" normalizeH="0" baseline="0" noProof="0">
                <a:ln>
                  <a:noFill/>
                </a:ln>
                <a:solidFill>
                  <a:srgbClr val="272A36"/>
                </a:solidFill>
                <a:effectLst/>
                <a:uLnTx/>
                <a:uFillTx/>
                <a:latin typeface="Arial"/>
                <a:sym typeface="Barlow Ligh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33</a:t>
            </a:fld>
            <a:endParaRPr kumimoji="0" sz="1300" b="1" i="0" u="none" strike="noStrike" kern="0" cap="none" spc="0" normalizeH="0" baseline="0" noProof="0">
              <a:ln>
                <a:noFill/>
              </a:ln>
              <a:solidFill>
                <a:srgbClr val="272A36"/>
              </a:solidFill>
              <a:effectLst/>
              <a:uLnTx/>
              <a:uFillTx/>
              <a:latin typeface="Arial"/>
              <a:sym typeface="Barlow Light"/>
            </a:endParaRPr>
          </a:p>
        </p:txBody>
      </p:sp>
    </p:spTree>
    <p:extLst>
      <p:ext uri="{BB962C8B-B14F-4D97-AF65-F5344CB8AC3E}">
        <p14:creationId xmlns:p14="http://schemas.microsoft.com/office/powerpoint/2010/main" val="120675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584"/>
        <p:cNvGrpSpPr/>
        <p:nvPr/>
      </p:nvGrpSpPr>
      <p:grpSpPr>
        <a:xfrm>
          <a:off x="0" y="0"/>
          <a:ext cx="0" cy="0"/>
          <a:chOff x="0" y="0"/>
          <a:chExt cx="0" cy="0"/>
        </a:xfrm>
      </p:grpSpPr>
      <p:sp>
        <p:nvSpPr>
          <p:cNvPr id="585" name="Google Shape;585;p21"/>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114300" indent="0" algn="just" rtl="0" fontAlgn="base">
              <a:buNone/>
            </a:pPr>
            <a:r>
              <a:rPr lang="en-US" sz="2800" b="1">
                <a:solidFill>
                  <a:schemeClr val="accent1"/>
                </a:solidFill>
                <a:latin typeface="+mj-lt"/>
              </a:rPr>
              <a:t>Crossover</a:t>
            </a:r>
            <a:endParaRPr lang="en-US" sz="2800" b="1" i="0" u="none" strike="noStrike">
              <a:solidFill>
                <a:schemeClr val="accent1"/>
              </a:solidFill>
              <a:effectLst/>
              <a:latin typeface="+mj-lt"/>
            </a:endParaRPr>
          </a:p>
        </p:txBody>
      </p:sp>
      <p:pic>
        <p:nvPicPr>
          <p:cNvPr id="6" name="Picture 9" descr="Logo&#10;&#10;Description automatically generated">
            <a:extLst>
              <a:ext uri="{FF2B5EF4-FFF2-40B4-BE49-F238E27FC236}">
                <a16:creationId xmlns:a16="http://schemas.microsoft.com/office/drawing/2014/main" id="{5D700E44-432C-4BCA-B301-0D1A7029F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8" name="Hình ảnh 7">
            <a:extLst>
              <a:ext uri="{FF2B5EF4-FFF2-40B4-BE49-F238E27FC236}">
                <a16:creationId xmlns:a16="http://schemas.microsoft.com/office/drawing/2014/main" id="{F6542E82-B4EA-49DA-887A-5DF318A5DE09}"/>
              </a:ext>
            </a:extLst>
          </p:cNvPr>
          <p:cNvPicPr>
            <a:picLocks noChangeAspect="1"/>
          </p:cNvPicPr>
          <p:nvPr/>
        </p:nvPicPr>
        <p:blipFill>
          <a:blip r:embed="rId4"/>
          <a:stretch>
            <a:fillRect/>
          </a:stretch>
        </p:blipFill>
        <p:spPr>
          <a:xfrm>
            <a:off x="6924309" y="2164"/>
            <a:ext cx="1769745" cy="632052"/>
          </a:xfrm>
          <a:prstGeom prst="rect">
            <a:avLst/>
          </a:prstGeom>
        </p:spPr>
      </p:pic>
      <p:sp>
        <p:nvSpPr>
          <p:cNvPr id="9" name="Hộp Văn bản 8">
            <a:extLst>
              <a:ext uri="{FF2B5EF4-FFF2-40B4-BE49-F238E27FC236}">
                <a16:creationId xmlns:a16="http://schemas.microsoft.com/office/drawing/2014/main" id="{C2C3218D-BB03-4ED3-B8B7-6A9BCBE706D5}"/>
              </a:ext>
            </a:extLst>
          </p:cNvPr>
          <p:cNvSpPr txBox="1"/>
          <p:nvPr/>
        </p:nvSpPr>
        <p:spPr>
          <a:xfrm>
            <a:off x="650080" y="1592203"/>
            <a:ext cx="4239009" cy="3029932"/>
          </a:xfrm>
          <a:prstGeom prst="rect">
            <a:avLst/>
          </a:prstGeom>
          <a:noFill/>
        </p:spPr>
        <p:txBody>
          <a:bodyPr wrap="square">
            <a:spAutoFit/>
          </a:bodyPr>
          <a:lstStyle/>
          <a:p>
            <a:pPr marL="285750" marR="0" lvl="0" indent="-285750" algn="just" defTabSz="914400" rtl="0" eaLnBrk="1" fontAlgn="auto" latinLnBrk="0" hangingPunct="1">
              <a:lnSpc>
                <a:spcPct val="114000"/>
              </a:lnSpc>
              <a:spcBef>
                <a:spcPts val="600"/>
              </a:spcBef>
              <a:spcAft>
                <a:spcPts val="0"/>
              </a:spcAft>
              <a:buClr>
                <a:srgbClr val="FFAD1D"/>
              </a:buClr>
              <a:buSzTx/>
              <a:buFont typeface="Arial" panose="020B0604020202020204" pitchFamily="34" charset="0"/>
              <a:buChar char="&gt;"/>
              <a:tabLst/>
              <a:defRPr/>
            </a:pPr>
            <a:r>
              <a:rPr kumimoji="0" lang="en-US" sz="1600" b="0" i="0" u="none" strike="noStrike" kern="0" cap="none" spc="0" normalizeH="0" baseline="0" noProof="0">
                <a:ln>
                  <a:noFill/>
                </a:ln>
                <a:solidFill>
                  <a:srgbClr val="272A36"/>
                </a:solidFill>
                <a:effectLst/>
                <a:uLnTx/>
                <a:uFillTx/>
                <a:latin typeface="Arial"/>
                <a:cs typeface="Arial"/>
                <a:sym typeface="Arial"/>
              </a:rPr>
              <a:t>Crossover is the process of selecting a random crossover point in the parent chromosomes to form offspring that have both parent’s characteristics​.</a:t>
            </a:r>
          </a:p>
          <a:p>
            <a:pPr marL="285750" marR="0" lvl="0" indent="-285750" algn="just" defTabSz="914400" rtl="0" eaLnBrk="1" fontAlgn="auto" latinLnBrk="0" hangingPunct="1">
              <a:lnSpc>
                <a:spcPct val="114000"/>
              </a:lnSpc>
              <a:spcBef>
                <a:spcPts val="600"/>
              </a:spcBef>
              <a:spcAft>
                <a:spcPts val="0"/>
              </a:spcAft>
              <a:buClr>
                <a:srgbClr val="FFAD1D"/>
              </a:buClr>
              <a:buSzTx/>
              <a:buFont typeface="Arial" panose="020B0604020202020204" pitchFamily="34" charset="0"/>
              <a:buChar char="&gt;"/>
              <a:tabLst/>
              <a:defRPr/>
            </a:pPr>
            <a:endParaRPr kumimoji="0" lang="en-US" sz="1600" b="0" i="0" u="none" strike="noStrike" kern="0" cap="none" spc="0" normalizeH="0" baseline="0" noProof="0">
              <a:ln>
                <a:noFill/>
              </a:ln>
              <a:solidFill>
                <a:srgbClr val="272A36"/>
              </a:solidFill>
              <a:effectLst/>
              <a:uLnTx/>
              <a:uFillTx/>
              <a:latin typeface="Arial"/>
              <a:cs typeface="Arial"/>
              <a:sym typeface="Arial"/>
            </a:endParaRPr>
          </a:p>
          <a:p>
            <a:pPr marL="285750" marR="0" lvl="0" indent="-285750" algn="just" defTabSz="914400" rtl="0" eaLnBrk="1" fontAlgn="auto" latinLnBrk="0" hangingPunct="1">
              <a:lnSpc>
                <a:spcPct val="114000"/>
              </a:lnSpc>
              <a:spcBef>
                <a:spcPts val="600"/>
              </a:spcBef>
              <a:spcAft>
                <a:spcPts val="0"/>
              </a:spcAft>
              <a:buClr>
                <a:srgbClr val="FFAD1D"/>
              </a:buClr>
              <a:buSzTx/>
              <a:buFont typeface="Arial" panose="020B0604020202020204" pitchFamily="34" charset="0"/>
              <a:buChar char="&gt;"/>
              <a:tabLst/>
              <a:defRPr/>
            </a:pPr>
            <a:r>
              <a:rPr kumimoji="0" lang="en-US" sz="1600" b="0" i="0" u="none" strike="noStrike" kern="0" cap="none" spc="0" normalizeH="0" baseline="0" noProof="0">
                <a:ln>
                  <a:noFill/>
                </a:ln>
                <a:solidFill>
                  <a:srgbClr val="272A36"/>
                </a:solidFill>
                <a:effectLst/>
                <a:uLnTx/>
                <a:uFillTx/>
                <a:latin typeface="Arial"/>
                <a:cs typeface="Arial"/>
                <a:sym typeface="Arial"/>
              </a:rPr>
              <a:t>We use k-point crossover for any positive integer k, k crossover points are picked randomly from  the parent chromosomes. The bits in between the k points are swapped between the parent organisms.</a:t>
            </a:r>
          </a:p>
        </p:txBody>
      </p:sp>
      <p:sp>
        <p:nvSpPr>
          <p:cNvPr id="3" name="Tam giác Cân 2">
            <a:hlinkClick r:id="rId5" action="ppaction://hlinksldjump"/>
            <a:extLst>
              <a:ext uri="{FF2B5EF4-FFF2-40B4-BE49-F238E27FC236}">
                <a16:creationId xmlns:a16="http://schemas.microsoft.com/office/drawing/2014/main" id="{E99502EE-C084-4D8B-980D-5DEF95993733}"/>
              </a:ext>
            </a:extLst>
          </p:cNvPr>
          <p:cNvSpPr/>
          <p:nvPr/>
        </p:nvSpPr>
        <p:spPr>
          <a:xfrm rot="16200000">
            <a:off x="184356" y="4720785"/>
            <a:ext cx="222406" cy="19172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7170" name="Picture 2">
            <a:extLst>
              <a:ext uri="{FF2B5EF4-FFF2-40B4-BE49-F238E27FC236}">
                <a16:creationId xmlns:a16="http://schemas.microsoft.com/office/drawing/2014/main" id="{3B20882A-95F6-40CD-83FD-0679D394E1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9089" y="660442"/>
            <a:ext cx="4252857" cy="4480894"/>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552;p18">
            <a:extLst>
              <a:ext uri="{FF2B5EF4-FFF2-40B4-BE49-F238E27FC236}">
                <a16:creationId xmlns:a16="http://schemas.microsoft.com/office/drawing/2014/main" id="{03F1E08E-EDDA-4E8D-AA76-6E4573231D7F}"/>
              </a:ext>
            </a:extLst>
          </p:cNvPr>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1" i="0" u="none" strike="noStrike" kern="0" cap="none" spc="0" normalizeH="0" baseline="0" noProof="0">
                <a:ln>
                  <a:noFill/>
                </a:ln>
                <a:solidFill>
                  <a:srgbClr val="272A36"/>
                </a:solidFill>
                <a:effectLst/>
                <a:uLnTx/>
                <a:uFillTx/>
                <a:latin typeface="Arial"/>
                <a:sym typeface="Barlow Ligh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34</a:t>
            </a:fld>
            <a:endParaRPr kumimoji="0" sz="1300" b="1" i="0" u="none" strike="noStrike" kern="0" cap="none" spc="0" normalizeH="0" baseline="0" noProof="0">
              <a:ln>
                <a:noFill/>
              </a:ln>
              <a:solidFill>
                <a:srgbClr val="272A36"/>
              </a:solidFill>
              <a:effectLst/>
              <a:uLnTx/>
              <a:uFillTx/>
              <a:latin typeface="Arial"/>
              <a:sym typeface="Barlow Light"/>
            </a:endParaRPr>
          </a:p>
        </p:txBody>
      </p:sp>
    </p:spTree>
    <p:extLst>
      <p:ext uri="{BB962C8B-B14F-4D97-AF65-F5344CB8AC3E}">
        <p14:creationId xmlns:p14="http://schemas.microsoft.com/office/powerpoint/2010/main" val="132796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584"/>
        <p:cNvGrpSpPr/>
        <p:nvPr/>
      </p:nvGrpSpPr>
      <p:grpSpPr>
        <a:xfrm>
          <a:off x="0" y="0"/>
          <a:ext cx="0" cy="0"/>
          <a:chOff x="0" y="0"/>
          <a:chExt cx="0" cy="0"/>
        </a:xfrm>
      </p:grpSpPr>
      <p:sp>
        <p:nvSpPr>
          <p:cNvPr id="585" name="Google Shape;585;p21"/>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114300" indent="0" algn="just" rtl="0" fontAlgn="base">
              <a:buNone/>
            </a:pPr>
            <a:r>
              <a:rPr lang="en-US" sz="2800" b="1">
                <a:solidFill>
                  <a:schemeClr val="accent1"/>
                </a:solidFill>
                <a:latin typeface="+mj-lt"/>
              </a:rPr>
              <a:t>Mutation</a:t>
            </a:r>
            <a:endParaRPr lang="en-US" sz="2800" b="1" i="0" u="none" strike="noStrike">
              <a:solidFill>
                <a:schemeClr val="accent1"/>
              </a:solidFill>
              <a:effectLst/>
              <a:latin typeface="+mj-lt"/>
            </a:endParaRPr>
          </a:p>
        </p:txBody>
      </p:sp>
      <p:pic>
        <p:nvPicPr>
          <p:cNvPr id="6" name="Picture 9" descr="Logo&#10;&#10;Description automatically generated">
            <a:extLst>
              <a:ext uri="{FF2B5EF4-FFF2-40B4-BE49-F238E27FC236}">
                <a16:creationId xmlns:a16="http://schemas.microsoft.com/office/drawing/2014/main" id="{5D700E44-432C-4BCA-B301-0D1A7029F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8" name="Hình ảnh 7">
            <a:extLst>
              <a:ext uri="{FF2B5EF4-FFF2-40B4-BE49-F238E27FC236}">
                <a16:creationId xmlns:a16="http://schemas.microsoft.com/office/drawing/2014/main" id="{F6542E82-B4EA-49DA-887A-5DF318A5DE09}"/>
              </a:ext>
            </a:extLst>
          </p:cNvPr>
          <p:cNvPicPr>
            <a:picLocks noChangeAspect="1"/>
          </p:cNvPicPr>
          <p:nvPr/>
        </p:nvPicPr>
        <p:blipFill>
          <a:blip r:embed="rId4"/>
          <a:stretch>
            <a:fillRect/>
          </a:stretch>
        </p:blipFill>
        <p:spPr>
          <a:xfrm>
            <a:off x="6924309" y="2164"/>
            <a:ext cx="1769745" cy="632052"/>
          </a:xfrm>
          <a:prstGeom prst="rect">
            <a:avLst/>
          </a:prstGeom>
        </p:spPr>
      </p:pic>
      <p:sp>
        <p:nvSpPr>
          <p:cNvPr id="9" name="Hộp Văn bản 8">
            <a:extLst>
              <a:ext uri="{FF2B5EF4-FFF2-40B4-BE49-F238E27FC236}">
                <a16:creationId xmlns:a16="http://schemas.microsoft.com/office/drawing/2014/main" id="{C2C3218D-BB03-4ED3-B8B7-6A9BCBE706D5}"/>
              </a:ext>
            </a:extLst>
          </p:cNvPr>
          <p:cNvSpPr txBox="1"/>
          <p:nvPr/>
        </p:nvSpPr>
        <p:spPr>
          <a:xfrm>
            <a:off x="650080" y="1592203"/>
            <a:ext cx="4239009" cy="2876044"/>
          </a:xfrm>
          <a:prstGeom prst="rect">
            <a:avLst/>
          </a:prstGeom>
          <a:noFill/>
        </p:spPr>
        <p:txBody>
          <a:bodyPr wrap="square">
            <a:spAutoFit/>
          </a:bodyPr>
          <a:lstStyle/>
          <a:p>
            <a:pPr marL="285750" marR="0" lvl="0" indent="-285750" algn="l" defTabSz="914400" rtl="0" eaLnBrk="1" fontAlgn="base" latinLnBrk="0" hangingPunct="1">
              <a:lnSpc>
                <a:spcPct val="114000"/>
              </a:lnSpc>
              <a:spcBef>
                <a:spcPts val="0"/>
              </a:spcBef>
              <a:spcAft>
                <a:spcPts val="0"/>
              </a:spcAft>
              <a:buClr>
                <a:srgbClr val="FFAD1D"/>
              </a:buClr>
              <a:buSzTx/>
              <a:buFont typeface="Arial" panose="020B0604020202020204" pitchFamily="34" charset="0"/>
              <a:buChar char="&gt;"/>
              <a:tabLst/>
              <a:defRPr/>
            </a:pPr>
            <a:r>
              <a:rPr kumimoji="0" lang="en-US" sz="1600" b="0" i="0" u="none" strike="noStrike" kern="0" cap="none" spc="0" normalizeH="0" baseline="0" noProof="0">
                <a:ln>
                  <a:noFill/>
                </a:ln>
                <a:solidFill>
                  <a:srgbClr val="272A36"/>
                </a:solidFill>
                <a:effectLst/>
                <a:uLnTx/>
                <a:uFillTx/>
                <a:latin typeface="Arial" panose="020B0604020202020204" pitchFamily="34" charset="0"/>
                <a:cs typeface="Arial"/>
                <a:sym typeface="Arial"/>
              </a:rPr>
              <a:t>Mutation is a random alteration of one or more genetic components of an individual in a previous generation, creating a completely new individual in the next generation. ​</a:t>
            </a:r>
          </a:p>
          <a:p>
            <a:pPr marL="285750" marR="0" lvl="0" indent="-285750" algn="l" defTabSz="914400" rtl="0" eaLnBrk="1" fontAlgn="base" latinLnBrk="0" hangingPunct="1">
              <a:lnSpc>
                <a:spcPct val="114000"/>
              </a:lnSpc>
              <a:spcBef>
                <a:spcPts val="0"/>
              </a:spcBef>
              <a:spcAft>
                <a:spcPts val="0"/>
              </a:spcAft>
              <a:buClr>
                <a:srgbClr val="FFAD1D"/>
              </a:buClr>
              <a:buSzTx/>
              <a:buFont typeface="Arial" panose="020B0604020202020204" pitchFamily="34" charset="0"/>
              <a:buChar char="&gt;"/>
              <a:tabLst/>
              <a:defRPr/>
            </a:pPr>
            <a:endParaRPr kumimoji="0" lang="en-US" sz="1600" b="0" i="0" u="none" strike="noStrike" kern="0" cap="none" spc="0" normalizeH="0" baseline="0" noProof="0">
              <a:ln>
                <a:noFill/>
              </a:ln>
              <a:solidFill>
                <a:srgbClr val="272A36"/>
              </a:solidFill>
              <a:effectLst/>
              <a:uLnTx/>
              <a:uFillTx/>
              <a:latin typeface="Arial" panose="020B0604020202020204" pitchFamily="34" charset="0"/>
              <a:cs typeface="Arial"/>
              <a:sym typeface="Arial"/>
            </a:endParaRPr>
          </a:p>
          <a:p>
            <a:pPr marL="285750" marR="0" lvl="0" indent="-285750" algn="l" defTabSz="914400" rtl="0" eaLnBrk="1" fontAlgn="base" latinLnBrk="0" hangingPunct="1">
              <a:lnSpc>
                <a:spcPct val="114000"/>
              </a:lnSpc>
              <a:spcBef>
                <a:spcPts val="0"/>
              </a:spcBef>
              <a:spcAft>
                <a:spcPts val="0"/>
              </a:spcAft>
              <a:buClr>
                <a:srgbClr val="FFAD1D"/>
              </a:buClr>
              <a:buSzTx/>
              <a:buFont typeface="Arial" panose="020B0604020202020204" pitchFamily="34" charset="0"/>
              <a:buChar char="&gt;"/>
              <a:tabLst/>
              <a:defRPr/>
            </a:pPr>
            <a:r>
              <a:rPr kumimoji="0" lang="en-US" sz="1600" b="0" i="0" u="none" strike="noStrike" kern="0" cap="none" spc="0" normalizeH="0" baseline="0" noProof="0">
                <a:ln>
                  <a:noFill/>
                </a:ln>
                <a:solidFill>
                  <a:srgbClr val="272A36"/>
                </a:solidFill>
                <a:effectLst/>
                <a:uLnTx/>
                <a:uFillTx/>
                <a:latin typeface="Arial" panose="020B0604020202020204" pitchFamily="34" charset="0"/>
                <a:cs typeface="Arial"/>
                <a:sym typeface="Arial"/>
              </a:rPr>
              <a:t>Mutation can only be allowed to occur with very low frequency, as this can disturb the result and make the algorithm no longer effective.</a:t>
            </a:r>
          </a:p>
        </p:txBody>
      </p:sp>
      <p:sp>
        <p:nvSpPr>
          <p:cNvPr id="3" name="Tam giác Cân 2">
            <a:hlinkClick r:id="rId5" action="ppaction://hlinksldjump"/>
            <a:extLst>
              <a:ext uri="{FF2B5EF4-FFF2-40B4-BE49-F238E27FC236}">
                <a16:creationId xmlns:a16="http://schemas.microsoft.com/office/drawing/2014/main" id="{E99502EE-C084-4D8B-980D-5DEF95993733}"/>
              </a:ext>
            </a:extLst>
          </p:cNvPr>
          <p:cNvSpPr/>
          <p:nvPr/>
        </p:nvSpPr>
        <p:spPr>
          <a:xfrm rot="16200000">
            <a:off x="184356" y="4720785"/>
            <a:ext cx="222406" cy="19172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9218" name="Picture 2">
            <a:extLst>
              <a:ext uri="{FF2B5EF4-FFF2-40B4-BE49-F238E27FC236}">
                <a16:creationId xmlns:a16="http://schemas.microsoft.com/office/drawing/2014/main" id="{BFB451BB-3C43-4DF2-85A4-AC1807BDA2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855" y="660441"/>
            <a:ext cx="4357145" cy="4483059"/>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552;p18">
            <a:extLst>
              <a:ext uri="{FF2B5EF4-FFF2-40B4-BE49-F238E27FC236}">
                <a16:creationId xmlns:a16="http://schemas.microsoft.com/office/drawing/2014/main" id="{4F0C0C8A-4724-45ED-88D8-6493499E5E6A}"/>
              </a:ext>
            </a:extLst>
          </p:cNvPr>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1" i="0" u="none" strike="noStrike" kern="0" cap="none" spc="0" normalizeH="0" baseline="0" noProof="0">
                <a:ln>
                  <a:noFill/>
                </a:ln>
                <a:solidFill>
                  <a:srgbClr val="272A36"/>
                </a:solidFill>
                <a:effectLst/>
                <a:uLnTx/>
                <a:uFillTx/>
                <a:latin typeface="Arial"/>
                <a:sym typeface="Barlow Light"/>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35</a:t>
            </a:fld>
            <a:endParaRPr kumimoji="0" sz="1300" b="1" i="0" u="none" strike="noStrike" kern="0" cap="none" spc="0" normalizeH="0" baseline="0" noProof="0">
              <a:ln>
                <a:noFill/>
              </a:ln>
              <a:solidFill>
                <a:srgbClr val="272A36"/>
              </a:solidFill>
              <a:effectLst/>
              <a:uLnTx/>
              <a:uFillTx/>
              <a:latin typeface="Arial"/>
              <a:sym typeface="Barlow Light"/>
            </a:endParaRPr>
          </a:p>
        </p:txBody>
      </p:sp>
    </p:spTree>
    <p:extLst>
      <p:ext uri="{BB962C8B-B14F-4D97-AF65-F5344CB8AC3E}">
        <p14:creationId xmlns:p14="http://schemas.microsoft.com/office/powerpoint/2010/main" val="95790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2" name="Google Shape;552;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4</a:t>
            </a:fld>
            <a:endParaRPr b="1">
              <a:latin typeface="+mj-lt"/>
            </a:endParaRPr>
          </a:p>
        </p:txBody>
      </p:sp>
      <p:sp>
        <p:nvSpPr>
          <p:cNvPr id="550" name="Google Shape;550;p18"/>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b="1">
                <a:solidFill>
                  <a:schemeClr val="accent1"/>
                </a:solidFill>
                <a:latin typeface="+mj-lt"/>
              </a:rPr>
              <a:t>Expected results </a:t>
            </a:r>
            <a:endParaRPr sz="2800" b="1">
              <a:solidFill>
                <a:schemeClr val="accent1"/>
              </a:solidFill>
              <a:latin typeface="+mj-lt"/>
            </a:endParaRPr>
          </a:p>
        </p:txBody>
      </p:sp>
      <p:sp>
        <p:nvSpPr>
          <p:cNvPr id="551" name="Google Shape;551;p18"/>
          <p:cNvSpPr txBox="1">
            <a:spLocks noGrp="1"/>
          </p:cNvSpPr>
          <p:nvPr>
            <p:ph type="body" idx="4294967295"/>
          </p:nvPr>
        </p:nvSpPr>
        <p:spPr>
          <a:xfrm>
            <a:off x="1300164" y="1600201"/>
            <a:ext cx="7517266" cy="2783114"/>
          </a:xfrm>
          <a:prstGeom prst="rect">
            <a:avLst/>
          </a:prstGeom>
        </p:spPr>
        <p:txBody>
          <a:bodyPr spcFirstLastPara="1" wrap="square" lIns="0" tIns="0" rIns="0" bIns="0" anchor="t" anchorCtr="0">
            <a:noAutofit/>
          </a:bodyPr>
          <a:lstStyle/>
          <a:p>
            <a:pPr algn="just" rtl="0" fontAlgn="base">
              <a:lnSpc>
                <a:spcPct val="150000"/>
              </a:lnSpc>
              <a:buSzPct val="100000"/>
              <a:buFont typeface="Arial" panose="020B0604020202020204" pitchFamily="34" charset="0"/>
              <a:buChar char="&gt;"/>
            </a:pPr>
            <a:r>
              <a:rPr lang="en-US" sz="1800" b="0" i="0" u="none" strike="noStrike">
                <a:solidFill>
                  <a:schemeClr val="tx1"/>
                </a:solidFill>
                <a:effectLst/>
                <a:latin typeface="+mn-lt"/>
              </a:rPr>
              <a:t>Fully aware about the exam invigilator assignment problem.</a:t>
            </a:r>
            <a:r>
              <a:rPr lang="en-US" sz="1800" b="0" i="0">
                <a:solidFill>
                  <a:schemeClr val="tx1"/>
                </a:solidFill>
                <a:effectLst/>
                <a:latin typeface="+mn-lt"/>
              </a:rPr>
              <a:t>​</a:t>
            </a:r>
          </a:p>
          <a:p>
            <a:pPr algn="just" rtl="0" fontAlgn="base">
              <a:lnSpc>
                <a:spcPct val="150000"/>
              </a:lnSpc>
              <a:buSzPct val="100000"/>
              <a:buFont typeface="Arial" panose="020B0604020202020204" pitchFamily="34" charset="0"/>
              <a:buChar char="&gt;"/>
            </a:pPr>
            <a:r>
              <a:rPr lang="en-US" sz="1800" b="0" i="0" u="none" strike="noStrike">
                <a:solidFill>
                  <a:schemeClr val="tx1"/>
                </a:solidFill>
                <a:effectLst/>
                <a:latin typeface="+mn-lt"/>
              </a:rPr>
              <a:t>Fully aware of the strengths of genetic algorithms and linear programming in solving optimization problems.</a:t>
            </a:r>
            <a:r>
              <a:rPr lang="en-US" sz="1800" b="0" i="0">
                <a:solidFill>
                  <a:schemeClr val="tx1"/>
                </a:solidFill>
                <a:effectLst/>
                <a:latin typeface="+mn-lt"/>
              </a:rPr>
              <a:t>​</a:t>
            </a:r>
          </a:p>
          <a:p>
            <a:pPr algn="just" rtl="0" fontAlgn="base">
              <a:lnSpc>
                <a:spcPct val="150000"/>
              </a:lnSpc>
              <a:buSzPct val="100000"/>
              <a:buFont typeface="Arial" panose="020B0604020202020204" pitchFamily="34" charset="0"/>
              <a:buChar char="&gt;"/>
            </a:pPr>
            <a:r>
              <a:rPr lang="en-US" sz="1800" b="0" i="0" u="none" strike="noStrike">
                <a:solidFill>
                  <a:schemeClr val="tx1"/>
                </a:solidFill>
                <a:effectLst/>
                <a:latin typeface="+mn-lt"/>
              </a:rPr>
              <a:t>Represent the problem in the form of integer programming</a:t>
            </a:r>
            <a:r>
              <a:rPr lang="en-US" sz="1800" b="0" i="0">
                <a:solidFill>
                  <a:schemeClr val="tx1"/>
                </a:solidFill>
                <a:effectLst/>
                <a:latin typeface="+mn-lt"/>
              </a:rPr>
              <a:t>​</a:t>
            </a:r>
          </a:p>
          <a:p>
            <a:pPr algn="just" rtl="0" fontAlgn="base">
              <a:lnSpc>
                <a:spcPct val="150000"/>
              </a:lnSpc>
              <a:buSzPct val="100000"/>
              <a:buFont typeface="Arial" panose="020B0604020202020204" pitchFamily="34" charset="0"/>
              <a:buChar char="&gt;"/>
            </a:pPr>
            <a:r>
              <a:rPr lang="en-US" sz="1800" b="0" i="0" u="none" strike="noStrike">
                <a:solidFill>
                  <a:schemeClr val="tx1"/>
                </a:solidFill>
                <a:effectLst/>
                <a:latin typeface="+mn-lt"/>
              </a:rPr>
              <a:t>Successfully implement the genetic algorithm to a working application.</a:t>
            </a:r>
            <a:r>
              <a:rPr lang="en-US" sz="1800" b="0" i="0">
                <a:solidFill>
                  <a:schemeClr val="tx1"/>
                </a:solidFill>
                <a:effectLst/>
                <a:latin typeface="+mn-lt"/>
              </a:rPr>
              <a:t>​</a:t>
            </a:r>
          </a:p>
        </p:txBody>
      </p:sp>
      <p:pic>
        <p:nvPicPr>
          <p:cNvPr id="7" name="Picture 9" descr="Logo&#10;&#10;Description automatically generated">
            <a:extLst>
              <a:ext uri="{FF2B5EF4-FFF2-40B4-BE49-F238E27FC236}">
                <a16:creationId xmlns:a16="http://schemas.microsoft.com/office/drawing/2014/main" id="{E24D7386-0ED7-4192-9225-F170EBAD7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100" y="32247"/>
            <a:ext cx="763832" cy="632053"/>
          </a:xfrm>
          <a:prstGeom prst="rect">
            <a:avLst/>
          </a:prstGeom>
        </p:spPr>
      </p:pic>
      <p:pic>
        <p:nvPicPr>
          <p:cNvPr id="8" name="Hình ảnh 7">
            <a:extLst>
              <a:ext uri="{FF2B5EF4-FFF2-40B4-BE49-F238E27FC236}">
                <a16:creationId xmlns:a16="http://schemas.microsoft.com/office/drawing/2014/main" id="{5473CCCB-127B-405E-8CE0-4AFF5ED754DD}"/>
              </a:ext>
            </a:extLst>
          </p:cNvPr>
          <p:cNvPicPr>
            <a:picLocks noChangeAspect="1"/>
          </p:cNvPicPr>
          <p:nvPr/>
        </p:nvPicPr>
        <p:blipFill>
          <a:blip r:embed="rId4"/>
          <a:stretch>
            <a:fillRect/>
          </a:stretch>
        </p:blipFill>
        <p:spPr>
          <a:xfrm>
            <a:off x="6734509" y="0"/>
            <a:ext cx="1769745" cy="6320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1"/>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b="1">
                <a:latin typeface="+mj-lt"/>
              </a:rPr>
              <a:t>2. Problem statement</a:t>
            </a:r>
            <a:endParaRPr sz="2800" b="1">
              <a:latin typeface="+mj-lt"/>
            </a:endParaRPr>
          </a:p>
        </p:txBody>
      </p:sp>
      <p:sp>
        <p:nvSpPr>
          <p:cNvPr id="586" name="Google Shape;586;p21"/>
          <p:cNvSpPr txBox="1">
            <a:spLocks noGrp="1"/>
          </p:cNvSpPr>
          <p:nvPr>
            <p:ph type="body" idx="1"/>
          </p:nvPr>
        </p:nvSpPr>
        <p:spPr>
          <a:xfrm>
            <a:off x="1118702" y="1603125"/>
            <a:ext cx="7385551" cy="2240344"/>
          </a:xfrm>
          <a:prstGeom prst="rect">
            <a:avLst/>
          </a:prstGeom>
        </p:spPr>
        <p:txBody>
          <a:bodyPr spcFirstLastPara="1" wrap="square" lIns="0" tIns="0" rIns="0" bIns="0" anchor="t" anchorCtr="0">
            <a:noAutofit/>
          </a:bodyPr>
          <a:lstStyle/>
          <a:p>
            <a:pPr marL="285750" indent="-285750" algn="just">
              <a:lnSpc>
                <a:spcPct val="150000"/>
              </a:lnSpc>
              <a:buFont typeface="Arial" panose="020B0604020202020204" pitchFamily="34" charset="0"/>
              <a:buChar char="&gt;"/>
            </a:pPr>
            <a:r>
              <a:rPr lang="en-US" b="0" i="0" u="none" strike="noStrike">
                <a:solidFill>
                  <a:schemeClr val="tx1"/>
                </a:solidFill>
                <a:effectLst/>
                <a:latin typeface="+mn-lt"/>
              </a:rPr>
              <a:t>Assignment or scheduling problems can be defined as a search for the optimal solution to perform various types of works or tasks bounded to a set of constraints.</a:t>
            </a:r>
            <a:r>
              <a:rPr lang="en-US">
                <a:solidFill>
                  <a:schemeClr val="tx1"/>
                </a:solidFill>
                <a:latin typeface="+mn-lt"/>
              </a:rPr>
              <a:t>​</a:t>
            </a:r>
          </a:p>
          <a:p>
            <a:pPr marL="285750" indent="-285750" algn="just">
              <a:lnSpc>
                <a:spcPct val="150000"/>
              </a:lnSpc>
              <a:buFont typeface="Arial" panose="020B0604020202020204" pitchFamily="34" charset="0"/>
              <a:buChar char="&gt;"/>
            </a:pPr>
            <a:r>
              <a:rPr lang="en-US">
                <a:solidFill>
                  <a:schemeClr val="tx1"/>
                </a:solidFill>
                <a:latin typeface="+mn-lt"/>
              </a:rPr>
              <a:t>This problem takes a lot of time and resources to accomplish if it done by human.​</a:t>
            </a:r>
          </a:p>
        </p:txBody>
      </p:sp>
      <p:pic>
        <p:nvPicPr>
          <p:cNvPr id="7" name="Picture 9" descr="Logo&#10;&#10;Description automatically generated">
            <a:extLst>
              <a:ext uri="{FF2B5EF4-FFF2-40B4-BE49-F238E27FC236}">
                <a16:creationId xmlns:a16="http://schemas.microsoft.com/office/drawing/2014/main" id="{66703DD3-DA8E-41AF-97C3-A6AC51FDE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100" y="32247"/>
            <a:ext cx="763832" cy="632053"/>
          </a:xfrm>
          <a:prstGeom prst="rect">
            <a:avLst/>
          </a:prstGeom>
        </p:spPr>
      </p:pic>
      <p:pic>
        <p:nvPicPr>
          <p:cNvPr id="8" name="Hình ảnh 7">
            <a:extLst>
              <a:ext uri="{FF2B5EF4-FFF2-40B4-BE49-F238E27FC236}">
                <a16:creationId xmlns:a16="http://schemas.microsoft.com/office/drawing/2014/main" id="{FEFA61A0-503D-4B7F-9725-B5CB99BE5CE1}"/>
              </a:ext>
            </a:extLst>
          </p:cNvPr>
          <p:cNvPicPr>
            <a:picLocks noChangeAspect="1"/>
          </p:cNvPicPr>
          <p:nvPr/>
        </p:nvPicPr>
        <p:blipFill>
          <a:blip r:embed="rId4"/>
          <a:stretch>
            <a:fillRect/>
          </a:stretch>
        </p:blipFill>
        <p:spPr>
          <a:xfrm>
            <a:off x="6734509" y="0"/>
            <a:ext cx="1769745" cy="632052"/>
          </a:xfrm>
          <a:prstGeom prst="rect">
            <a:avLst/>
          </a:prstGeom>
        </p:spPr>
      </p:pic>
      <p:sp>
        <p:nvSpPr>
          <p:cNvPr id="10" name="Hộp Văn bản 9">
            <a:extLst>
              <a:ext uri="{FF2B5EF4-FFF2-40B4-BE49-F238E27FC236}">
                <a16:creationId xmlns:a16="http://schemas.microsoft.com/office/drawing/2014/main" id="{B3E255D5-685C-4E10-B0AE-B3FCB72162F1}"/>
              </a:ext>
            </a:extLst>
          </p:cNvPr>
          <p:cNvSpPr txBox="1"/>
          <p:nvPr/>
        </p:nvSpPr>
        <p:spPr>
          <a:xfrm>
            <a:off x="2418159" y="3843469"/>
            <a:ext cx="6214681" cy="872034"/>
          </a:xfrm>
          <a:prstGeom prst="rect">
            <a:avLst/>
          </a:prstGeom>
          <a:noFill/>
        </p:spPr>
        <p:txBody>
          <a:bodyPr wrap="square">
            <a:spAutoFit/>
          </a:bodyPr>
          <a:lstStyle/>
          <a:p>
            <a:pPr algn="just">
              <a:lnSpc>
                <a:spcPct val="150000"/>
              </a:lnSpc>
            </a:pPr>
            <a:r>
              <a:rPr lang="en-US" sz="1800">
                <a:solidFill>
                  <a:schemeClr val="tx1"/>
                </a:solidFill>
                <a:latin typeface="+mn-lt"/>
              </a:rPr>
              <a:t>The need of algorithms or computer programs to support and make the progress faster is necessary.​</a:t>
            </a:r>
          </a:p>
        </p:txBody>
      </p:sp>
      <p:sp>
        <p:nvSpPr>
          <p:cNvPr id="3" name="Mũi tên: Phải 2">
            <a:extLst>
              <a:ext uri="{FF2B5EF4-FFF2-40B4-BE49-F238E27FC236}">
                <a16:creationId xmlns:a16="http://schemas.microsoft.com/office/drawing/2014/main" id="{202D3F12-43FE-473A-8ACC-0C62E2D7B774}"/>
              </a:ext>
            </a:extLst>
          </p:cNvPr>
          <p:cNvSpPr/>
          <p:nvPr/>
        </p:nvSpPr>
        <p:spPr>
          <a:xfrm>
            <a:off x="1424933" y="3952636"/>
            <a:ext cx="932506" cy="653700"/>
          </a:xfrm>
          <a:prstGeom prst="rightArrow">
            <a:avLst>
              <a:gd name="adj1" fmla="val 50000"/>
              <a:gd name="adj2" fmla="val 88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552;p18">
            <a:extLst>
              <a:ext uri="{FF2B5EF4-FFF2-40B4-BE49-F238E27FC236}">
                <a16:creationId xmlns:a16="http://schemas.microsoft.com/office/drawing/2014/main" id="{C057ABF3-200A-44D7-AE05-C879BD54393D}"/>
              </a:ext>
            </a:extLst>
          </p:cNvPr>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5</a:t>
            </a:fld>
            <a:endParaRPr b="1">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1"/>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b="1">
                <a:latin typeface="+mn-lt"/>
              </a:rPr>
              <a:t>3. Exam invigilator assignment problem</a:t>
            </a:r>
            <a:endParaRPr sz="2800" b="1">
              <a:latin typeface="+mn-lt"/>
            </a:endParaRPr>
          </a:p>
        </p:txBody>
      </p:sp>
      <p:sp>
        <p:nvSpPr>
          <p:cNvPr id="586" name="Google Shape;586;p21"/>
          <p:cNvSpPr txBox="1">
            <a:spLocks noGrp="1"/>
          </p:cNvSpPr>
          <p:nvPr>
            <p:ph type="body" idx="1"/>
          </p:nvPr>
        </p:nvSpPr>
        <p:spPr>
          <a:xfrm>
            <a:off x="1118702" y="1603124"/>
            <a:ext cx="7385551" cy="2886675"/>
          </a:xfrm>
          <a:prstGeom prst="rect">
            <a:avLst/>
          </a:prstGeom>
        </p:spPr>
        <p:txBody>
          <a:bodyPr spcFirstLastPara="1" wrap="square" lIns="0" tIns="0" rIns="0" bIns="0" anchor="t" anchorCtr="0">
            <a:noAutofit/>
          </a:bodyPr>
          <a:lstStyle/>
          <a:p>
            <a:pPr marL="285750" lvl="0" indent="-285750" algn="just" rtl="0">
              <a:lnSpc>
                <a:spcPct val="150000"/>
              </a:lnSpc>
              <a:spcBef>
                <a:spcPts val="600"/>
              </a:spcBef>
              <a:spcAft>
                <a:spcPts val="0"/>
              </a:spcAft>
              <a:buFont typeface="Arial" panose="020B0604020202020204" pitchFamily="34" charset="0"/>
              <a:buChar char="&gt;"/>
            </a:pPr>
            <a:r>
              <a:rPr lang="en-US">
                <a:solidFill>
                  <a:schemeClr val="tx1"/>
                </a:solidFill>
                <a:latin typeface="+mn-lt"/>
              </a:rPr>
              <a:t>The schedule assigned to the invigilators can often span the entire exam, so they must be present at school only to oversee one or two shifts per day, which is time-consuming, especially for those who far from the school. </a:t>
            </a:r>
          </a:p>
          <a:p>
            <a:pPr marL="285750" lvl="0" indent="-285750" algn="just" rtl="0">
              <a:lnSpc>
                <a:spcPct val="150000"/>
              </a:lnSpc>
              <a:spcBef>
                <a:spcPts val="600"/>
              </a:spcBef>
              <a:spcAft>
                <a:spcPts val="0"/>
              </a:spcAft>
              <a:buFont typeface="Arial" panose="020B0604020202020204" pitchFamily="34" charset="0"/>
              <a:buChar char="&gt;"/>
            </a:pPr>
            <a:r>
              <a:rPr lang="en-US">
                <a:solidFill>
                  <a:schemeClr val="tx1"/>
                </a:solidFill>
                <a:latin typeface="+mn-lt"/>
              </a:rPr>
              <a:t>It is crucial to study and apply algorithms in order to minimize the number of days that invigilators must come to school.</a:t>
            </a:r>
            <a:endParaRPr lang="en-US">
              <a:latin typeface="+mn-lt"/>
            </a:endParaRPr>
          </a:p>
        </p:txBody>
      </p:sp>
      <p:sp>
        <p:nvSpPr>
          <p:cNvPr id="4" name="Rectangle 1">
            <a:extLst>
              <a:ext uri="{FF2B5EF4-FFF2-40B4-BE49-F238E27FC236}">
                <a16:creationId xmlns:a16="http://schemas.microsoft.com/office/drawing/2014/main" id="{758C3315-A342-4529-A727-CA22AD48FB85}"/>
              </a:ext>
            </a:extLst>
          </p:cNvPr>
          <p:cNvSpPr>
            <a:spLocks noChangeArrowheads="1"/>
          </p:cNvSpPr>
          <p:nvPr/>
        </p:nvSpPr>
        <p:spPr bwMode="auto">
          <a:xfrm>
            <a:off x="2274196" y="34069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Google Shape;552;p18">
            <a:extLst>
              <a:ext uri="{FF2B5EF4-FFF2-40B4-BE49-F238E27FC236}">
                <a16:creationId xmlns:a16="http://schemas.microsoft.com/office/drawing/2014/main" id="{F21F2084-A471-48E4-A48D-4422ECC4D3A6}"/>
              </a:ext>
            </a:extLst>
          </p:cNvPr>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6</a:t>
            </a:fld>
            <a:endParaRPr b="1">
              <a:latin typeface="+mj-lt"/>
            </a:endParaRPr>
          </a:p>
        </p:txBody>
      </p:sp>
      <p:pic>
        <p:nvPicPr>
          <p:cNvPr id="7" name="Picture 9" descr="Logo&#10;&#10;Description automatically generated">
            <a:extLst>
              <a:ext uri="{FF2B5EF4-FFF2-40B4-BE49-F238E27FC236}">
                <a16:creationId xmlns:a16="http://schemas.microsoft.com/office/drawing/2014/main" id="{5A4E445F-9DC3-4C93-9CD5-3E09950AD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100" y="32247"/>
            <a:ext cx="763832" cy="632053"/>
          </a:xfrm>
          <a:prstGeom prst="rect">
            <a:avLst/>
          </a:prstGeom>
        </p:spPr>
      </p:pic>
      <p:pic>
        <p:nvPicPr>
          <p:cNvPr id="8" name="Hình ảnh 7">
            <a:extLst>
              <a:ext uri="{FF2B5EF4-FFF2-40B4-BE49-F238E27FC236}">
                <a16:creationId xmlns:a16="http://schemas.microsoft.com/office/drawing/2014/main" id="{E8D9A6AA-0ECC-4C59-B314-D30071E38A9A}"/>
              </a:ext>
            </a:extLst>
          </p:cNvPr>
          <p:cNvPicPr>
            <a:picLocks noChangeAspect="1"/>
          </p:cNvPicPr>
          <p:nvPr/>
        </p:nvPicPr>
        <p:blipFill>
          <a:blip r:embed="rId4"/>
          <a:stretch>
            <a:fillRect/>
          </a:stretch>
        </p:blipFill>
        <p:spPr>
          <a:xfrm>
            <a:off x="6734509" y="0"/>
            <a:ext cx="1769745" cy="632052"/>
          </a:xfrm>
          <a:prstGeom prst="rect">
            <a:avLst/>
          </a:prstGeom>
        </p:spPr>
      </p:pic>
    </p:spTree>
    <p:extLst>
      <p:ext uri="{BB962C8B-B14F-4D97-AF65-F5344CB8AC3E}">
        <p14:creationId xmlns:p14="http://schemas.microsoft.com/office/powerpoint/2010/main" val="25050283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7" name="Google Shape;552;p18">
            <a:extLst>
              <a:ext uri="{FF2B5EF4-FFF2-40B4-BE49-F238E27FC236}">
                <a16:creationId xmlns:a16="http://schemas.microsoft.com/office/drawing/2014/main" id="{5B38FA7D-3A51-4688-B341-AE08BC1F160F}"/>
              </a:ext>
            </a:extLst>
          </p:cNvPr>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7</a:t>
            </a:fld>
            <a:endParaRPr b="1">
              <a:latin typeface="+mj-lt"/>
            </a:endParaRPr>
          </a:p>
        </p:txBody>
      </p:sp>
      <p:sp>
        <p:nvSpPr>
          <p:cNvPr id="585" name="Google Shape;585;p21"/>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b="1">
                <a:solidFill>
                  <a:schemeClr val="accent1"/>
                </a:solidFill>
                <a:latin typeface="+mn-lt"/>
              </a:rPr>
              <a:t>Describe the exam invigilator assignment problem</a:t>
            </a:r>
            <a:endParaRPr sz="2400" b="1">
              <a:solidFill>
                <a:schemeClr val="accent1"/>
              </a:solidFill>
              <a:latin typeface="+mn-lt"/>
            </a:endParaRPr>
          </a:p>
        </p:txBody>
      </p:sp>
      <p:sp>
        <p:nvSpPr>
          <p:cNvPr id="586" name="Google Shape;586;p21"/>
          <p:cNvSpPr txBox="1">
            <a:spLocks noGrp="1"/>
          </p:cNvSpPr>
          <p:nvPr>
            <p:ph type="body" idx="4294967295"/>
          </p:nvPr>
        </p:nvSpPr>
        <p:spPr>
          <a:xfrm>
            <a:off x="1300163" y="1428437"/>
            <a:ext cx="7519372" cy="1867696"/>
          </a:xfrm>
          <a:prstGeom prst="rect">
            <a:avLst/>
          </a:prstGeom>
        </p:spPr>
        <p:txBody>
          <a:bodyPr spcFirstLastPara="1" wrap="square" lIns="0" tIns="0" rIns="0" bIns="0" anchor="t" anchorCtr="0">
            <a:noAutofit/>
          </a:bodyPr>
          <a:lstStyle/>
          <a:p>
            <a:pPr marL="285750" lvl="0" indent="-285750" algn="just" rtl="0">
              <a:lnSpc>
                <a:spcPct val="150000"/>
              </a:lnSpc>
              <a:spcBef>
                <a:spcPts val="600"/>
              </a:spcBef>
              <a:spcAft>
                <a:spcPts val="0"/>
              </a:spcAft>
              <a:buFont typeface="Arial" panose="020B0604020202020204" pitchFamily="34" charset="0"/>
              <a:buChar char="&gt;"/>
            </a:pPr>
            <a:r>
              <a:rPr lang="en-US" sz="1800">
                <a:solidFill>
                  <a:schemeClr val="tx1"/>
                </a:solidFill>
                <a:latin typeface="+mn-lt"/>
              </a:rPr>
              <a:t>At University of Information Technology (UIT), the exam takes place about 15 days and there are about 120 invigilators to be assigned to oversee.</a:t>
            </a:r>
          </a:p>
          <a:p>
            <a:pPr marL="285750" lvl="0" indent="-285750" algn="just" rtl="0">
              <a:lnSpc>
                <a:spcPct val="150000"/>
              </a:lnSpc>
              <a:spcBef>
                <a:spcPts val="600"/>
              </a:spcBef>
              <a:spcAft>
                <a:spcPts val="0"/>
              </a:spcAft>
              <a:buFont typeface="Arial" panose="020B0604020202020204" pitchFamily="34" charset="0"/>
              <a:buChar char="&gt;"/>
            </a:pPr>
            <a:r>
              <a:rPr lang="en-US" sz="1800">
                <a:solidFill>
                  <a:schemeClr val="tx1"/>
                </a:solidFill>
                <a:latin typeface="+mn-lt"/>
              </a:rPr>
              <a:t>Each exam day will have 4 shifts.</a:t>
            </a:r>
            <a:endParaRPr lang="en-US" sz="1800">
              <a:latin typeface="+mn-lt"/>
            </a:endParaRPr>
          </a:p>
        </p:txBody>
      </p:sp>
      <p:graphicFrame>
        <p:nvGraphicFramePr>
          <p:cNvPr id="3" name="Bảng 2">
            <a:extLst>
              <a:ext uri="{FF2B5EF4-FFF2-40B4-BE49-F238E27FC236}">
                <a16:creationId xmlns:a16="http://schemas.microsoft.com/office/drawing/2014/main" id="{0449CDFD-48AD-47B4-9923-E963A66F1F43}"/>
              </a:ext>
            </a:extLst>
          </p:cNvPr>
          <p:cNvGraphicFramePr>
            <a:graphicFrameLocks noGrp="1"/>
          </p:cNvGraphicFramePr>
          <p:nvPr>
            <p:extLst>
              <p:ext uri="{D42A27DB-BD31-4B8C-83A1-F6EECF244321}">
                <p14:modId xmlns:p14="http://schemas.microsoft.com/office/powerpoint/2010/main" val="66829248"/>
              </p:ext>
            </p:extLst>
          </p:nvPr>
        </p:nvGraphicFramePr>
        <p:xfrm>
          <a:off x="2274196" y="3406945"/>
          <a:ext cx="4754880" cy="1524000"/>
        </p:xfrm>
        <a:graphic>
          <a:graphicData uri="http://schemas.openxmlformats.org/drawingml/2006/table">
            <a:tbl>
              <a:tblPr/>
              <a:tblGrid>
                <a:gridCol w="1104900">
                  <a:extLst>
                    <a:ext uri="{9D8B030D-6E8A-4147-A177-3AD203B41FA5}">
                      <a16:colId xmlns:a16="http://schemas.microsoft.com/office/drawing/2014/main" val="2078811459"/>
                    </a:ext>
                  </a:extLst>
                </a:gridCol>
                <a:gridCol w="3649980">
                  <a:extLst>
                    <a:ext uri="{9D8B030D-6E8A-4147-A177-3AD203B41FA5}">
                      <a16:colId xmlns:a16="http://schemas.microsoft.com/office/drawing/2014/main" val="4004178053"/>
                    </a:ext>
                  </a:extLst>
                </a:gridCol>
              </a:tblGrid>
              <a:tr h="281940">
                <a:tc>
                  <a:txBody>
                    <a:bodyPr/>
                    <a:lstStyle/>
                    <a:p>
                      <a:pPr algn="ctr" fontAlgn="base"/>
                      <a:r>
                        <a:rPr lang="en-US" sz="1400" b="1" i="0" u="none" strike="noStrike">
                          <a:solidFill>
                            <a:srgbClr val="000000"/>
                          </a:solidFill>
                          <a:effectLst/>
                          <a:latin typeface="Arial" panose="020B0604020202020204" pitchFamily="34" charset="0"/>
                        </a:rPr>
                        <a:t>Shift</a:t>
                      </a:r>
                      <a:r>
                        <a:rPr lang="en-US" sz="1400" b="0" i="0">
                          <a:solidFill>
                            <a:srgbClr val="000000"/>
                          </a:solidFill>
                          <a:effectLst/>
                          <a:latin typeface="Arial" panose="020B0604020202020204" pitchFamily="34" charset="0"/>
                        </a:rPr>
                        <a:t>​</a:t>
                      </a:r>
                      <a:endParaRPr lang="en-US" sz="1600"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ase"/>
                      <a:r>
                        <a:rPr lang="en-US" sz="1400" b="1" i="0" u="none" strike="noStrike">
                          <a:solidFill>
                            <a:srgbClr val="000000"/>
                          </a:solidFill>
                          <a:effectLst/>
                          <a:latin typeface="Arial" panose="020B0604020202020204" pitchFamily="34" charset="0"/>
                        </a:rPr>
                        <a:t>Time span</a:t>
                      </a:r>
                      <a:r>
                        <a:rPr lang="en-US" sz="1400" b="0" i="0">
                          <a:solidFill>
                            <a:srgbClr val="000000"/>
                          </a:solidFill>
                          <a:effectLst/>
                          <a:latin typeface="Arial" panose="020B0604020202020204" pitchFamily="34" charset="0"/>
                        </a:rPr>
                        <a:t>​</a:t>
                      </a:r>
                      <a:endParaRPr lang="en-US" sz="1600"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837753465"/>
                  </a:ext>
                </a:extLst>
              </a:tr>
              <a:tr h="281940">
                <a:tc>
                  <a:txBody>
                    <a:bodyPr/>
                    <a:lstStyle/>
                    <a:p>
                      <a:pPr algn="ctr" fontAlgn="base"/>
                      <a:r>
                        <a:rPr lang="en-US" sz="1400" b="0" i="0" u="none" strike="noStrike">
                          <a:solidFill>
                            <a:srgbClr val="000000"/>
                          </a:solidFill>
                          <a:effectLst/>
                          <a:latin typeface="Arial" panose="020B0604020202020204" pitchFamily="34" charset="0"/>
                        </a:rPr>
                        <a:t>1</a:t>
                      </a:r>
                      <a:r>
                        <a:rPr lang="en-US" sz="1400" b="0" i="0">
                          <a:solidFill>
                            <a:srgbClr val="000000"/>
                          </a:solidFill>
                          <a:effectLst/>
                          <a:latin typeface="Arial" panose="020B0604020202020204" pitchFamily="34" charset="0"/>
                        </a:rPr>
                        <a:t>​</a:t>
                      </a:r>
                      <a:endParaRPr lang="en-US" sz="1600"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fontAlgn="base"/>
                      <a:r>
                        <a:rPr lang="en-US" sz="1400" b="0" i="0" u="none" strike="noStrike">
                          <a:solidFill>
                            <a:srgbClr val="000000"/>
                          </a:solidFill>
                          <a:effectLst/>
                          <a:latin typeface="Arial" panose="020B0604020202020204" pitchFamily="34" charset="0"/>
                        </a:rPr>
                        <a:t>07:30 AM – 09:00 AM</a:t>
                      </a:r>
                      <a:r>
                        <a:rPr lang="en-US" sz="1400" b="0" i="0">
                          <a:solidFill>
                            <a:srgbClr val="000000"/>
                          </a:solidFill>
                          <a:effectLst/>
                          <a:latin typeface="Arial" panose="020B0604020202020204" pitchFamily="34" charset="0"/>
                        </a:rPr>
                        <a:t>​</a:t>
                      </a:r>
                      <a:endParaRPr lang="en-US" sz="1600"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4410623"/>
                  </a:ext>
                </a:extLst>
              </a:tr>
              <a:tr h="281940">
                <a:tc>
                  <a:txBody>
                    <a:bodyPr/>
                    <a:lstStyle/>
                    <a:p>
                      <a:pPr algn="ctr" fontAlgn="base"/>
                      <a:r>
                        <a:rPr lang="en-US" sz="1400" b="0" i="0" u="none" strike="noStrike">
                          <a:solidFill>
                            <a:srgbClr val="000000"/>
                          </a:solidFill>
                          <a:effectLst/>
                          <a:latin typeface="Arial" panose="020B0604020202020204" pitchFamily="34" charset="0"/>
                        </a:rPr>
                        <a:t>2</a:t>
                      </a:r>
                      <a:r>
                        <a:rPr lang="en-US" sz="1400" b="0" i="0">
                          <a:solidFill>
                            <a:srgbClr val="000000"/>
                          </a:solidFill>
                          <a:effectLst/>
                          <a:latin typeface="Arial" panose="020B0604020202020204" pitchFamily="34" charset="0"/>
                        </a:rPr>
                        <a:t>​</a:t>
                      </a:r>
                      <a:endParaRPr lang="en-US" sz="1600"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fontAlgn="base"/>
                      <a:r>
                        <a:rPr lang="en-US" sz="1400" b="0" i="0" u="none" strike="noStrike">
                          <a:solidFill>
                            <a:srgbClr val="000000"/>
                          </a:solidFill>
                          <a:effectLst/>
                          <a:latin typeface="Arial" panose="020B0604020202020204" pitchFamily="34" charset="0"/>
                        </a:rPr>
                        <a:t>09:30 AM – 11:00 AM</a:t>
                      </a:r>
                      <a:r>
                        <a:rPr lang="en-US" sz="1400" b="0" i="0">
                          <a:solidFill>
                            <a:srgbClr val="000000"/>
                          </a:solidFill>
                          <a:effectLst/>
                          <a:latin typeface="Arial" panose="020B0604020202020204" pitchFamily="34" charset="0"/>
                        </a:rPr>
                        <a:t>​</a:t>
                      </a:r>
                      <a:endParaRPr lang="en-US" sz="1600"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1136053"/>
                  </a:ext>
                </a:extLst>
              </a:tr>
              <a:tr h="281940">
                <a:tc>
                  <a:txBody>
                    <a:bodyPr/>
                    <a:lstStyle/>
                    <a:p>
                      <a:pPr algn="ctr" fontAlgn="base"/>
                      <a:r>
                        <a:rPr lang="en-US" sz="1400" b="0" i="0" u="none" strike="noStrike">
                          <a:solidFill>
                            <a:srgbClr val="000000"/>
                          </a:solidFill>
                          <a:effectLst/>
                          <a:latin typeface="Arial" panose="020B0604020202020204" pitchFamily="34" charset="0"/>
                        </a:rPr>
                        <a:t>3</a:t>
                      </a:r>
                      <a:r>
                        <a:rPr lang="en-US" sz="1400" b="0" i="0">
                          <a:solidFill>
                            <a:srgbClr val="000000"/>
                          </a:solidFill>
                          <a:effectLst/>
                          <a:latin typeface="Arial" panose="020B0604020202020204" pitchFamily="34" charset="0"/>
                        </a:rPr>
                        <a:t>​</a:t>
                      </a:r>
                      <a:endParaRPr lang="en-US" sz="1600"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fontAlgn="base"/>
                      <a:r>
                        <a:rPr lang="en-US" sz="1400" b="0" i="0" u="none" strike="noStrike">
                          <a:solidFill>
                            <a:srgbClr val="000000"/>
                          </a:solidFill>
                          <a:effectLst/>
                          <a:latin typeface="Arial" panose="020B0604020202020204" pitchFamily="34" charset="0"/>
                        </a:rPr>
                        <a:t>13:30 PM – 15:00 PM</a:t>
                      </a:r>
                      <a:r>
                        <a:rPr lang="en-US" sz="1400" b="0" i="0">
                          <a:solidFill>
                            <a:srgbClr val="000000"/>
                          </a:solidFill>
                          <a:effectLst/>
                          <a:latin typeface="Arial" panose="020B0604020202020204" pitchFamily="34" charset="0"/>
                        </a:rPr>
                        <a:t>​</a:t>
                      </a:r>
                      <a:endParaRPr lang="en-US" sz="1600"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5858044"/>
                  </a:ext>
                </a:extLst>
              </a:tr>
              <a:tr h="281940">
                <a:tc>
                  <a:txBody>
                    <a:bodyPr/>
                    <a:lstStyle/>
                    <a:p>
                      <a:pPr algn="ctr" fontAlgn="base"/>
                      <a:r>
                        <a:rPr lang="en-US" sz="1400" b="0" i="0" u="none" strike="noStrike">
                          <a:solidFill>
                            <a:srgbClr val="000000"/>
                          </a:solidFill>
                          <a:effectLst/>
                          <a:latin typeface="Arial" panose="020B0604020202020204" pitchFamily="34" charset="0"/>
                        </a:rPr>
                        <a:t>4</a:t>
                      </a:r>
                      <a:r>
                        <a:rPr lang="en-US" sz="1400" b="0" i="0">
                          <a:solidFill>
                            <a:srgbClr val="000000"/>
                          </a:solidFill>
                          <a:effectLst/>
                          <a:latin typeface="Arial" panose="020B0604020202020204" pitchFamily="34" charset="0"/>
                        </a:rPr>
                        <a:t>​</a:t>
                      </a:r>
                      <a:endParaRPr lang="en-US" sz="1600"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fontAlgn="base"/>
                      <a:r>
                        <a:rPr lang="en-US" sz="1400" b="0" i="0" u="none" strike="noStrike">
                          <a:solidFill>
                            <a:srgbClr val="000000"/>
                          </a:solidFill>
                          <a:effectLst/>
                          <a:latin typeface="Arial" panose="020B0604020202020204" pitchFamily="34" charset="0"/>
                        </a:rPr>
                        <a:t>15:30 PM – 17:00 PM</a:t>
                      </a:r>
                      <a:r>
                        <a:rPr lang="en-US" sz="1400" b="0" i="0">
                          <a:solidFill>
                            <a:srgbClr val="000000"/>
                          </a:solidFill>
                          <a:effectLst/>
                          <a:latin typeface="Arial" panose="020B0604020202020204" pitchFamily="34" charset="0"/>
                        </a:rPr>
                        <a:t>​</a:t>
                      </a:r>
                      <a:endParaRPr lang="en-US" sz="1600"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182369"/>
                  </a:ext>
                </a:extLst>
              </a:tr>
            </a:tbl>
          </a:graphicData>
        </a:graphic>
      </p:graphicFrame>
      <p:sp>
        <p:nvSpPr>
          <p:cNvPr id="4" name="Rectangle 1">
            <a:extLst>
              <a:ext uri="{FF2B5EF4-FFF2-40B4-BE49-F238E27FC236}">
                <a16:creationId xmlns:a16="http://schemas.microsoft.com/office/drawing/2014/main" id="{758C3315-A342-4529-A727-CA22AD48FB85}"/>
              </a:ext>
            </a:extLst>
          </p:cNvPr>
          <p:cNvSpPr>
            <a:spLocks noChangeArrowheads="1"/>
          </p:cNvSpPr>
          <p:nvPr/>
        </p:nvSpPr>
        <p:spPr bwMode="auto">
          <a:xfrm>
            <a:off x="2274196" y="34069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Logo&#10;&#10;Description automatically generated">
            <a:extLst>
              <a:ext uri="{FF2B5EF4-FFF2-40B4-BE49-F238E27FC236}">
                <a16:creationId xmlns:a16="http://schemas.microsoft.com/office/drawing/2014/main" id="{DDCE29AC-00BF-4E6B-8F98-0593AEA63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11" name="Hình ảnh 10">
            <a:extLst>
              <a:ext uri="{FF2B5EF4-FFF2-40B4-BE49-F238E27FC236}">
                <a16:creationId xmlns:a16="http://schemas.microsoft.com/office/drawing/2014/main" id="{BDA96093-D6B0-4DCA-A994-52B7A2B8F7AC}"/>
              </a:ext>
            </a:extLst>
          </p:cNvPr>
          <p:cNvPicPr>
            <a:picLocks noChangeAspect="1"/>
          </p:cNvPicPr>
          <p:nvPr/>
        </p:nvPicPr>
        <p:blipFill>
          <a:blip r:embed="rId4"/>
          <a:stretch>
            <a:fillRect/>
          </a:stretch>
        </p:blipFill>
        <p:spPr>
          <a:xfrm>
            <a:off x="6924309" y="2164"/>
            <a:ext cx="1769745" cy="632052"/>
          </a:xfrm>
          <a:prstGeom prst="rect">
            <a:avLst/>
          </a:prstGeom>
        </p:spPr>
      </p:pic>
    </p:spTree>
    <p:extLst>
      <p:ext uri="{BB962C8B-B14F-4D97-AF65-F5344CB8AC3E}">
        <p14:creationId xmlns:p14="http://schemas.microsoft.com/office/powerpoint/2010/main" val="16462179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10" name="Google Shape;552;p18">
            <a:extLst>
              <a:ext uri="{FF2B5EF4-FFF2-40B4-BE49-F238E27FC236}">
                <a16:creationId xmlns:a16="http://schemas.microsoft.com/office/drawing/2014/main" id="{7A3F1FBC-124D-49EF-B1BE-AF6DA06512CB}"/>
              </a:ext>
            </a:extLst>
          </p:cNvPr>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8</a:t>
            </a:fld>
            <a:endParaRPr b="1">
              <a:latin typeface="+mj-lt"/>
            </a:endParaRPr>
          </a:p>
        </p:txBody>
      </p:sp>
      <p:sp>
        <p:nvSpPr>
          <p:cNvPr id="585" name="Google Shape;585;p21"/>
          <p:cNvSpPr txBox="1">
            <a:spLocks noGrp="1"/>
          </p:cNvSpPr>
          <p:nvPr>
            <p:ph type="title" idx="4294967295"/>
          </p:nvPr>
        </p:nvSpPr>
        <p:spPr>
          <a:xfrm>
            <a:off x="1300163" y="663575"/>
            <a:ext cx="7843837" cy="65405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400" b="1">
                <a:solidFill>
                  <a:schemeClr val="accent1"/>
                </a:solidFill>
                <a:latin typeface="+mn-lt"/>
              </a:rPr>
              <a:t>Describe the exam invigilator assignment problem</a:t>
            </a:r>
            <a:endParaRPr sz="2400" b="1">
              <a:solidFill>
                <a:schemeClr val="accent1"/>
              </a:solidFill>
              <a:latin typeface="+mn-lt"/>
            </a:endParaRPr>
          </a:p>
        </p:txBody>
      </p:sp>
      <p:sp>
        <p:nvSpPr>
          <p:cNvPr id="586" name="Google Shape;586;p21"/>
          <p:cNvSpPr txBox="1">
            <a:spLocks noGrp="1"/>
          </p:cNvSpPr>
          <p:nvPr>
            <p:ph type="body" idx="4294967295"/>
          </p:nvPr>
        </p:nvSpPr>
        <p:spPr>
          <a:xfrm>
            <a:off x="1035400" y="1476668"/>
            <a:ext cx="7781954" cy="513559"/>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US" sz="1800">
                <a:solidFill>
                  <a:schemeClr val="tx1"/>
                </a:solidFill>
                <a:latin typeface="+mn-lt"/>
              </a:rPr>
              <a:t>An acceptable solution for the problem must satisfy the following constraints:</a:t>
            </a:r>
            <a:endParaRPr lang="en-US" sz="1800">
              <a:latin typeface="+mn-lt"/>
            </a:endParaRPr>
          </a:p>
        </p:txBody>
      </p:sp>
      <p:sp>
        <p:nvSpPr>
          <p:cNvPr id="4" name="Rectangle 1">
            <a:extLst>
              <a:ext uri="{FF2B5EF4-FFF2-40B4-BE49-F238E27FC236}">
                <a16:creationId xmlns:a16="http://schemas.microsoft.com/office/drawing/2014/main" id="{758C3315-A342-4529-A727-CA22AD48FB85}"/>
              </a:ext>
            </a:extLst>
          </p:cNvPr>
          <p:cNvSpPr>
            <a:spLocks noChangeArrowheads="1"/>
          </p:cNvSpPr>
          <p:nvPr/>
        </p:nvSpPr>
        <p:spPr bwMode="auto">
          <a:xfrm>
            <a:off x="2274196" y="34069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Google Shape;586;p21">
            <a:extLst>
              <a:ext uri="{FF2B5EF4-FFF2-40B4-BE49-F238E27FC236}">
                <a16:creationId xmlns:a16="http://schemas.microsoft.com/office/drawing/2014/main" id="{C2953D89-84A6-4FDE-8D7A-126EBE2CC9E1}"/>
              </a:ext>
            </a:extLst>
          </p:cNvPr>
          <p:cNvSpPr txBox="1">
            <a:spLocks/>
          </p:cNvSpPr>
          <p:nvPr/>
        </p:nvSpPr>
        <p:spPr>
          <a:xfrm>
            <a:off x="1118699" y="1996687"/>
            <a:ext cx="7385551" cy="11501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5000"/>
              </a:lnSpc>
              <a:spcBef>
                <a:spcPts val="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285750" indent="-285750" algn="just">
              <a:buFont typeface="Arial" panose="020B0604020202020204" pitchFamily="34" charset="0"/>
              <a:buChar char="&gt;"/>
            </a:pPr>
            <a:r>
              <a:rPr lang="en-US">
                <a:solidFill>
                  <a:schemeClr val="tx1"/>
                </a:solidFill>
                <a:latin typeface="+mn-lt"/>
              </a:rPr>
              <a:t>Hard constraints:</a:t>
            </a:r>
          </a:p>
          <a:p>
            <a:pPr algn="just" rtl="0" fontAlgn="base">
              <a:buFont typeface="Arial" panose="020B0604020202020204" pitchFamily="34" charset="0"/>
              <a:buChar char="•"/>
            </a:pPr>
            <a:r>
              <a:rPr lang="en-US" b="0" i="0" u="none" strike="noStrike">
                <a:solidFill>
                  <a:schemeClr val="tx1"/>
                </a:solidFill>
                <a:effectLst/>
                <a:latin typeface="+mn-lt"/>
              </a:rPr>
              <a:t>In a certain shift, invigilator is not allowed to view multiple exams. </a:t>
            </a:r>
            <a:r>
              <a:rPr lang="en-US" b="0" i="0">
                <a:solidFill>
                  <a:schemeClr val="tx1"/>
                </a:solidFill>
                <a:effectLst/>
                <a:latin typeface="+mn-lt"/>
              </a:rPr>
              <a:t>​</a:t>
            </a:r>
          </a:p>
          <a:p>
            <a:pPr algn="just" rtl="0" fontAlgn="base">
              <a:buFont typeface="Arial" panose="020B0604020202020204" pitchFamily="34" charset="0"/>
              <a:buChar char="•"/>
            </a:pPr>
            <a:r>
              <a:rPr lang="en-US" b="0" i="0" u="none" strike="noStrike">
                <a:solidFill>
                  <a:schemeClr val="tx1"/>
                </a:solidFill>
                <a:effectLst/>
                <a:latin typeface="+mn-lt"/>
              </a:rPr>
              <a:t>Each exam must meet the required number of invigilators.</a:t>
            </a:r>
            <a:endParaRPr lang="en-US" b="0" i="0">
              <a:solidFill>
                <a:schemeClr val="tx1"/>
              </a:solidFill>
              <a:effectLst/>
              <a:latin typeface="+mn-lt"/>
            </a:endParaRPr>
          </a:p>
        </p:txBody>
      </p:sp>
      <p:sp>
        <p:nvSpPr>
          <p:cNvPr id="9" name="Google Shape;586;p21">
            <a:extLst>
              <a:ext uri="{FF2B5EF4-FFF2-40B4-BE49-F238E27FC236}">
                <a16:creationId xmlns:a16="http://schemas.microsoft.com/office/drawing/2014/main" id="{993ECC0A-7F3B-4663-9A53-26934E8345FC}"/>
              </a:ext>
            </a:extLst>
          </p:cNvPr>
          <p:cNvSpPr txBox="1">
            <a:spLocks/>
          </p:cNvSpPr>
          <p:nvPr/>
        </p:nvSpPr>
        <p:spPr>
          <a:xfrm>
            <a:off x="1118698" y="3320007"/>
            <a:ext cx="7385551" cy="149664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5000"/>
              </a:lnSpc>
              <a:spcBef>
                <a:spcPts val="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5000"/>
              </a:lnSpc>
              <a:spcBef>
                <a:spcPts val="0"/>
              </a:spcBef>
              <a:spcAft>
                <a:spcPts val="0"/>
              </a:spcAft>
              <a:buClr>
                <a:schemeClr val="dk2"/>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285750" indent="-285750" algn="just">
              <a:buFont typeface="Arial" panose="020B0604020202020204" pitchFamily="34" charset="0"/>
              <a:buChar char="&gt;"/>
            </a:pPr>
            <a:r>
              <a:rPr lang="en-US">
                <a:solidFill>
                  <a:schemeClr val="tx1"/>
                </a:solidFill>
                <a:latin typeface="+mn-lt"/>
              </a:rPr>
              <a:t>Soft constraints:</a:t>
            </a:r>
          </a:p>
          <a:p>
            <a:pPr algn="just" rtl="0" fontAlgn="base">
              <a:buFont typeface="Arial" panose="020B0604020202020204" pitchFamily="34" charset="0"/>
              <a:buChar char="•"/>
            </a:pPr>
            <a:r>
              <a:rPr lang="en-US" b="0" i="0" u="none" strike="noStrike">
                <a:solidFill>
                  <a:schemeClr val="tx1"/>
                </a:solidFill>
                <a:effectLst/>
                <a:latin typeface="+mn-lt"/>
              </a:rPr>
              <a:t>The distance between two consecutive shifts of invigilators is as close as possible.</a:t>
            </a:r>
            <a:endParaRPr lang="en-US" b="0" i="0">
              <a:solidFill>
                <a:schemeClr val="tx1"/>
              </a:solidFill>
              <a:effectLst/>
              <a:latin typeface="+mn-lt"/>
            </a:endParaRPr>
          </a:p>
          <a:p>
            <a:pPr algn="just" rtl="0" fontAlgn="base">
              <a:buFont typeface="Arial" panose="020B0604020202020204" pitchFamily="34" charset="0"/>
              <a:buChar char="•"/>
            </a:pPr>
            <a:r>
              <a:rPr lang="en-US" b="0" i="0" u="none" strike="noStrike">
                <a:solidFill>
                  <a:schemeClr val="tx1"/>
                </a:solidFill>
                <a:effectLst/>
                <a:latin typeface="+mn-lt"/>
              </a:rPr>
              <a:t>Each invigilator must meet the required number of shifts.</a:t>
            </a:r>
            <a:endParaRPr lang="en-US" b="0" i="0">
              <a:solidFill>
                <a:schemeClr val="tx1"/>
              </a:solidFill>
              <a:effectLst/>
              <a:latin typeface="+mn-lt"/>
            </a:endParaRPr>
          </a:p>
        </p:txBody>
      </p:sp>
      <p:pic>
        <p:nvPicPr>
          <p:cNvPr id="11" name="Picture 9" descr="Logo&#10;&#10;Description automatically generated">
            <a:extLst>
              <a:ext uri="{FF2B5EF4-FFF2-40B4-BE49-F238E27FC236}">
                <a16:creationId xmlns:a16="http://schemas.microsoft.com/office/drawing/2014/main" id="{CE06C241-3651-4642-AF4C-8E8DECD8CB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85" y="28388"/>
            <a:ext cx="763832" cy="632053"/>
          </a:xfrm>
          <a:prstGeom prst="rect">
            <a:avLst/>
          </a:prstGeom>
        </p:spPr>
      </p:pic>
      <p:pic>
        <p:nvPicPr>
          <p:cNvPr id="12" name="Hình ảnh 11">
            <a:extLst>
              <a:ext uri="{FF2B5EF4-FFF2-40B4-BE49-F238E27FC236}">
                <a16:creationId xmlns:a16="http://schemas.microsoft.com/office/drawing/2014/main" id="{185889D2-B3F8-4F84-8EDE-0941E013A9AE}"/>
              </a:ext>
            </a:extLst>
          </p:cNvPr>
          <p:cNvPicPr>
            <a:picLocks noChangeAspect="1"/>
          </p:cNvPicPr>
          <p:nvPr/>
        </p:nvPicPr>
        <p:blipFill>
          <a:blip r:embed="rId4"/>
          <a:stretch>
            <a:fillRect/>
          </a:stretch>
        </p:blipFill>
        <p:spPr>
          <a:xfrm>
            <a:off x="6924309" y="2164"/>
            <a:ext cx="1769745" cy="632052"/>
          </a:xfrm>
          <a:prstGeom prst="rect">
            <a:avLst/>
          </a:prstGeom>
        </p:spPr>
      </p:pic>
    </p:spTree>
    <p:extLst>
      <p:ext uri="{BB962C8B-B14F-4D97-AF65-F5344CB8AC3E}">
        <p14:creationId xmlns:p14="http://schemas.microsoft.com/office/powerpoint/2010/main" val="17171697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1"/>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b="1">
                <a:latin typeface="+mj-lt"/>
              </a:rPr>
              <a:t>4. Methods - Algorithms</a:t>
            </a:r>
          </a:p>
        </p:txBody>
      </p:sp>
      <p:pic>
        <p:nvPicPr>
          <p:cNvPr id="2053" name="Picture 5">
            <a:extLst>
              <a:ext uri="{FF2B5EF4-FFF2-40B4-BE49-F238E27FC236}">
                <a16:creationId xmlns:a16="http://schemas.microsoft.com/office/drawing/2014/main" id="{D5BB2C1A-5B6C-46DD-9DD2-8EC3640C6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162" y="1640227"/>
            <a:ext cx="2806163" cy="24171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39E1759-B284-4D48-A3D4-3F9791E74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6677" y="1634669"/>
            <a:ext cx="2733926" cy="2422748"/>
          </a:xfrm>
          <a:prstGeom prst="rect">
            <a:avLst/>
          </a:prstGeom>
          <a:noFill/>
          <a:extLst>
            <a:ext uri="{909E8E84-426E-40DD-AFC4-6F175D3DCCD1}">
              <a14:hiddenFill xmlns:a14="http://schemas.microsoft.com/office/drawing/2010/main">
                <a:solidFill>
                  <a:srgbClr val="FFFFFF"/>
                </a:solidFill>
              </a14:hiddenFill>
            </a:ext>
          </a:extLst>
        </p:spPr>
      </p:pic>
      <p:sp>
        <p:nvSpPr>
          <p:cNvPr id="12" name="Hộp Văn bản 11">
            <a:extLst>
              <a:ext uri="{FF2B5EF4-FFF2-40B4-BE49-F238E27FC236}">
                <a16:creationId xmlns:a16="http://schemas.microsoft.com/office/drawing/2014/main" id="{72ECB671-F616-45F3-8521-CEF1A5210036}"/>
              </a:ext>
            </a:extLst>
          </p:cNvPr>
          <p:cNvSpPr txBox="1"/>
          <p:nvPr/>
        </p:nvSpPr>
        <p:spPr>
          <a:xfrm>
            <a:off x="1041162" y="4171423"/>
            <a:ext cx="2806163" cy="338554"/>
          </a:xfrm>
          <a:prstGeom prst="rect">
            <a:avLst/>
          </a:prstGeom>
          <a:noFill/>
        </p:spPr>
        <p:txBody>
          <a:bodyPr wrap="square">
            <a:spAutoFit/>
          </a:bodyPr>
          <a:lstStyle/>
          <a:p>
            <a:pPr algn="ctr"/>
            <a:r>
              <a:rPr lang="en-US" sz="1600" b="0" i="0" u="none" strike="noStrike">
                <a:solidFill>
                  <a:srgbClr val="000000"/>
                </a:solidFill>
                <a:effectLst/>
                <a:latin typeface="Arial" panose="020B0604020202020204" pitchFamily="34" charset="0"/>
              </a:rPr>
              <a:t>Genetic algorithm (GA)</a:t>
            </a:r>
            <a:endParaRPr lang="en-US" sz="1600"/>
          </a:p>
        </p:txBody>
      </p:sp>
      <p:sp>
        <p:nvSpPr>
          <p:cNvPr id="13" name="Hộp Văn bản 12">
            <a:extLst>
              <a:ext uri="{FF2B5EF4-FFF2-40B4-BE49-F238E27FC236}">
                <a16:creationId xmlns:a16="http://schemas.microsoft.com/office/drawing/2014/main" id="{9B5B2254-3B89-4260-A427-6183C1D548BA}"/>
              </a:ext>
            </a:extLst>
          </p:cNvPr>
          <p:cNvSpPr txBox="1"/>
          <p:nvPr/>
        </p:nvSpPr>
        <p:spPr>
          <a:xfrm>
            <a:off x="5296677" y="4171423"/>
            <a:ext cx="2740042" cy="338554"/>
          </a:xfrm>
          <a:prstGeom prst="rect">
            <a:avLst/>
          </a:prstGeom>
          <a:noFill/>
        </p:spPr>
        <p:txBody>
          <a:bodyPr wrap="square">
            <a:spAutoFit/>
          </a:bodyPr>
          <a:lstStyle/>
          <a:p>
            <a:pPr algn="ctr"/>
            <a:r>
              <a:rPr lang="en-US" sz="1600" b="0" i="0" u="none" strike="noStrike">
                <a:solidFill>
                  <a:srgbClr val="000000"/>
                </a:solidFill>
                <a:effectLst/>
                <a:latin typeface="Arial" panose="020B0604020202020204" pitchFamily="34" charset="0"/>
              </a:rPr>
              <a:t>Linear Programming</a:t>
            </a:r>
            <a:r>
              <a:rPr lang="en-US" sz="1600" b="0" i="0">
                <a:solidFill>
                  <a:srgbClr val="000000"/>
                </a:solidFill>
                <a:effectLst/>
                <a:latin typeface="Arial" panose="020B0604020202020204" pitchFamily="34" charset="0"/>
              </a:rPr>
              <a:t>​ (LP)</a:t>
            </a:r>
            <a:endParaRPr lang="en-US" sz="1600"/>
          </a:p>
        </p:txBody>
      </p:sp>
      <p:sp>
        <p:nvSpPr>
          <p:cNvPr id="8" name="Google Shape;552;p18">
            <a:extLst>
              <a:ext uri="{FF2B5EF4-FFF2-40B4-BE49-F238E27FC236}">
                <a16:creationId xmlns:a16="http://schemas.microsoft.com/office/drawing/2014/main" id="{2B503494-1697-4A07-A295-DD1EBF975E06}"/>
              </a:ext>
            </a:extLst>
          </p:cNvPr>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b="1">
                <a:latin typeface="+mj-lt"/>
              </a:rPr>
              <a:t>9</a:t>
            </a:fld>
            <a:endParaRPr b="1">
              <a:latin typeface="+mj-lt"/>
            </a:endParaRPr>
          </a:p>
        </p:txBody>
      </p:sp>
      <p:pic>
        <p:nvPicPr>
          <p:cNvPr id="9" name="Picture 9" descr="Logo&#10;&#10;Description automatically generated">
            <a:extLst>
              <a:ext uri="{FF2B5EF4-FFF2-40B4-BE49-F238E27FC236}">
                <a16:creationId xmlns:a16="http://schemas.microsoft.com/office/drawing/2014/main" id="{846BA621-3AFF-406B-BB16-D4824BC009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100" y="32247"/>
            <a:ext cx="763832" cy="632053"/>
          </a:xfrm>
          <a:prstGeom prst="rect">
            <a:avLst/>
          </a:prstGeom>
        </p:spPr>
      </p:pic>
      <p:pic>
        <p:nvPicPr>
          <p:cNvPr id="10" name="Hình ảnh 9">
            <a:extLst>
              <a:ext uri="{FF2B5EF4-FFF2-40B4-BE49-F238E27FC236}">
                <a16:creationId xmlns:a16="http://schemas.microsoft.com/office/drawing/2014/main" id="{1D5BED49-17F7-4AE4-BDB5-0552A8D4F7B8}"/>
              </a:ext>
            </a:extLst>
          </p:cNvPr>
          <p:cNvPicPr>
            <a:picLocks noChangeAspect="1"/>
          </p:cNvPicPr>
          <p:nvPr/>
        </p:nvPicPr>
        <p:blipFill>
          <a:blip r:embed="rId6"/>
          <a:stretch>
            <a:fillRect/>
          </a:stretch>
        </p:blipFill>
        <p:spPr>
          <a:xfrm>
            <a:off x="6734509" y="0"/>
            <a:ext cx="1769745" cy="632052"/>
          </a:xfrm>
          <a:prstGeom prst="rect">
            <a:avLst/>
          </a:prstGeom>
        </p:spPr>
      </p:pic>
    </p:spTree>
    <p:extLst>
      <p:ext uri="{BB962C8B-B14F-4D97-AF65-F5344CB8AC3E}">
        <p14:creationId xmlns:p14="http://schemas.microsoft.com/office/powerpoint/2010/main" val="222589290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52F759837E9F34D80E0C1DC827F5D3D" ma:contentTypeVersion="4" ma:contentTypeDescription="Tạo tài liệu mới." ma:contentTypeScope="" ma:versionID="c7da814d650a37b4081bccc53d5cb6cb">
  <xsd:schema xmlns:xsd="http://www.w3.org/2001/XMLSchema" xmlns:xs="http://www.w3.org/2001/XMLSchema" xmlns:p="http://schemas.microsoft.com/office/2006/metadata/properties" xmlns:ns3="8341ffe5-418a-4d94-9b09-d57d03f8ee71" targetNamespace="http://schemas.microsoft.com/office/2006/metadata/properties" ma:root="true" ma:fieldsID="7d382cb166d29a8ac46d067c7dd6edb0" ns3:_="">
    <xsd:import namespace="8341ffe5-418a-4d94-9b09-d57d03f8ee7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41ffe5-418a-4d94-9b09-d57d03f8ee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9E33BE-F9F8-4E77-BF32-2FC75708808A}">
  <ds:schemaRefs>
    <ds:schemaRef ds:uri="8341ffe5-418a-4d94-9b09-d57d03f8ee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B135A52-7FD1-45B9-8BA2-B8271F9BA845}">
  <ds:schemaRefs>
    <ds:schemaRef ds:uri="8341ffe5-418a-4d94-9b09-d57d03f8ee7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9E54028-68F9-4AE2-A63A-CCF170F1AB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1631</Words>
  <Application>Microsoft Office PowerPoint</Application>
  <PresentationFormat>Trình chiếu Trên màn hình (16:9)</PresentationFormat>
  <Paragraphs>274</Paragraphs>
  <Slides>35</Slides>
  <Notes>35</Notes>
  <HiddenSlides>3</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35</vt:i4>
      </vt:variant>
    </vt:vector>
  </HeadingPairs>
  <TitlesOfParts>
    <vt:vector size="42" baseType="lpstr">
      <vt:lpstr>Barlow Light</vt:lpstr>
      <vt:lpstr>Cambria Math</vt:lpstr>
      <vt:lpstr>Arial</vt:lpstr>
      <vt:lpstr>Times New Roman</vt:lpstr>
      <vt:lpstr>Wingdings 3</vt:lpstr>
      <vt:lpstr>Barlow SemiBold</vt:lpstr>
      <vt:lpstr>Lodovico template</vt:lpstr>
      <vt:lpstr>Study on exam invigilator assignment algorithms</vt:lpstr>
      <vt:lpstr>Bản trình bày PowerPoint</vt:lpstr>
      <vt:lpstr>1. Overview of the thesis</vt:lpstr>
      <vt:lpstr>Expected results </vt:lpstr>
      <vt:lpstr>2. Problem statement</vt:lpstr>
      <vt:lpstr>3. Exam invigilator assignment problem</vt:lpstr>
      <vt:lpstr>Describe the exam invigilator assignment problem</vt:lpstr>
      <vt:lpstr>Describe the exam invigilator assignment problem</vt:lpstr>
      <vt:lpstr>4. Methods - Algorithms</vt:lpstr>
      <vt:lpstr>Genetic algorithm (GA)</vt:lpstr>
      <vt:lpstr>Genetic algorithm (GA)</vt:lpstr>
      <vt:lpstr>Genetic algorithm (GA)</vt:lpstr>
      <vt:lpstr>Individual representation</vt:lpstr>
      <vt:lpstr>Individual representation</vt:lpstr>
      <vt:lpstr>Linear programming (LP)</vt:lpstr>
      <vt:lpstr>Linear programming (LP)</vt:lpstr>
      <vt:lpstr>Linear programming (LP)</vt:lpstr>
      <vt:lpstr>Result comparison</vt:lpstr>
      <vt:lpstr>Result comparison</vt:lpstr>
      <vt:lpstr>5. Application analysis and design</vt:lpstr>
      <vt:lpstr>Functional requirement:</vt:lpstr>
      <vt:lpstr>Non-functional requirement:</vt:lpstr>
      <vt:lpstr>Storage requirement:</vt:lpstr>
      <vt:lpstr>Use case diagram</vt:lpstr>
      <vt:lpstr>Use case diagram</vt:lpstr>
      <vt:lpstr>Entity relational diagram</vt:lpstr>
      <vt:lpstr>6. Conclusion and future work</vt:lpstr>
      <vt:lpstr>6. Conclusion and future work</vt:lpstr>
      <vt:lpstr>6. Conclusion and future work</vt:lpstr>
      <vt:lpstr>6. Conclusion and future work</vt:lpstr>
      <vt:lpstr>Demo!</vt:lpstr>
      <vt:lpstr>Thanks!</vt:lpstr>
      <vt:lpstr>Selection</vt:lpstr>
      <vt:lpstr>Crossover</vt:lpstr>
      <vt:lpstr>Mutation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ON EXAM INVIGILATOR ASSIGNMENT ALGORITHMS AND BUILD AN APPLICATION WITH PYTHON</dc:title>
  <dc:creator>Long Nguyen</dc:creator>
  <cp:lastModifiedBy>NGUYỄN HOÀNG LONG</cp:lastModifiedBy>
  <cp:revision>1</cp:revision>
  <dcterms:modified xsi:type="dcterms:W3CDTF">2021-01-26T07:00:19Z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0x010100152F759837E9F34D80E0C1DC827F5D3D</vt:lpwstr>
  </property>
</Properties>
</file>