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4" r:id="rId9"/>
    <p:sldId id="267" r:id="rId10"/>
    <p:sldId id="263" r:id="rId11"/>
    <p:sldId id="269" r:id="rId12"/>
    <p:sldId id="268" r:id="rId13"/>
    <p:sldId id="265" r:id="rId14"/>
    <p:sldId id="271" r:id="rId15"/>
    <p:sldId id="266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Wright" initials="TW" lastIdx="1" clrIdx="0">
    <p:extLst>
      <p:ext uri="{19B8F6BF-5375-455C-9EA6-DF929625EA0E}">
        <p15:presenceInfo xmlns:p15="http://schemas.microsoft.com/office/powerpoint/2012/main" userId="d0e116b45374b0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5T14:19:46.13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25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8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82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21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483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98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34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692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14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96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16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26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74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66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11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04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546C89-216D-4EBE-8A03-6B89680CAEE8}" type="datetimeFigureOut">
              <a:rPr lang="en-CA" smtClean="0"/>
              <a:t>2016-10-06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DB88-1F0A-40A2-9FAF-233F51692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753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MS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/>
              <a:t>Scientific Computing Fundamentals for CAMH Researchers</a:t>
            </a:r>
          </a:p>
          <a:p>
            <a:pPr fontAlgn="base"/>
            <a:r>
              <a:rPr lang="en-CA" dirty="0"/>
              <a:t>October 4th - 13th, 2016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890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701865"/>
              </p:ext>
            </p:extLst>
          </p:nvPr>
        </p:nvGraphicFramePr>
        <p:xfrm>
          <a:off x="1103313" y="2052638"/>
          <a:ext cx="89471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457522759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45203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Action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266095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Select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Select (Display) data from one</a:t>
                      </a:r>
                      <a:r>
                        <a:rPr lang="en-CA" baseline="0" dirty="0"/>
                        <a:t> or more tables</a:t>
                      </a:r>
                      <a:endParaRPr lang="en-CA" dirty="0"/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99418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Update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Change data</a:t>
                      </a:r>
                      <a:r>
                        <a:rPr lang="en-CA" baseline="0" dirty="0"/>
                        <a:t> in a table</a:t>
                      </a:r>
                      <a:endParaRPr lang="en-CA" dirty="0"/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190681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Append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 data to a table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130890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Delete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Remove</a:t>
                      </a:r>
                      <a:r>
                        <a:rPr lang="en-CA" baseline="0" dirty="0"/>
                        <a:t> data from a table</a:t>
                      </a:r>
                      <a:endParaRPr lang="en-CA" dirty="0"/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89665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Aggregate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Summarise data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321881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4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Import to a </a:t>
            </a:r>
            <a:r>
              <a:rPr lang="en-CA" i="1" dirty="0"/>
              <a:t>staging</a:t>
            </a:r>
            <a:r>
              <a:rPr lang="en-CA" dirty="0"/>
              <a:t> table</a:t>
            </a:r>
          </a:p>
          <a:p>
            <a:r>
              <a:rPr lang="en-CA" dirty="0"/>
              <a:t>Modify data</a:t>
            </a:r>
          </a:p>
          <a:p>
            <a:r>
              <a:rPr lang="en-CA" dirty="0"/>
              <a:t>Use an </a:t>
            </a:r>
            <a:r>
              <a:rPr lang="en-CA" b="1" i="1" dirty="0"/>
              <a:t>append query </a:t>
            </a:r>
            <a:r>
              <a:rPr lang="en-CA" dirty="0"/>
              <a:t>to insert data into the main table</a:t>
            </a:r>
          </a:p>
        </p:txBody>
      </p:sp>
    </p:spTree>
    <p:extLst>
      <p:ext uri="{BB962C8B-B14F-4D97-AF65-F5344CB8AC3E}">
        <p14:creationId xmlns:p14="http://schemas.microsoft.com/office/powerpoint/2010/main" val="291407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Write a query to select all data about ‘Control’ subjects</a:t>
            </a:r>
          </a:p>
          <a:p>
            <a:pPr lvl="1"/>
            <a:r>
              <a:rPr lang="en-CA" dirty="0"/>
              <a:t>What type of query should you use?</a:t>
            </a:r>
          </a:p>
          <a:p>
            <a:pPr lvl="1"/>
            <a:r>
              <a:rPr lang="en-CA" dirty="0"/>
              <a:t>How do you limit to just controls?</a:t>
            </a:r>
          </a:p>
          <a:p>
            <a:pPr lvl="1"/>
            <a:r>
              <a:rPr lang="en-CA" dirty="0"/>
              <a:t>Can you sort by age?</a:t>
            </a:r>
          </a:p>
          <a:p>
            <a:endParaRPr lang="en-CA" dirty="0"/>
          </a:p>
          <a:p>
            <a:r>
              <a:rPr lang="en-CA" dirty="0"/>
              <a:t>Modify the query to select ‘Control’ subjects older than 50 </a:t>
            </a:r>
          </a:p>
        </p:txBody>
      </p:sp>
    </p:spTree>
    <p:extLst>
      <p:ext uri="{BB962C8B-B14F-4D97-AF65-F5344CB8AC3E}">
        <p14:creationId xmlns:p14="http://schemas.microsoft.com/office/powerpoint/2010/main" val="45740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 user input to queries</a:t>
            </a:r>
          </a:p>
          <a:p>
            <a:r>
              <a:rPr lang="en-CA" dirty="0"/>
              <a:t>Put prompt in square braces [Enter minimum age]</a:t>
            </a:r>
          </a:p>
          <a:p>
            <a:r>
              <a:rPr lang="en-CA" dirty="0"/>
              <a:t> N.B. Use the ‘Parameters’ dialog to change the parameter name</a:t>
            </a:r>
          </a:p>
        </p:txBody>
      </p:sp>
    </p:spTree>
    <p:extLst>
      <p:ext uri="{BB962C8B-B14F-4D97-AF65-F5344CB8AC3E}">
        <p14:creationId xmlns:p14="http://schemas.microsoft.com/office/powerpoint/2010/main" val="111644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new query so select all subjects older then a user identified age.</a:t>
            </a:r>
          </a:p>
          <a:p>
            <a:pPr lvl="1"/>
            <a:r>
              <a:rPr lang="en-CA" dirty="0"/>
              <a:t>Tip: You can copy an paste existing queries to make copies</a:t>
            </a:r>
          </a:p>
        </p:txBody>
      </p:sp>
    </p:spTree>
    <p:extLst>
      <p:ext uri="{BB962C8B-B14F-4D97-AF65-F5344CB8AC3E}">
        <p14:creationId xmlns:p14="http://schemas.microsoft.com/office/powerpoint/2010/main" val="93774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260" y="1370648"/>
            <a:ext cx="5068888" cy="4195481"/>
          </a:xfrm>
        </p:spPr>
        <p:txBody>
          <a:bodyPr/>
          <a:lstStyle/>
          <a:p>
            <a:r>
              <a:rPr lang="en-CA" dirty="0"/>
              <a:t>Define links between tables</a:t>
            </a:r>
          </a:p>
          <a:p>
            <a:r>
              <a:rPr lang="en-CA" dirty="0"/>
              <a:t>Need </a:t>
            </a:r>
            <a:r>
              <a:rPr lang="en-CA" b="1" i="1" dirty="0"/>
              <a:t>primary key </a:t>
            </a:r>
            <a:r>
              <a:rPr lang="en-CA" dirty="0"/>
              <a:t>in parent table to link to </a:t>
            </a:r>
            <a:r>
              <a:rPr lang="en-CA" b="1" i="1" dirty="0"/>
              <a:t>foreign key</a:t>
            </a:r>
            <a:r>
              <a:rPr lang="en-CA" i="1" dirty="0"/>
              <a:t> </a:t>
            </a:r>
            <a:r>
              <a:rPr lang="en-CA" dirty="0"/>
              <a:t>in the child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80519"/>
              </p:ext>
            </p:extLst>
          </p:nvPr>
        </p:nvGraphicFramePr>
        <p:xfrm>
          <a:off x="6629403" y="1718907"/>
          <a:ext cx="19743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392">
                  <a:extLst>
                    <a:ext uri="{9D8B030D-6E8A-4147-A177-3AD203B41FA5}">
                      <a16:colId xmlns:a16="http://schemas.microsoft.com/office/drawing/2014/main" val="338696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Subject_ID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First_name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59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Last_name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8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77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0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9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1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1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Smoker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889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9449"/>
              </p:ext>
            </p:extLst>
          </p:nvPr>
        </p:nvGraphicFramePr>
        <p:xfrm>
          <a:off x="2782782" y="3632057"/>
          <a:ext cx="21100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50">
                  <a:extLst>
                    <a:ext uri="{9D8B030D-6E8A-4147-A177-3AD203B41FA5}">
                      <a16:colId xmlns:a16="http://schemas.microsoft.com/office/drawing/2014/main" val="400521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Cognitive_data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7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Subject_ID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0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2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7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8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Cog3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0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4697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73071"/>
              </p:ext>
            </p:extLst>
          </p:nvPr>
        </p:nvGraphicFramePr>
        <p:xfrm>
          <a:off x="9981377" y="4685627"/>
          <a:ext cx="1493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625">
                  <a:extLst>
                    <a:ext uri="{9D8B030D-6E8A-4147-A177-3AD203B41FA5}">
                      <a16:colId xmlns:a16="http://schemas.microsoft.com/office/drawing/2014/main" val="30667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5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Subject_ID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8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7226"/>
                  </a:ext>
                </a:extLst>
              </a:tr>
            </a:tbl>
          </a:graphicData>
        </a:graphic>
      </p:graphicFrame>
      <p:cxnSp>
        <p:nvCxnSpPr>
          <p:cNvPr id="13" name="Connector: Elbow 12"/>
          <p:cNvCxnSpPr>
            <a:stCxn id="5" idx="3"/>
            <a:endCxn id="7" idx="1"/>
          </p:cNvCxnSpPr>
          <p:nvPr/>
        </p:nvCxnSpPr>
        <p:spPr>
          <a:xfrm>
            <a:off x="8603795" y="3758527"/>
            <a:ext cx="1377582" cy="148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5" idx="1"/>
            <a:endCxn id="6" idx="3"/>
          </p:cNvCxnSpPr>
          <p:nvPr/>
        </p:nvCxnSpPr>
        <p:spPr>
          <a:xfrm rot="10800000" flipV="1">
            <a:off x="4892833" y="3758527"/>
            <a:ext cx="1736571" cy="1356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llout: Line with Border and Accent Bar 22"/>
          <p:cNvSpPr/>
          <p:nvPr/>
        </p:nvSpPr>
        <p:spPr>
          <a:xfrm>
            <a:off x="9336201" y="1483678"/>
            <a:ext cx="1447039" cy="647700"/>
          </a:xfrm>
          <a:prstGeom prst="accentBorderCallout1">
            <a:avLst>
              <a:gd name="adj1" fmla="val 18750"/>
              <a:gd name="adj2" fmla="val -8333"/>
              <a:gd name="adj3" fmla="val 120343"/>
              <a:gd name="adj4" fmla="val -55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Primary Key</a:t>
            </a:r>
          </a:p>
        </p:txBody>
      </p:sp>
      <p:sp>
        <p:nvSpPr>
          <p:cNvPr id="25" name="Callout: Line with Border and Accent Bar 24"/>
          <p:cNvSpPr/>
          <p:nvPr/>
        </p:nvSpPr>
        <p:spPr>
          <a:xfrm>
            <a:off x="572981" y="3708400"/>
            <a:ext cx="1320800" cy="736600"/>
          </a:xfrm>
          <a:prstGeom prst="accentBorderCallout1">
            <a:avLst>
              <a:gd name="adj1" fmla="val 28141"/>
              <a:gd name="adj2" fmla="val 101282"/>
              <a:gd name="adj3" fmla="val 64676"/>
              <a:gd name="adj4" fmla="val 162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12823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of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to One</a:t>
            </a:r>
          </a:p>
          <a:p>
            <a:pPr lvl="1"/>
            <a:r>
              <a:rPr lang="en-CA" dirty="0"/>
              <a:t>Subject has one spouse</a:t>
            </a:r>
          </a:p>
          <a:p>
            <a:r>
              <a:rPr lang="en-CA" dirty="0"/>
              <a:t>One to many</a:t>
            </a:r>
          </a:p>
          <a:p>
            <a:pPr lvl="1"/>
            <a:r>
              <a:rPr lang="en-CA" dirty="0"/>
              <a:t>Subject has many children</a:t>
            </a:r>
          </a:p>
          <a:p>
            <a:r>
              <a:rPr lang="en-CA" dirty="0"/>
              <a:t>Many to Many</a:t>
            </a:r>
          </a:p>
          <a:p>
            <a:pPr lvl="1"/>
            <a:r>
              <a:rPr lang="en-CA" dirty="0"/>
              <a:t>Subject has many friends</a:t>
            </a:r>
          </a:p>
        </p:txBody>
      </p:sp>
    </p:spTree>
    <p:extLst>
      <p:ext uri="{BB962C8B-B14F-4D97-AF65-F5344CB8AC3E}">
        <p14:creationId xmlns:p14="http://schemas.microsoft.com/office/powerpoint/2010/main" val="236974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20" y="647699"/>
            <a:ext cx="4210651" cy="3242202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88" y="4085841"/>
            <a:ext cx="2808515" cy="216255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CA" dirty="0"/>
              <a:t>Sub-forms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CA" dirty="0"/>
              <a:t>Sub-forms can display related data from child tables</a:t>
            </a:r>
          </a:p>
          <a:p>
            <a:pPr lvl="1"/>
            <a:r>
              <a:rPr lang="en-CA" dirty="0"/>
              <a:t>Data can be displayed in datasheet or form view</a:t>
            </a:r>
          </a:p>
        </p:txBody>
      </p:sp>
    </p:spTree>
    <p:extLst>
      <p:ext uri="{BB962C8B-B14F-4D97-AF65-F5344CB8AC3E}">
        <p14:creationId xmlns:p14="http://schemas.microsoft.com/office/powerpoint/2010/main" val="89244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or Spreadsheet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147942"/>
              </p:ext>
            </p:extLst>
          </p:nvPr>
        </p:nvGraphicFramePr>
        <p:xfrm>
          <a:off x="1103313" y="2052638"/>
          <a:ext cx="89471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731790932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30109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Database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Spreadsheet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236705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Data management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Data analysis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272811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Multiple users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Single (few)</a:t>
                      </a:r>
                      <a:r>
                        <a:rPr lang="en-CA" baseline="0" dirty="0"/>
                        <a:t> users</a:t>
                      </a:r>
                      <a:endParaRPr lang="en-CA" dirty="0"/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96082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Defined</a:t>
                      </a:r>
                      <a:r>
                        <a:rPr lang="en-CA" baseline="0" dirty="0"/>
                        <a:t> formatting</a:t>
                      </a:r>
                      <a:endParaRPr lang="en-CA" dirty="0"/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Flexible formatting</a:t>
                      </a:r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369393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Multiple tables – complex relationships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Complex</a:t>
                      </a:r>
                      <a:r>
                        <a:rPr lang="en-CA" baseline="0" dirty="0"/>
                        <a:t> relationships between data can be hard (VLOOKUP)</a:t>
                      </a:r>
                      <a:endParaRPr lang="en-CA" dirty="0"/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232631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Easy to enforce data quality</a:t>
                      </a:r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Checking</a:t>
                      </a:r>
                      <a:r>
                        <a:rPr lang="en-CA" baseline="0" dirty="0"/>
                        <a:t> quality can be complex</a:t>
                      </a:r>
                      <a:endParaRPr lang="en-CA" dirty="0"/>
                    </a:p>
                  </a:txBody>
                  <a:tcPr marL="77802" marR="77802"/>
                </a:tc>
                <a:extLst>
                  <a:ext uri="{0D108BD9-81ED-4DB2-BD59-A6C34878D82A}">
                    <a16:rowId xmlns:a16="http://schemas.microsoft.com/office/drawing/2014/main" val="141739349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201">
            <a:off x="3012916" y="2241489"/>
            <a:ext cx="6166167" cy="2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6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74038" y="2967335"/>
            <a:ext cx="337883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 rot="19675756">
            <a:off x="3144155" y="1305467"/>
            <a:ext cx="1982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Tables</a:t>
            </a:r>
          </a:p>
        </p:txBody>
      </p:sp>
      <p:sp>
        <p:nvSpPr>
          <p:cNvPr id="7" name="Rectangle 6"/>
          <p:cNvSpPr/>
          <p:nvPr/>
        </p:nvSpPr>
        <p:spPr>
          <a:xfrm rot="19576122">
            <a:off x="7854575" y="1309087"/>
            <a:ext cx="1837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Fields</a:t>
            </a:r>
          </a:p>
        </p:txBody>
      </p:sp>
      <p:sp>
        <p:nvSpPr>
          <p:cNvPr id="8" name="Rectangle 7"/>
          <p:cNvSpPr/>
          <p:nvPr/>
        </p:nvSpPr>
        <p:spPr>
          <a:xfrm rot="19000367">
            <a:off x="3353928" y="4750544"/>
            <a:ext cx="1950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Forms</a:t>
            </a:r>
          </a:p>
        </p:txBody>
      </p:sp>
      <p:sp>
        <p:nvSpPr>
          <p:cNvPr id="9" name="Rectangle 8"/>
          <p:cNvSpPr/>
          <p:nvPr/>
        </p:nvSpPr>
        <p:spPr>
          <a:xfrm rot="19169809">
            <a:off x="7452980" y="3091648"/>
            <a:ext cx="1895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Views</a:t>
            </a:r>
          </a:p>
        </p:txBody>
      </p:sp>
      <p:sp>
        <p:nvSpPr>
          <p:cNvPr id="10" name="Rectangle 9"/>
          <p:cNvSpPr/>
          <p:nvPr/>
        </p:nvSpPr>
        <p:spPr>
          <a:xfrm rot="20835701">
            <a:off x="3037605" y="3241209"/>
            <a:ext cx="1720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Rows</a:t>
            </a:r>
          </a:p>
        </p:txBody>
      </p:sp>
      <p:sp>
        <p:nvSpPr>
          <p:cNvPr id="11" name="Rectangle 10"/>
          <p:cNvSpPr/>
          <p:nvPr/>
        </p:nvSpPr>
        <p:spPr>
          <a:xfrm rot="2824311">
            <a:off x="6828982" y="4877756"/>
            <a:ext cx="2419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Queries</a:t>
            </a:r>
          </a:p>
        </p:txBody>
      </p:sp>
      <p:sp>
        <p:nvSpPr>
          <p:cNvPr id="12" name="Rectangle 11"/>
          <p:cNvSpPr/>
          <p:nvPr/>
        </p:nvSpPr>
        <p:spPr>
          <a:xfrm rot="1508141">
            <a:off x="5383940" y="713062"/>
            <a:ext cx="2268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Macros</a:t>
            </a:r>
            <a:endParaRPr lang="en-CA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76399" y="5066086"/>
            <a:ext cx="1279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SQL</a:t>
            </a:r>
          </a:p>
        </p:txBody>
      </p:sp>
      <p:sp>
        <p:nvSpPr>
          <p:cNvPr id="14" name="Rectangle 13"/>
          <p:cNvSpPr/>
          <p:nvPr/>
        </p:nvSpPr>
        <p:spPr>
          <a:xfrm rot="17434170">
            <a:off x="209958" y="2601275"/>
            <a:ext cx="4116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Relationships</a:t>
            </a:r>
          </a:p>
        </p:txBody>
      </p:sp>
      <p:sp>
        <p:nvSpPr>
          <p:cNvPr id="15" name="Rectangle 14"/>
          <p:cNvSpPr/>
          <p:nvPr/>
        </p:nvSpPr>
        <p:spPr>
          <a:xfrm rot="1489361">
            <a:off x="5696911" y="2068913"/>
            <a:ext cx="1767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2">
                    <a:lumMod val="75000"/>
                  </a:schemeClr>
                </a:solidFill>
                <a:effectLst/>
              </a:rPr>
              <a:t>Index</a:t>
            </a:r>
          </a:p>
        </p:txBody>
      </p:sp>
      <p:sp>
        <p:nvSpPr>
          <p:cNvPr id="16" name="Rectangle 15"/>
          <p:cNvSpPr/>
          <p:nvPr/>
        </p:nvSpPr>
        <p:spPr>
          <a:xfrm rot="6718653">
            <a:off x="8287150" y="3673239"/>
            <a:ext cx="3097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Validation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460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01295"/>
              </p:ext>
            </p:extLst>
          </p:nvPr>
        </p:nvGraphicFramePr>
        <p:xfrm>
          <a:off x="2032000" y="719666"/>
          <a:ext cx="8128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215204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0611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88768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569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85906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83742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59984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4504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1547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9085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Subject_ID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First_name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Last_name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Dx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Smoke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2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SUB_1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025-2016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Shigeta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Sub_2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073_2016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Proo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183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38465"/>
              </p:ext>
            </p:extLst>
          </p:nvPr>
        </p:nvGraphicFramePr>
        <p:xfrm>
          <a:off x="276523" y="2840697"/>
          <a:ext cx="8127996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2787411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233246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72916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987365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2743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779577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512882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518790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84765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394376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326309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45031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CA" dirty="0"/>
                        <a:t>Visit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CA" dirty="0"/>
                        <a:t>Visit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2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Subject_ID</a:t>
                      </a:r>
                      <a:endParaRPr lang="en-C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Cog1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Cog2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Cog3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CGI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Comments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Cog1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Cog2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COG3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CGI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96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Sub_1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16-09-11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1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Sub_2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15-09-14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15-10-15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546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68163"/>
              </p:ext>
            </p:extLst>
          </p:nvPr>
        </p:nvGraphicFramePr>
        <p:xfrm>
          <a:off x="8857006" y="3368597"/>
          <a:ext cx="2983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530">
                  <a:extLst>
                    <a:ext uri="{9D8B030D-6E8A-4147-A177-3AD203B41FA5}">
                      <a16:colId xmlns:a16="http://schemas.microsoft.com/office/drawing/2014/main" val="2404018535"/>
                    </a:ext>
                  </a:extLst>
                </a:gridCol>
                <a:gridCol w="1491530">
                  <a:extLst>
                    <a:ext uri="{9D8B030D-6E8A-4147-A177-3AD203B41FA5}">
                      <a16:colId xmlns:a16="http://schemas.microsoft.com/office/drawing/2014/main" val="1222647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Subject_Id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Sub_1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4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Sub_2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1768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0" y="351306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Sheet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6523" y="2471365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Sheet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57006" y="2999265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Sheet 3</a:t>
            </a:r>
          </a:p>
        </p:txBody>
      </p:sp>
    </p:spTree>
    <p:extLst>
      <p:ext uri="{BB962C8B-B14F-4D97-AF65-F5344CB8AC3E}">
        <p14:creationId xmlns:p14="http://schemas.microsoft.com/office/powerpoint/2010/main" val="138049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18232"/>
              </p:ext>
            </p:extLst>
          </p:nvPr>
        </p:nvGraphicFramePr>
        <p:xfrm>
          <a:off x="2032000" y="719666"/>
          <a:ext cx="19743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392">
                  <a:extLst>
                    <a:ext uri="{9D8B030D-6E8A-4147-A177-3AD203B41FA5}">
                      <a16:colId xmlns:a16="http://schemas.microsoft.com/office/drawing/2014/main" val="338696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Subject_ID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First_name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59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Last_name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8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77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0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9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1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1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Smoker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8897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67757"/>
              </p:ext>
            </p:extLst>
          </p:nvPr>
        </p:nvGraphicFramePr>
        <p:xfrm>
          <a:off x="5648063" y="1659422"/>
          <a:ext cx="21100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50">
                  <a:extLst>
                    <a:ext uri="{9D8B030D-6E8A-4147-A177-3AD203B41FA5}">
                      <a16:colId xmlns:a16="http://schemas.microsoft.com/office/drawing/2014/main" val="400521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Cognitive_data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7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Subject_ID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0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2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7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8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Cog3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0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4697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42918"/>
              </p:ext>
            </p:extLst>
          </p:nvPr>
        </p:nvGraphicFramePr>
        <p:xfrm>
          <a:off x="8805600" y="3142782"/>
          <a:ext cx="1493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625">
                  <a:extLst>
                    <a:ext uri="{9D8B030D-6E8A-4147-A177-3AD203B41FA5}">
                      <a16:colId xmlns:a16="http://schemas.microsoft.com/office/drawing/2014/main" val="30667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5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Subject_ID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8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3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9761"/>
          </a:xfrm>
        </p:spPr>
        <p:txBody>
          <a:bodyPr numCol="2">
            <a:normAutofit/>
          </a:bodyPr>
          <a:lstStyle/>
          <a:p>
            <a:r>
              <a:rPr lang="en-CA" dirty="0" err="1"/>
              <a:t>Subject_ID</a:t>
            </a:r>
            <a:endParaRPr lang="en-CA" dirty="0"/>
          </a:p>
          <a:p>
            <a:pPr lvl="1"/>
            <a:r>
              <a:rPr lang="en-CA" dirty="0"/>
              <a:t>Text </a:t>
            </a:r>
            <a:r>
              <a:rPr lang="en-CA" dirty="0" err="1"/>
              <a:t>e.g</a:t>
            </a:r>
            <a:r>
              <a:rPr lang="en-CA" dirty="0"/>
              <a:t> (Sub_1)</a:t>
            </a:r>
          </a:p>
          <a:p>
            <a:pPr lvl="1"/>
            <a:r>
              <a:rPr lang="en-CA" dirty="0"/>
              <a:t>Must be unique</a:t>
            </a:r>
          </a:p>
          <a:p>
            <a:r>
              <a:rPr lang="en-CA" dirty="0"/>
              <a:t>REB</a:t>
            </a:r>
          </a:p>
          <a:p>
            <a:pPr lvl="1"/>
            <a:r>
              <a:rPr lang="en-CA" dirty="0"/>
              <a:t>Must exist</a:t>
            </a:r>
          </a:p>
          <a:p>
            <a:pPr lvl="1"/>
            <a:r>
              <a:rPr lang="en-CA" dirty="0"/>
              <a:t>Must have format XXX_XXXX</a:t>
            </a:r>
          </a:p>
          <a:p>
            <a:r>
              <a:rPr lang="en-CA" dirty="0"/>
              <a:t>First Name</a:t>
            </a:r>
          </a:p>
          <a:p>
            <a:r>
              <a:rPr lang="en-CA" dirty="0"/>
              <a:t>Last Name</a:t>
            </a:r>
          </a:p>
          <a:p>
            <a:r>
              <a:rPr lang="en-CA" dirty="0"/>
              <a:t>Gender</a:t>
            </a:r>
          </a:p>
          <a:p>
            <a:pPr lvl="1"/>
            <a:r>
              <a:rPr lang="en-CA" dirty="0"/>
              <a:t>Must be “M” or “F”</a:t>
            </a:r>
          </a:p>
          <a:p>
            <a:pPr lvl="1"/>
            <a:r>
              <a:rPr lang="en-CA" dirty="0"/>
              <a:t>Can be blank</a:t>
            </a:r>
          </a:p>
          <a:p>
            <a:r>
              <a:rPr lang="en-CA" dirty="0"/>
              <a:t>Age</a:t>
            </a:r>
          </a:p>
          <a:p>
            <a:r>
              <a:rPr lang="en-CA" dirty="0"/>
              <a:t>Ethnicity</a:t>
            </a:r>
          </a:p>
          <a:p>
            <a:r>
              <a:rPr lang="en-CA" dirty="0"/>
              <a:t>Case / Control</a:t>
            </a:r>
          </a:p>
          <a:p>
            <a:r>
              <a:rPr lang="en-CA" dirty="0"/>
              <a:t>Site data collected</a:t>
            </a:r>
          </a:p>
          <a:p>
            <a:r>
              <a:rPr lang="en-CA" dirty="0"/>
              <a:t>Smoker</a:t>
            </a:r>
          </a:p>
          <a:p>
            <a:pPr lvl="1"/>
            <a:r>
              <a:rPr lang="en-CA" dirty="0"/>
              <a:t>Yes / No</a:t>
            </a:r>
          </a:p>
        </p:txBody>
      </p:sp>
    </p:spTree>
    <p:extLst>
      <p:ext uri="{BB962C8B-B14F-4D97-AF65-F5344CB8AC3E}">
        <p14:creationId xmlns:p14="http://schemas.microsoft.com/office/powerpoint/2010/main" val="409401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1012" cy="4351338"/>
          </a:xfrm>
        </p:spPr>
        <p:txBody>
          <a:bodyPr>
            <a:normAutofit/>
          </a:bodyPr>
          <a:lstStyle/>
          <a:p>
            <a:r>
              <a:rPr lang="en-CA" dirty="0"/>
              <a:t>Can specify if values are required or not.</a:t>
            </a:r>
          </a:p>
          <a:p>
            <a:r>
              <a:rPr lang="en-CA" dirty="0"/>
              <a:t>Validation rules check if values fulfill requirements</a:t>
            </a:r>
          </a:p>
          <a:p>
            <a:pPr lvl="1"/>
            <a:r>
              <a:rPr lang="en-CA" dirty="0"/>
              <a:t>limit to a list of values </a:t>
            </a:r>
            <a:r>
              <a:rPr lang="en-CA" dirty="0">
                <a:highlight>
                  <a:srgbClr val="008080"/>
                </a:highlight>
              </a:rPr>
              <a:t>“M” or “F”</a:t>
            </a:r>
          </a:p>
          <a:p>
            <a:pPr lvl="1"/>
            <a:r>
              <a:rPr lang="en-CA" dirty="0"/>
              <a:t>match a template </a:t>
            </a:r>
            <a:r>
              <a:rPr lang="en-CA" dirty="0">
                <a:highlight>
                  <a:srgbClr val="008080"/>
                </a:highlight>
              </a:rPr>
              <a:t>LIKE “SUB_*”</a:t>
            </a:r>
          </a:p>
          <a:p>
            <a:pPr lvl="1"/>
            <a:r>
              <a:rPr lang="en-CA" dirty="0">
                <a:highlight>
                  <a:srgbClr val="008080"/>
                </a:highlight>
              </a:rPr>
              <a:t>[</a:t>
            </a:r>
            <a:r>
              <a:rPr lang="en-CA" dirty="0" err="1">
                <a:highlight>
                  <a:srgbClr val="008080"/>
                </a:highlight>
              </a:rPr>
              <a:t>tablename</a:t>
            </a:r>
            <a:r>
              <a:rPr lang="en-CA" dirty="0">
                <a:highlight>
                  <a:srgbClr val="008080"/>
                </a:highlight>
              </a:rPr>
              <a:t>]![fieldname]</a:t>
            </a:r>
            <a:r>
              <a:rPr lang="en-CA" dirty="0"/>
              <a:t> to reference another field</a:t>
            </a:r>
          </a:p>
          <a:p>
            <a:r>
              <a:rPr lang="en-CA" dirty="0"/>
              <a:t>Formats specify how values are displayed</a:t>
            </a:r>
          </a:p>
          <a:p>
            <a:pPr lvl="1"/>
            <a:r>
              <a:rPr lang="en-CA" dirty="0"/>
              <a:t>(+@)@@-@@@-@@@@</a:t>
            </a:r>
          </a:p>
          <a:p>
            <a:r>
              <a:rPr lang="en-CA" dirty="0"/>
              <a:t>Indexes make searching faster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2240" y="3714888"/>
            <a:ext cx="409668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Formatting Patterns:</a:t>
            </a:r>
          </a:p>
          <a:p>
            <a:r>
              <a:rPr lang="en-CA" dirty="0"/>
              <a:t>@ or &amp; - 		Any character</a:t>
            </a:r>
          </a:p>
          <a:p>
            <a:r>
              <a:rPr lang="en-CA" dirty="0"/>
              <a:t>!              		Fill left to right</a:t>
            </a:r>
          </a:p>
          <a:p>
            <a:r>
              <a:rPr lang="en-CA" dirty="0"/>
              <a:t>&lt;             		Force lowercase</a:t>
            </a:r>
          </a:p>
          <a:p>
            <a:r>
              <a:rPr lang="en-CA" dirty="0"/>
              <a:t>&gt;              		Force uppercase </a:t>
            </a:r>
          </a:p>
          <a:p>
            <a:r>
              <a:rPr lang="en-CA" dirty="0"/>
              <a:t>[colour]   		Display as 		    				named colour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2240" y="1297305"/>
            <a:ext cx="408440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Validation Patterns:</a:t>
            </a:r>
          </a:p>
          <a:p>
            <a:r>
              <a:rPr lang="en-CA" dirty="0"/>
              <a:t>&lt;&gt;0                Non-zero value</a:t>
            </a:r>
          </a:p>
          <a:p>
            <a:r>
              <a:rPr lang="en-CA" dirty="0"/>
              <a:t>&gt;=0	               Zero or greater</a:t>
            </a:r>
          </a:p>
          <a:p>
            <a:r>
              <a:rPr lang="en-CA" dirty="0"/>
              <a:t>&lt;#01/01/2007#     Date before   						2007</a:t>
            </a:r>
          </a:p>
          <a:p>
            <a:r>
              <a:rPr lang="en-CA" dirty="0"/>
              <a:t>=Date()	               Date not in the 	                    					future</a:t>
            </a:r>
          </a:p>
        </p:txBody>
      </p:sp>
    </p:spTree>
    <p:extLst>
      <p:ext uri="{BB962C8B-B14F-4D97-AF65-F5344CB8AC3E}">
        <p14:creationId xmlns:p14="http://schemas.microsoft.com/office/powerpoint/2010/main" val="266672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ccess-templates.com/Thumbnails/Microsoft-Access-2013-Real-Estate-Database-Templates-xdifll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0" r="-1" b="-1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Display data from tables or queries</a:t>
            </a:r>
          </a:p>
          <a:p>
            <a:r>
              <a:rPr lang="en-CA" sz="2000" dirty="0">
                <a:solidFill>
                  <a:schemeClr val="bg1"/>
                </a:solidFill>
              </a:rPr>
              <a:t>Can update or add data</a:t>
            </a:r>
          </a:p>
          <a:p>
            <a:r>
              <a:rPr lang="en-CA" sz="2000" dirty="0">
                <a:solidFill>
                  <a:schemeClr val="bg1"/>
                </a:solidFill>
              </a:rPr>
              <a:t>Use layout mode for easy formatting</a:t>
            </a:r>
          </a:p>
          <a:p>
            <a:r>
              <a:rPr lang="en-CA" sz="2000" dirty="0">
                <a:solidFill>
                  <a:schemeClr val="bg1"/>
                </a:solidFill>
              </a:rPr>
              <a:t>Navigation buttons can be added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69830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8288" y="1626235"/>
            <a:ext cx="5053648" cy="4195481"/>
          </a:xfrm>
        </p:spPr>
        <p:txBody>
          <a:bodyPr/>
          <a:lstStyle/>
          <a:p>
            <a:r>
              <a:rPr lang="en-CA" dirty="0"/>
              <a:t>Collect data from your neighbours and enter it using the datasheet view</a:t>
            </a:r>
          </a:p>
          <a:p>
            <a:r>
              <a:rPr lang="en-CA" dirty="0"/>
              <a:t>Enter some more data using the form</a:t>
            </a:r>
          </a:p>
          <a:p>
            <a:endParaRPr lang="en-CA" dirty="0"/>
          </a:p>
        </p:txBody>
      </p:sp>
      <p:pic>
        <p:nvPicPr>
          <p:cNvPr id="4" name="Picture 3" descr="working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55" y="1626235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1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1026</TotalTime>
  <Words>587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MS Access</vt:lpstr>
      <vt:lpstr>Database or Spreadsheet</vt:lpstr>
      <vt:lpstr>PowerPoint Presentation</vt:lpstr>
      <vt:lpstr>PowerPoint Presentation</vt:lpstr>
      <vt:lpstr>PowerPoint Presentation</vt:lpstr>
      <vt:lpstr>Table design</vt:lpstr>
      <vt:lpstr>Field properties</vt:lpstr>
      <vt:lpstr>Forms</vt:lpstr>
      <vt:lpstr>Task</vt:lpstr>
      <vt:lpstr>Queries</vt:lpstr>
      <vt:lpstr>Importing data</vt:lpstr>
      <vt:lpstr>Task</vt:lpstr>
      <vt:lpstr>Parameters</vt:lpstr>
      <vt:lpstr>Task</vt:lpstr>
      <vt:lpstr>Relationships</vt:lpstr>
      <vt:lpstr>Type of relationships</vt:lpstr>
      <vt:lpstr>Sub-forms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Access</dc:title>
  <dc:creator>Tom Wright</dc:creator>
  <cp:lastModifiedBy>Tom Wright</cp:lastModifiedBy>
  <cp:revision>34</cp:revision>
  <dcterms:created xsi:type="dcterms:W3CDTF">2016-10-04T16:48:59Z</dcterms:created>
  <dcterms:modified xsi:type="dcterms:W3CDTF">2016-10-06T15:57:20Z</dcterms:modified>
</cp:coreProperties>
</file>