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7" r:id="rId2"/>
    <p:sldId id="260"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5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AF7AC-840C-4E32-B341-4A7CE8B1524E}" type="datetimeFigureOut">
              <a:rPr lang="en-US" smtClean="0"/>
              <a:t>8/24/2014</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FAF30B-60A0-485F-8BCB-4D524FF51E96}" type="slidenum">
              <a:rPr lang="en-US" smtClean="0"/>
              <a:t>‹Nr.›</a:t>
            </a:fld>
            <a:endParaRPr lang="en-US"/>
          </a:p>
        </p:txBody>
      </p:sp>
    </p:spTree>
    <p:extLst>
      <p:ext uri="{BB962C8B-B14F-4D97-AF65-F5344CB8AC3E}">
        <p14:creationId xmlns:p14="http://schemas.microsoft.com/office/powerpoint/2010/main" val="315324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holar.google.com/citations?user=cs4BKBIAAAAJ" TargetMode="External"/><Relationship Id="rId7" Type="http://schemas.openxmlformats.org/officeDocument/2006/relationships/hyperlink" Target="http://scholar.google.com/citations?hl=de&amp;user=gDlczqwAAAAJ"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cholar.google.com/citations?user=zJaGqmAAAAAJ" TargetMode="External"/><Relationship Id="rId5" Type="http://schemas.openxmlformats.org/officeDocument/2006/relationships/hyperlink" Target="http://scholar.google.com/citations?user=Ya40TnAAAAAJ&amp;hl" TargetMode="External"/><Relationship Id="rId4" Type="http://schemas.openxmlformats.org/officeDocument/2006/relationships/hyperlink" Target="http://scholar.google.com/citations?user=TE8_LDwAAAAJ"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100" dirty="0" smtClean="0">
                <a:latin typeface="Arial" charset="0"/>
              </a:rPr>
              <a:t>Outline</a:t>
            </a:r>
            <a:r>
              <a:rPr lang="en-US" sz="1100" baseline="0" dirty="0" smtClean="0">
                <a:latin typeface="Arial" charset="0"/>
              </a:rPr>
              <a:t> of CAMI</a:t>
            </a:r>
          </a:p>
          <a:p>
            <a:r>
              <a:rPr lang="en-US" sz="1100" dirty="0" smtClean="0">
                <a:latin typeface="Arial" charset="0"/>
              </a:rPr>
              <a:t>The interpretation of metagenomes relies on sophisticated computational approaches such as read assembly, binning and taxonomic classification. All subsequent analyses can only be as meaningful as the outcome of these initial data processing methods. Tremendous progress has been achieved during the last years. However, none of these approaches can completely recover the complex information encoded in metagenomes. Simplifying assumptions are needed and lead to strong limitations and potential inaccuracies in their practical use.</a:t>
            </a:r>
          </a:p>
          <a:p>
            <a:r>
              <a:rPr lang="en-US" sz="1100" dirty="0" smtClean="0">
                <a:latin typeface="Arial" charset="0"/>
              </a:rPr>
              <a:t>The accuracy of computational methods in metagenomics has so far been evaluated in publications presenting novel or improved methods. However, these snapshots are difficult to comparable due to the lack of a general standard for the assessment of computational methods in metagenomics. Users are thus not well informed about general and specific limitations of computational methods. This may result in misinterpretations of computational predictions. Furthermore, method developers need to individually evaluate existing approaches in order to come up with ideas and concepts for improvements and new algorithms. This consumes substantial time and computational resources, and may introduce unintended biases.</a:t>
            </a:r>
          </a:p>
          <a:p>
            <a:r>
              <a:rPr lang="en-US" sz="1100" dirty="0" smtClean="0">
                <a:latin typeface="Arial" charset="0"/>
              </a:rPr>
              <a:t>We suggest tackling this problem by a new initiative, aiming at the “Critical Assessment of Metagenome Interpretation” (CAMI). It should evaluate methods in metagenomics independently, comprehensively and without bias. The initiative should supply users with exhaustive quantitative data about the performance of methods in all relevant scenarios. It will therefore guide users in the selection and application of methods and in their proper interpretation. Furthermore it will provide valuable information to developers, allowing them to identify promising directions for their future work.</a:t>
            </a:r>
          </a:p>
          <a:p>
            <a:endParaRPr lang="de-DE" sz="1100" dirty="0" smtClean="0">
              <a:latin typeface="Arial" charset="0"/>
            </a:endParaRPr>
          </a:p>
          <a:p>
            <a:endParaRPr lang="de-DE" sz="1100" dirty="0" smtClean="0">
              <a:latin typeface="Arial" charset="0"/>
            </a:endParaRPr>
          </a:p>
          <a:p>
            <a:endParaRPr lang="de-DE" dirty="0" smtClean="0"/>
          </a:p>
          <a:p>
            <a:pPr marL="0" lvl="1" defTabSz="844083" eaLnBrk="0" fontAlgn="base" hangingPunct="0">
              <a:spcBef>
                <a:spcPct val="30000"/>
              </a:spcBef>
              <a:spcAft>
                <a:spcPct val="0"/>
              </a:spcAft>
            </a:pPr>
            <a:r>
              <a:rPr lang="de-DE" dirty="0" smtClean="0"/>
              <a:t>-</a:t>
            </a:r>
            <a:r>
              <a:rPr lang="de-DE" dirty="0" err="1" smtClean="0"/>
              <a:t>Participants</a:t>
            </a:r>
            <a:r>
              <a:rPr lang="de-DE" dirty="0" smtClean="0"/>
              <a:t> </a:t>
            </a:r>
            <a:r>
              <a:rPr lang="de-DE" dirty="0" err="1" smtClean="0"/>
              <a:t>download</a:t>
            </a:r>
            <a:r>
              <a:rPr lang="de-DE" dirty="0" smtClean="0"/>
              <a:t> </a:t>
            </a:r>
            <a:r>
              <a:rPr lang="de-DE" dirty="0" err="1" smtClean="0"/>
              <a:t>data</a:t>
            </a:r>
            <a:r>
              <a:rPr lang="de-DE" dirty="0" smtClean="0"/>
              <a:t> und </a:t>
            </a:r>
            <a:r>
              <a:rPr lang="de-DE" dirty="0" err="1" smtClean="0"/>
              <a:t>submit</a:t>
            </a:r>
            <a:r>
              <a:rPr lang="de-DE" dirty="0" smtClean="0"/>
              <a:t> </a:t>
            </a:r>
            <a:r>
              <a:rPr lang="de-DE" dirty="0" err="1" smtClean="0"/>
              <a:t>assignments</a:t>
            </a:r>
            <a:r>
              <a:rPr lang="de-DE" dirty="0" smtClean="0"/>
              <a:t> via web</a:t>
            </a:r>
          </a:p>
          <a:p>
            <a:pPr marL="0" lvl="1" defTabSz="844083" eaLnBrk="0" fontAlgn="base" hangingPunct="0">
              <a:spcBef>
                <a:spcPct val="30000"/>
              </a:spcBef>
              <a:spcAft>
                <a:spcPct val="0"/>
              </a:spcAft>
            </a:pPr>
            <a:r>
              <a:rPr lang="de-DE" dirty="0" smtClean="0"/>
              <a:t>-</a:t>
            </a:r>
            <a:r>
              <a:rPr lang="de-DE" dirty="0" err="1" smtClean="0"/>
              <a:t>Provide</a:t>
            </a:r>
            <a:r>
              <a:rPr lang="de-DE" dirty="0" smtClean="0"/>
              <a:t> </a:t>
            </a:r>
            <a:r>
              <a:rPr lang="de-DE" dirty="0" err="1" smtClean="0"/>
              <a:t>evaluation</a:t>
            </a:r>
            <a:r>
              <a:rPr lang="de-DE" baseline="0" dirty="0" smtClean="0"/>
              <a:t> </a:t>
            </a:r>
            <a:r>
              <a:rPr lang="de-DE" baseline="0" dirty="0" err="1" smtClean="0"/>
              <a:t>insightful</a:t>
            </a:r>
            <a:r>
              <a:rPr lang="de-DE" baseline="0" dirty="0" smtClean="0"/>
              <a:t> </a:t>
            </a:r>
            <a:r>
              <a:rPr lang="de-DE" baseline="0" dirty="0" err="1" smtClean="0"/>
              <a:t>for</a:t>
            </a:r>
            <a:r>
              <a:rPr lang="de-DE" baseline="0" dirty="0" smtClean="0"/>
              <a:t> </a:t>
            </a:r>
            <a:r>
              <a:rPr lang="de-DE" baseline="0" dirty="0" err="1" smtClean="0"/>
              <a:t>users</a:t>
            </a:r>
            <a:r>
              <a:rPr lang="de-DE" baseline="0" dirty="0" smtClean="0"/>
              <a:t> </a:t>
            </a:r>
            <a:r>
              <a:rPr lang="de-DE" baseline="0" dirty="0" err="1" smtClean="0"/>
              <a:t>and</a:t>
            </a:r>
            <a:r>
              <a:rPr lang="de-DE" baseline="0" dirty="0" smtClean="0"/>
              <a:t> </a:t>
            </a:r>
            <a:r>
              <a:rPr lang="de-DE" baseline="0" dirty="0" err="1" smtClean="0"/>
              <a:t>developers</a:t>
            </a:r>
            <a:endParaRPr lang="de-DE" baseline="0" dirty="0" smtClean="0"/>
          </a:p>
          <a:p>
            <a:pPr marL="0" lvl="1" defTabSz="844083" eaLnBrk="0" fontAlgn="base" hangingPunct="0">
              <a:spcBef>
                <a:spcPct val="30000"/>
              </a:spcBef>
              <a:spcAft>
                <a:spcPct val="0"/>
              </a:spcAft>
            </a:pPr>
            <a:r>
              <a:rPr lang="de-DE" baseline="0" dirty="0" smtClean="0"/>
              <a:t>-</a:t>
            </a:r>
            <a:r>
              <a:rPr lang="de-DE" baseline="0" dirty="0" err="1" smtClean="0"/>
              <a:t>decide</a:t>
            </a:r>
            <a:r>
              <a:rPr lang="de-DE" baseline="0" dirty="0" smtClean="0"/>
              <a:t> on </a:t>
            </a:r>
            <a:r>
              <a:rPr lang="de-DE" baseline="0" dirty="0" err="1" smtClean="0"/>
              <a:t>set</a:t>
            </a:r>
            <a:r>
              <a:rPr lang="de-DE" baseline="0" dirty="0" smtClean="0"/>
              <a:t> </a:t>
            </a:r>
            <a:r>
              <a:rPr lang="de-DE" baseline="0" dirty="0" err="1" smtClean="0"/>
              <a:t>of</a:t>
            </a:r>
            <a:r>
              <a:rPr lang="de-DE" baseline="0" dirty="0" smtClean="0"/>
              <a:t> </a:t>
            </a:r>
            <a:r>
              <a:rPr lang="de-DE" baseline="0" dirty="0" err="1" smtClean="0"/>
              <a:t>performance</a:t>
            </a:r>
            <a:r>
              <a:rPr lang="de-DE" baseline="0" dirty="0" smtClean="0"/>
              <a:t> </a:t>
            </a:r>
            <a:r>
              <a:rPr lang="de-DE" baseline="0" dirty="0" err="1" smtClean="0"/>
              <a:t>measues</a:t>
            </a:r>
            <a:r>
              <a:rPr lang="de-DE" baseline="0" dirty="0" smtClean="0"/>
              <a:t> </a:t>
            </a:r>
            <a:r>
              <a:rPr lang="de-DE" baseline="0" dirty="0" err="1" smtClean="0"/>
              <a:t>most</a:t>
            </a:r>
            <a:r>
              <a:rPr lang="de-DE" baseline="0" dirty="0" smtClean="0"/>
              <a:t> </a:t>
            </a:r>
            <a:r>
              <a:rPr lang="de-DE" baseline="0" dirty="0" err="1" smtClean="0"/>
              <a:t>useful</a:t>
            </a:r>
            <a:endParaRPr lang="de-DE" baseline="0" dirty="0" smtClean="0"/>
          </a:p>
          <a:p>
            <a:pPr marL="0" lvl="1" defTabSz="844083" eaLnBrk="0" fontAlgn="base" hangingPunct="0">
              <a:spcBef>
                <a:spcPct val="30000"/>
              </a:spcBef>
              <a:spcAft>
                <a:spcPct val="0"/>
              </a:spcAft>
            </a:pPr>
            <a:r>
              <a:rPr lang="de-DE" baseline="0" dirty="0" smtClean="0"/>
              <a:t>-</a:t>
            </a:r>
            <a:r>
              <a:rPr lang="de-DE" baseline="0" dirty="0" err="1" smtClean="0"/>
              <a:t>define</a:t>
            </a:r>
            <a:r>
              <a:rPr lang="de-DE" baseline="0" dirty="0" smtClean="0"/>
              <a:t> </a:t>
            </a:r>
            <a:r>
              <a:rPr lang="de-DE" baseline="0" dirty="0" err="1" smtClean="0"/>
              <a:t>output</a:t>
            </a:r>
            <a:r>
              <a:rPr lang="de-DE" baseline="0" dirty="0" smtClean="0"/>
              <a:t> </a:t>
            </a:r>
            <a:r>
              <a:rPr lang="de-DE" baseline="0" dirty="0" err="1" smtClean="0"/>
              <a:t>formats</a:t>
            </a:r>
            <a:r>
              <a:rPr lang="de-DE" baseline="0" dirty="0" smtClean="0"/>
              <a:t> </a:t>
            </a:r>
            <a:r>
              <a:rPr lang="de-DE" baseline="0" dirty="0" err="1" smtClean="0"/>
              <a:t>that</a:t>
            </a:r>
            <a:r>
              <a:rPr lang="de-DE" baseline="0" dirty="0" smtClean="0"/>
              <a:t> </a:t>
            </a:r>
            <a:r>
              <a:rPr lang="de-DE" baseline="0" dirty="0" err="1" smtClean="0"/>
              <a:t>could</a:t>
            </a:r>
            <a:r>
              <a:rPr lang="de-DE" baseline="0" dirty="0" smtClean="0"/>
              <a:t> </a:t>
            </a:r>
            <a:r>
              <a:rPr lang="de-DE" baseline="0" dirty="0" err="1" smtClean="0"/>
              <a:t>become</a:t>
            </a:r>
            <a:r>
              <a:rPr lang="de-DE" baseline="0" dirty="0" smtClean="0"/>
              <a:t> a </a:t>
            </a:r>
            <a:r>
              <a:rPr lang="de-DE" baseline="0" dirty="0" err="1" smtClean="0"/>
              <a:t>standard</a:t>
            </a:r>
            <a:r>
              <a:rPr lang="de-DE" baseline="0" dirty="0" smtClean="0"/>
              <a:t> </a:t>
            </a:r>
            <a:r>
              <a:rPr lang="de-DE" baseline="0" dirty="0" err="1" smtClean="0"/>
              <a:t>and</a:t>
            </a:r>
            <a:r>
              <a:rPr lang="de-DE" baseline="0" dirty="0" smtClean="0"/>
              <a:t> </a:t>
            </a:r>
            <a:r>
              <a:rPr lang="de-DE" baseline="0" dirty="0" err="1" smtClean="0"/>
              <a:t>facilitate</a:t>
            </a:r>
            <a:r>
              <a:rPr lang="de-DE" baseline="0" dirty="0" smtClean="0"/>
              <a:t> </a:t>
            </a:r>
            <a:r>
              <a:rPr lang="de-DE" baseline="0" dirty="0" err="1" smtClean="0"/>
              <a:t>method</a:t>
            </a:r>
            <a:r>
              <a:rPr lang="de-DE" baseline="0" dirty="0" smtClean="0"/>
              <a:t> </a:t>
            </a:r>
            <a:r>
              <a:rPr lang="de-DE" baseline="0" dirty="0" err="1" smtClean="0"/>
              <a:t>benchmarking</a:t>
            </a:r>
            <a:r>
              <a:rPr lang="de-DE" baseline="0" dirty="0" smtClean="0"/>
              <a:t> in </a:t>
            </a:r>
            <a:r>
              <a:rPr lang="de-DE" baseline="0" dirty="0" err="1" smtClean="0"/>
              <a:t>the</a:t>
            </a:r>
            <a:r>
              <a:rPr lang="de-DE" baseline="0" dirty="0" smtClean="0"/>
              <a:t> </a:t>
            </a:r>
            <a:r>
              <a:rPr lang="de-DE" baseline="0" dirty="0" err="1" smtClean="0"/>
              <a:t>future</a:t>
            </a:r>
            <a:endParaRPr lang="de-DE" baseline="0" dirty="0" smtClean="0"/>
          </a:p>
          <a:p>
            <a:endParaRPr lang="de-DE" sz="1100" dirty="0" smtClean="0">
              <a:latin typeface="Arial" charset="0"/>
            </a:endParaRPr>
          </a:p>
          <a:p>
            <a:endParaRPr lang="en-US" sz="1100" dirty="0" smtClean="0">
              <a:latin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Arial" charset="0"/>
              </a:rPr>
              <a:t> The Roundtable at</a:t>
            </a:r>
            <a:r>
              <a:rPr lang="en-US" sz="1100" b="1" baseline="0" dirty="0" smtClean="0">
                <a:latin typeface="Arial" charset="0"/>
              </a:rPr>
              <a:t> ISME</a:t>
            </a:r>
            <a:endParaRPr lang="en-US" sz="1100" dirty="0" smtClean="0">
              <a:latin typeface="Arial" charset="0"/>
            </a:endParaRPr>
          </a:p>
          <a:p>
            <a:endParaRPr lang="en-US" sz="1100" dirty="0" smtClean="0">
              <a:latin typeface="Arial" charset="0"/>
            </a:endParaRPr>
          </a:p>
          <a:p>
            <a:r>
              <a:rPr lang="en-US" sz="1100" b="1" dirty="0" smtClean="0">
                <a:latin typeface="Arial" charset="0"/>
              </a:rPr>
              <a:t>Relevance</a:t>
            </a:r>
            <a:endParaRPr lang="en-US" sz="1100" dirty="0" smtClean="0">
              <a:latin typeface="Arial" charset="0"/>
            </a:endParaRPr>
          </a:p>
          <a:p>
            <a:r>
              <a:rPr lang="en-US" sz="1100" dirty="0" smtClean="0">
                <a:latin typeface="Arial" charset="0"/>
              </a:rPr>
              <a:t>Although computational methods are crucial for many of the topics covered in the scientific program (such as “Human Microbiome”, “</a:t>
            </a:r>
            <a:r>
              <a:rPr lang="en-US" sz="1100" dirty="0" err="1" smtClean="0">
                <a:latin typeface="Arial" charset="0"/>
              </a:rPr>
              <a:t>Metagenomic</a:t>
            </a:r>
            <a:r>
              <a:rPr lang="en-US" sz="1100" dirty="0" smtClean="0">
                <a:latin typeface="Arial" charset="0"/>
              </a:rPr>
              <a:t> discoveries”, “Meta-</a:t>
            </a:r>
            <a:r>
              <a:rPr lang="en-US" sz="1100" dirty="0" err="1" smtClean="0">
                <a:latin typeface="Arial" charset="0"/>
              </a:rPr>
              <a:t>ome</a:t>
            </a:r>
            <a:r>
              <a:rPr lang="en-US" sz="1100" dirty="0" smtClean="0">
                <a:latin typeface="Arial" charset="0"/>
              </a:rPr>
              <a:t> information to microbial ecology”, “Microbiomes of marine ecosystems” and others), the scientific program does not yet focus on their development and evaluation. Due to the tremendous impact of computational methods on microbial ecology we consider the proposed CAMI initiative highly relevant for ISME15. Both the presentation and discussion part are not overlapping with any of the sessions and thus fully complementary to the current program.</a:t>
            </a:r>
          </a:p>
          <a:p>
            <a:r>
              <a:rPr lang="en-US" sz="1100" dirty="0" smtClean="0">
                <a:latin typeface="Arial" charset="0"/>
              </a:rPr>
              <a:t>This ISME15 roundtable will initialize the CAMI initiative by bringing together experienced developers of computational methods and researchers applying those in the major areas of metagenomics. In the subject discussion we will determine the overall structure, initial targets and procedures of CAMI and the dissemination of its results.</a:t>
            </a:r>
          </a:p>
          <a:p>
            <a:endParaRPr lang="en-US" sz="1100" b="1" dirty="0" smtClean="0">
              <a:latin typeface="Arial" charset="0"/>
            </a:endParaRPr>
          </a:p>
          <a:p>
            <a:r>
              <a:rPr lang="en-US" sz="1100" b="1" dirty="0" smtClean="0">
                <a:latin typeface="Arial" charset="0"/>
              </a:rPr>
              <a:t>Overall timeline:</a:t>
            </a:r>
          </a:p>
          <a:p>
            <a:pPr lvl="0"/>
            <a:r>
              <a:rPr lang="en-US" sz="1100" dirty="0" smtClean="0">
                <a:latin typeface="Arial" charset="0"/>
              </a:rPr>
              <a:t>Presentations (overview, selected recent method developments, evaluation strategies and measures); 45 minutes in total</a:t>
            </a:r>
          </a:p>
          <a:p>
            <a:pPr lvl="0"/>
            <a:r>
              <a:rPr lang="en-US" sz="1100" dirty="0" smtClean="0">
                <a:latin typeface="Arial" charset="0"/>
              </a:rPr>
              <a:t>Discussion; 45 minutes in total</a:t>
            </a:r>
          </a:p>
          <a:p>
            <a:r>
              <a:rPr lang="en-US" sz="1100" dirty="0" smtClean="0">
                <a:latin typeface="Arial" charset="0"/>
              </a:rPr>
              <a:t>List of presenters:</a:t>
            </a:r>
          </a:p>
          <a:p>
            <a:pPr lvl="0"/>
            <a:r>
              <a:rPr lang="en-US" sz="1100" dirty="0" err="1" smtClean="0">
                <a:latin typeface="Arial" charset="0"/>
              </a:rPr>
              <a:t>Mads</a:t>
            </a:r>
            <a:r>
              <a:rPr lang="en-US" sz="1100" dirty="0" smtClean="0">
                <a:latin typeface="Arial" charset="0"/>
              </a:rPr>
              <a:t> </a:t>
            </a:r>
            <a:r>
              <a:rPr lang="en-US" sz="1100" dirty="0" err="1" smtClean="0">
                <a:latin typeface="Arial" charset="0"/>
              </a:rPr>
              <a:t>Albertsen</a:t>
            </a:r>
            <a:r>
              <a:rPr lang="en-US" sz="1100" dirty="0" smtClean="0">
                <a:latin typeface="Arial" charset="0"/>
              </a:rPr>
              <a:t>, Aalborg University, Denmark (</a:t>
            </a:r>
            <a:r>
              <a:rPr lang="en-US" sz="1100" u="sng" dirty="0" smtClean="0">
                <a:latin typeface="Arial" charset="0"/>
                <a:hlinkClick r:id="rId3"/>
              </a:rPr>
              <a:t>http://scholar.google.com/citations?user=cs4BKBIAAAAJ</a:t>
            </a:r>
            <a:r>
              <a:rPr lang="en-US" sz="1100" dirty="0" smtClean="0">
                <a:latin typeface="Arial" charset="0"/>
              </a:rPr>
              <a:t>)</a:t>
            </a:r>
          </a:p>
          <a:p>
            <a:pPr lvl="0"/>
            <a:r>
              <a:rPr lang="en-US" sz="1100" dirty="0" smtClean="0">
                <a:latin typeface="Arial" charset="0"/>
              </a:rPr>
              <a:t>Aaron Darling, University of California Davis, USA (</a:t>
            </a:r>
            <a:r>
              <a:rPr lang="en-US" sz="1100" u="sng" dirty="0" smtClean="0">
                <a:latin typeface="Arial" charset="0"/>
                <a:hlinkClick r:id="rId4"/>
              </a:rPr>
              <a:t>http://scholar.google.com/citations?user=TE8_LDwAAAAJ</a:t>
            </a:r>
            <a:r>
              <a:rPr lang="en-US" sz="1100" dirty="0" smtClean="0">
                <a:latin typeface="Arial" charset="0"/>
              </a:rPr>
              <a:t>)</a:t>
            </a:r>
          </a:p>
          <a:p>
            <a:pPr lvl="0"/>
            <a:r>
              <a:rPr lang="en-US" sz="1100" dirty="0" smtClean="0">
                <a:latin typeface="Arial" charset="0"/>
              </a:rPr>
              <a:t>Michael </a:t>
            </a:r>
            <a:r>
              <a:rPr lang="en-US" sz="1100" dirty="0" err="1" smtClean="0">
                <a:latin typeface="Arial" charset="0"/>
              </a:rPr>
              <a:t>Imelfort</a:t>
            </a:r>
            <a:r>
              <a:rPr lang="en-US" sz="1100" dirty="0" smtClean="0">
                <a:latin typeface="Arial" charset="0"/>
              </a:rPr>
              <a:t>, University of Queensland, Australia (</a:t>
            </a:r>
            <a:r>
              <a:rPr lang="en-US" sz="1100" u="sng" dirty="0" smtClean="0">
                <a:latin typeface="Arial" charset="0"/>
                <a:hlinkClick r:id="rId5"/>
              </a:rPr>
              <a:t>http://scholar.google.com/citations?user=Ya40TnAAAAAJ</a:t>
            </a:r>
            <a:r>
              <a:rPr lang="en-US" sz="1100" dirty="0" smtClean="0">
                <a:latin typeface="Arial" charset="0"/>
              </a:rPr>
              <a:t>)</a:t>
            </a:r>
          </a:p>
          <a:p>
            <a:pPr lvl="0"/>
            <a:r>
              <a:rPr lang="en-US" sz="1100" dirty="0" smtClean="0">
                <a:latin typeface="Arial" charset="0"/>
              </a:rPr>
              <a:t>Alice </a:t>
            </a:r>
            <a:r>
              <a:rPr lang="en-US" sz="1100" dirty="0" err="1" smtClean="0">
                <a:latin typeface="Arial" charset="0"/>
              </a:rPr>
              <a:t>McHardy</a:t>
            </a:r>
            <a:r>
              <a:rPr lang="en-US" sz="1100" dirty="0" smtClean="0">
                <a:latin typeface="Arial" charset="0"/>
              </a:rPr>
              <a:t>, University of Düsseldorf, Germany (</a:t>
            </a:r>
            <a:r>
              <a:rPr lang="en-US" sz="1100" u="sng" dirty="0" smtClean="0">
                <a:latin typeface="Arial" charset="0"/>
                <a:hlinkClick r:id="rId6"/>
              </a:rPr>
              <a:t>http://scholar.google.com/citations?user=zJaGqmAAAAAJ</a:t>
            </a:r>
            <a:r>
              <a:rPr lang="en-US" sz="1100" dirty="0" smtClean="0">
                <a:latin typeface="Arial" charset="0"/>
              </a:rPr>
              <a:t>)</a:t>
            </a:r>
          </a:p>
          <a:p>
            <a:r>
              <a:rPr lang="en-US" sz="1100" dirty="0" smtClean="0">
                <a:latin typeface="Arial" charset="0"/>
              </a:rPr>
              <a:t>Discussion:</a:t>
            </a:r>
          </a:p>
          <a:p>
            <a:r>
              <a:rPr lang="en-US" sz="1100" dirty="0" smtClean="0">
                <a:latin typeface="Arial" charset="0"/>
              </a:rPr>
              <a:t>Moderation: Thomas </a:t>
            </a:r>
            <a:r>
              <a:rPr lang="en-US" sz="1100" dirty="0" err="1" smtClean="0">
                <a:latin typeface="Arial" charset="0"/>
              </a:rPr>
              <a:t>Rattei</a:t>
            </a:r>
            <a:r>
              <a:rPr lang="en-US" sz="1100" dirty="0" smtClean="0">
                <a:latin typeface="Arial" charset="0"/>
              </a:rPr>
              <a:t>, University of Vienna, Austria (</a:t>
            </a:r>
            <a:r>
              <a:rPr lang="en-US" sz="1100" u="sng" dirty="0" smtClean="0">
                <a:latin typeface="Arial" charset="0"/>
                <a:hlinkClick r:id="rId7"/>
              </a:rPr>
              <a:t>http://scholar.google.com/citations?hl=de&amp;user=gDlczqwAAAAJ</a:t>
            </a:r>
            <a:r>
              <a:rPr lang="en-US" sz="1100" dirty="0" smtClean="0">
                <a:latin typeface="Arial" charset="0"/>
              </a:rPr>
              <a:t>)</a:t>
            </a:r>
          </a:p>
          <a:p>
            <a:pPr lvl="0"/>
            <a:r>
              <a:rPr lang="en-US" sz="1100" dirty="0" smtClean="0">
                <a:latin typeface="Arial" charset="0"/>
              </a:rPr>
              <a:t>Structure of CAMI</a:t>
            </a:r>
          </a:p>
          <a:p>
            <a:pPr lvl="0"/>
            <a:r>
              <a:rPr lang="en-US" sz="1100" dirty="0" smtClean="0">
                <a:latin typeface="Arial" charset="0"/>
              </a:rPr>
              <a:t>Selection of initial targets (assembly, binning, taxonomic classification)</a:t>
            </a:r>
          </a:p>
          <a:p>
            <a:pPr lvl="0"/>
            <a:r>
              <a:rPr lang="en-US" sz="1100" dirty="0" smtClean="0">
                <a:latin typeface="Arial" charset="0"/>
              </a:rPr>
              <a:t>Generation of test data</a:t>
            </a:r>
          </a:p>
          <a:p>
            <a:pPr lvl="0"/>
            <a:r>
              <a:rPr lang="en-US" sz="1100" dirty="0" smtClean="0">
                <a:latin typeface="Arial" charset="0"/>
              </a:rPr>
              <a:t>Procedures and measures for evaluation</a:t>
            </a:r>
          </a:p>
          <a:p>
            <a:pPr lvl="0"/>
            <a:r>
              <a:rPr lang="en-US" sz="1100" dirty="0" smtClean="0">
                <a:latin typeface="Arial" charset="0"/>
              </a:rPr>
              <a:t>Framework for presentation, discussion and publication of results</a:t>
            </a:r>
          </a:p>
          <a:p>
            <a:pPr lvl="0"/>
            <a:endParaRPr lang="de-DE" sz="1100" dirty="0" smtClean="0">
              <a:latin typeface="Arial" charset="0"/>
            </a:endParaRPr>
          </a:p>
          <a:p>
            <a:pPr marL="0" lvl="1" defTabSz="844083" eaLnBrk="0" fontAlgn="base" hangingPunct="0">
              <a:spcBef>
                <a:spcPct val="30000"/>
              </a:spcBef>
              <a:spcAft>
                <a:spcPct val="0"/>
              </a:spcAft>
            </a:pPr>
            <a:endParaRPr lang="de-DE" dirty="0" smtClean="0"/>
          </a:p>
          <a:p>
            <a:endParaRPr lang="en-US" dirty="0"/>
          </a:p>
        </p:txBody>
      </p:sp>
      <p:sp>
        <p:nvSpPr>
          <p:cNvPr id="4" name="Foliennummernplatzhalter 3"/>
          <p:cNvSpPr>
            <a:spLocks noGrp="1"/>
          </p:cNvSpPr>
          <p:nvPr>
            <p:ph type="sldNum" sz="quarter" idx="10"/>
          </p:nvPr>
        </p:nvSpPr>
        <p:spPr/>
        <p:txBody>
          <a:bodyPr/>
          <a:lstStyle/>
          <a:p>
            <a:pPr>
              <a:defRPr/>
            </a:pPr>
            <a:fld id="{5560BC83-606E-4EEF-B80D-9C45ACBECE51}" type="slidenum">
              <a:rPr lang="de-DE" smtClean="0">
                <a:solidFill>
                  <a:prstClr val="black"/>
                </a:solidFill>
              </a:rPr>
              <a:pPr>
                <a:defRPr/>
              </a:pPr>
              <a:t>1</a:t>
            </a:fld>
            <a:endParaRPr lang="de-DE">
              <a:solidFill>
                <a:prstClr val="black"/>
              </a:solidFill>
            </a:endParaRPr>
          </a:p>
        </p:txBody>
      </p:sp>
    </p:spTree>
    <p:extLst>
      <p:ext uri="{BB962C8B-B14F-4D97-AF65-F5344CB8AC3E}">
        <p14:creationId xmlns:p14="http://schemas.microsoft.com/office/powerpoint/2010/main" val="3184592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5560BC83-606E-4EEF-B80D-9C45ACBECE51}"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3184592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5560BC83-606E-4EEF-B80D-9C45ACBECE51}"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464028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10"/>
          <p:cNvSpPr txBox="1">
            <a:spLocks noChangeArrowheads="1"/>
          </p:cNvSpPr>
          <p:nvPr userDrawn="1"/>
        </p:nvSpPr>
        <p:spPr bwMode="auto">
          <a:xfrm>
            <a:off x="971550" y="4005263"/>
            <a:ext cx="7129463" cy="519112"/>
          </a:xfrm>
          <a:prstGeom prst="rect">
            <a:avLst/>
          </a:prstGeom>
          <a:noFill/>
          <a:ln>
            <a:noFill/>
          </a:ln>
          <a:effectLst/>
          <a:extLst/>
        </p:spPr>
        <p:txBody>
          <a:bodyPr>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algn="ctr" eaLnBrk="0" fontAlgn="base" hangingPunct="0">
              <a:lnSpc>
                <a:spcPct val="80000"/>
              </a:lnSpc>
              <a:spcBef>
                <a:spcPct val="20000"/>
              </a:spcBef>
              <a:spcAft>
                <a:spcPct val="0"/>
              </a:spcAft>
              <a:defRPr sz="1000">
                <a:solidFill>
                  <a:schemeClr val="tx1"/>
                </a:solidFill>
                <a:latin typeface="Arial" charset="0"/>
              </a:defRPr>
            </a:lvl6pPr>
            <a:lvl7pPr marL="2971800" indent="-228600" algn="ctr" eaLnBrk="0" fontAlgn="base" hangingPunct="0">
              <a:lnSpc>
                <a:spcPct val="80000"/>
              </a:lnSpc>
              <a:spcBef>
                <a:spcPct val="20000"/>
              </a:spcBef>
              <a:spcAft>
                <a:spcPct val="0"/>
              </a:spcAft>
              <a:defRPr sz="1000">
                <a:solidFill>
                  <a:schemeClr val="tx1"/>
                </a:solidFill>
                <a:latin typeface="Arial" charset="0"/>
              </a:defRPr>
            </a:lvl7pPr>
            <a:lvl8pPr marL="3429000" indent="-228600" algn="ctr" eaLnBrk="0" fontAlgn="base" hangingPunct="0">
              <a:lnSpc>
                <a:spcPct val="80000"/>
              </a:lnSpc>
              <a:spcBef>
                <a:spcPct val="20000"/>
              </a:spcBef>
              <a:spcAft>
                <a:spcPct val="0"/>
              </a:spcAft>
              <a:defRPr sz="1000">
                <a:solidFill>
                  <a:schemeClr val="tx1"/>
                </a:solidFill>
                <a:latin typeface="Arial" charset="0"/>
              </a:defRPr>
            </a:lvl8pPr>
            <a:lvl9pPr marL="3886200" indent="-228600" algn="ctr" eaLnBrk="0" fontAlgn="base" hangingPunct="0">
              <a:lnSpc>
                <a:spcPct val="80000"/>
              </a:lnSpc>
              <a:spcBef>
                <a:spcPct val="20000"/>
              </a:spcBef>
              <a:spcAft>
                <a:spcPct val="0"/>
              </a:spcAft>
              <a:defRPr sz="1000">
                <a:solidFill>
                  <a:schemeClr val="tx1"/>
                </a:solidFill>
                <a:latin typeface="Arial" charset="0"/>
              </a:defRPr>
            </a:lvl9pPr>
          </a:lstStyle>
          <a:p>
            <a:pPr fontAlgn="base">
              <a:spcBef>
                <a:spcPct val="0"/>
              </a:spcBef>
              <a:spcAft>
                <a:spcPct val="0"/>
              </a:spcAft>
              <a:defRPr/>
            </a:pPr>
            <a:endParaRPr lang="en-US" sz="2800" b="1" smtClean="0">
              <a:solidFill>
                <a:srgbClr val="002448"/>
              </a:solidFill>
            </a:endParaRPr>
          </a:p>
        </p:txBody>
      </p:sp>
    </p:spTree>
    <p:extLst>
      <p:ext uri="{BB962C8B-B14F-4D97-AF65-F5344CB8AC3E}">
        <p14:creationId xmlns:p14="http://schemas.microsoft.com/office/powerpoint/2010/main" val="4169142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18199949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8925" y="0"/>
            <a:ext cx="2058988" cy="6126163"/>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457200" y="0"/>
            <a:ext cx="6029325" cy="6126163"/>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37072936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57200" y="1600200"/>
            <a:ext cx="8229600" cy="4525963"/>
          </a:xfrm>
        </p:spPr>
        <p:txBody>
          <a:bodyPr/>
          <a:lstStyle/>
          <a:p>
            <a:pPr lvl="0"/>
            <a:endParaRPr lang="en-US" noProof="0" smtClean="0"/>
          </a:p>
        </p:txBody>
      </p:sp>
      <p:sp>
        <p:nvSpPr>
          <p:cNvPr id="6" name="Titel 5"/>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20460032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68313" y="0"/>
            <a:ext cx="8229600" cy="76517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457200" y="1600200"/>
            <a:ext cx="4038600" cy="4525963"/>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Inhaltsplatzhalter 4"/>
          <p:cNvSpPr>
            <a:spLocks noGrp="1"/>
          </p:cNvSpPr>
          <p:nvPr>
            <p:ph sz="quarter" idx="3"/>
          </p:nvPr>
        </p:nvSpPr>
        <p:spPr>
          <a:xfrm>
            <a:off x="4648200" y="3938588"/>
            <a:ext cx="4038600" cy="218757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Rectangle 5"/>
          <p:cNvSpPr>
            <a:spLocks noGrp="1" noChangeArrowheads="1"/>
          </p:cNvSpPr>
          <p:nvPr>
            <p:ph type="ftr" sz="quarter" idx="10"/>
          </p:nvPr>
        </p:nvSpPr>
        <p:spPr>
          <a:xfrm>
            <a:off x="2700338" y="6524625"/>
            <a:ext cx="4103687" cy="333375"/>
          </a:xfrm>
          <a:prstGeom prst="rect">
            <a:avLst/>
          </a:prstGeom>
          <a:ln/>
        </p:spPr>
        <p:txBody>
          <a:bodyPr/>
          <a:lstStyle>
            <a:lvl1pPr>
              <a:defRPr/>
            </a:lvl1pPr>
          </a:lstStyle>
          <a:p>
            <a:pPr algn="ctr" fontAlgn="base">
              <a:lnSpc>
                <a:spcPct val="80000"/>
              </a:lnSpc>
              <a:spcBef>
                <a:spcPct val="20000"/>
              </a:spcBef>
              <a:spcAft>
                <a:spcPct val="0"/>
              </a:spcAft>
              <a:defRPr/>
            </a:pPr>
            <a:r>
              <a:rPr lang="de-DE" sz="1000" smtClean="0">
                <a:solidFill>
                  <a:srgbClr val="000000"/>
                </a:solidFill>
              </a:rPr>
              <a:t> ‹Nr.› </a:t>
            </a:r>
            <a:endParaRPr lang="de-DE" sz="1000">
              <a:solidFill>
                <a:srgbClr val="000000"/>
              </a:solidFill>
            </a:endParaRPr>
          </a:p>
        </p:txBody>
      </p:sp>
      <p:sp>
        <p:nvSpPr>
          <p:cNvPr id="7" name="Rectangle 6"/>
          <p:cNvSpPr>
            <a:spLocks noGrp="1" noChangeArrowheads="1"/>
          </p:cNvSpPr>
          <p:nvPr>
            <p:ph type="sldNum" sz="quarter" idx="11"/>
          </p:nvPr>
        </p:nvSpPr>
        <p:spPr>
          <a:xfrm>
            <a:off x="4140200" y="6511925"/>
            <a:ext cx="971550" cy="333375"/>
          </a:xfrm>
          <a:prstGeom prst="rect">
            <a:avLst/>
          </a:prstGeom>
          <a:ln/>
        </p:spPr>
        <p:txBody>
          <a:bodyPr/>
          <a:lstStyle>
            <a:lvl1pPr>
              <a:defRPr/>
            </a:lvl1pPr>
          </a:lstStyle>
          <a:p>
            <a:pPr algn="ctr" fontAlgn="base">
              <a:lnSpc>
                <a:spcPct val="80000"/>
              </a:lnSpc>
              <a:spcBef>
                <a:spcPct val="20000"/>
              </a:spcBef>
              <a:spcAft>
                <a:spcPct val="0"/>
              </a:spcAft>
              <a:defRPr/>
            </a:pPr>
            <a:fld id="{6F6C2CE1-4E5F-4BA7-9D73-337AB2126C1A}" type="slidenum">
              <a:rPr lang="de-DE" sz="1000">
                <a:solidFill>
                  <a:srgbClr val="000000"/>
                </a:solidFill>
              </a:rPr>
              <a:pPr algn="ctr" fontAlgn="base">
                <a:lnSpc>
                  <a:spcPct val="80000"/>
                </a:lnSpc>
                <a:spcBef>
                  <a:spcPct val="20000"/>
                </a:spcBef>
                <a:spcAft>
                  <a:spcPct val="0"/>
                </a:spcAft>
                <a:defRPr/>
              </a:pPr>
              <a:t>‹Nr.›</a:t>
            </a:fld>
            <a:endParaRPr lang="de-DE" sz="1000" dirty="0">
              <a:solidFill>
                <a:srgbClr val="000000"/>
              </a:solidFill>
            </a:endParaRPr>
          </a:p>
        </p:txBody>
      </p:sp>
    </p:spTree>
    <p:extLst>
      <p:ext uri="{BB962C8B-B14F-4D97-AF65-F5344CB8AC3E}">
        <p14:creationId xmlns:p14="http://schemas.microsoft.com/office/powerpoint/2010/main" val="30188602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456481" y="273629"/>
            <a:ext cx="8226720" cy="1143480"/>
          </a:xfrm>
        </p:spPr>
        <p:txBody>
          <a:bodyPr/>
          <a:lstStyle/>
          <a:p>
            <a:r>
              <a:rPr lang="de-DE" smtClean="0"/>
              <a:t>Titelmasterformat durch Klicken bearbeiten</a:t>
            </a:r>
            <a:endParaRPr lang="en-US"/>
          </a:p>
        </p:txBody>
      </p:sp>
      <p:sp>
        <p:nvSpPr>
          <p:cNvPr id="3" name="Datumsplatzhalter 2"/>
          <p:cNvSpPr>
            <a:spLocks noGrp="1"/>
          </p:cNvSpPr>
          <p:nvPr>
            <p:ph type="dt" idx="10"/>
          </p:nvPr>
        </p:nvSpPr>
        <p:spPr>
          <a:xfrm>
            <a:off x="456481" y="6247376"/>
            <a:ext cx="2128320" cy="470930"/>
          </a:xfrm>
          <a:prstGeom prst="rect">
            <a:avLst/>
          </a:prstGeom>
        </p:spPr>
        <p:txBody>
          <a:bodyPr lIns="82945" tIns="41473" rIns="82945" bIns="41473"/>
          <a:lstStyle>
            <a:lvl1pPr>
              <a:defRPr/>
            </a:lvl1pPr>
          </a:lstStyle>
          <a:p>
            <a:pPr algn="ctr" fontAlgn="base">
              <a:lnSpc>
                <a:spcPct val="80000"/>
              </a:lnSpc>
              <a:spcBef>
                <a:spcPct val="20000"/>
              </a:spcBef>
              <a:spcAft>
                <a:spcPct val="0"/>
              </a:spcAft>
            </a:pPr>
            <a:endParaRPr lang="en-US" altLang="en-US" sz="1000">
              <a:solidFill>
                <a:srgbClr val="000000"/>
              </a:solidFill>
            </a:endParaRPr>
          </a:p>
        </p:txBody>
      </p:sp>
      <p:sp>
        <p:nvSpPr>
          <p:cNvPr id="4" name="Fußzeilenplatzhalter 3"/>
          <p:cNvSpPr>
            <a:spLocks noGrp="1"/>
          </p:cNvSpPr>
          <p:nvPr>
            <p:ph type="ftr" idx="11"/>
          </p:nvPr>
        </p:nvSpPr>
        <p:spPr>
          <a:xfrm>
            <a:off x="3127680" y="6247376"/>
            <a:ext cx="2897280" cy="470930"/>
          </a:xfrm>
          <a:prstGeom prst="rect">
            <a:avLst/>
          </a:prstGeom>
        </p:spPr>
        <p:txBody>
          <a:bodyPr/>
          <a:lstStyle>
            <a:lvl1pPr>
              <a:defRPr/>
            </a:lvl1pPr>
          </a:lstStyle>
          <a:p>
            <a:pPr algn="ctr" fontAlgn="base">
              <a:lnSpc>
                <a:spcPct val="80000"/>
              </a:lnSpc>
              <a:spcBef>
                <a:spcPct val="20000"/>
              </a:spcBef>
              <a:spcAft>
                <a:spcPct val="0"/>
              </a:spcAft>
            </a:pPr>
            <a:endParaRPr lang="en-US" altLang="en-US" sz="1000">
              <a:solidFill>
                <a:srgbClr val="000000"/>
              </a:solidFill>
            </a:endParaRPr>
          </a:p>
        </p:txBody>
      </p:sp>
    </p:spTree>
    <p:extLst>
      <p:ext uri="{BB962C8B-B14F-4D97-AF65-F5344CB8AC3E}">
        <p14:creationId xmlns:p14="http://schemas.microsoft.com/office/powerpoint/2010/main" val="39197033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a:xfrm>
            <a:off x="468313" y="0"/>
            <a:ext cx="8229600" cy="765175"/>
          </a:xfrm>
        </p:spPr>
        <p:txBody>
          <a:bodyPr/>
          <a:lstStyle>
            <a:lvl1pPr>
              <a:defRPr sz="2800" b="1">
                <a:latin typeface="Arial" pitchFamily="34" charset="0"/>
                <a:cs typeface="Arial" pitchFamily="34" charset="0"/>
              </a:defRPr>
            </a:lvl1pPr>
          </a:lstStyle>
          <a:p>
            <a:r>
              <a:rPr lang="de-DE" dirty="0" smtClean="0"/>
              <a:t>Titelmasterformat durch Klicken bearbeiten</a:t>
            </a:r>
            <a:endParaRPr lang="en-US" dirty="0"/>
          </a:p>
        </p:txBody>
      </p:sp>
      <p:sp>
        <p:nvSpPr>
          <p:cNvPr id="3" name="Inhaltsplatzhalter 2"/>
          <p:cNvSpPr>
            <a:spLocks noGrp="1"/>
          </p:cNvSpPr>
          <p:nvPr>
            <p:ph sz="quarter" idx="1"/>
          </p:nvPr>
        </p:nvSpPr>
        <p:spPr>
          <a:xfrm>
            <a:off x="457200" y="1600200"/>
            <a:ext cx="4038600" cy="2185988"/>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Inhaltsplatzhalter 3"/>
          <p:cNvSpPr>
            <a:spLocks noGrp="1"/>
          </p:cNvSpPr>
          <p:nvPr>
            <p:ph sz="quarter" idx="2"/>
          </p:nvPr>
        </p:nvSpPr>
        <p:spPr>
          <a:xfrm>
            <a:off x="4648200" y="1600200"/>
            <a:ext cx="4038600" cy="2185988"/>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Inhaltsplatzhalter 4"/>
          <p:cNvSpPr>
            <a:spLocks noGrp="1"/>
          </p:cNvSpPr>
          <p:nvPr>
            <p:ph sz="quarter" idx="3"/>
          </p:nvPr>
        </p:nvSpPr>
        <p:spPr>
          <a:xfrm>
            <a:off x="457200" y="3938588"/>
            <a:ext cx="4038600" cy="2187575"/>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6" name="Inhaltsplatzhalter 5"/>
          <p:cNvSpPr>
            <a:spLocks noGrp="1"/>
          </p:cNvSpPr>
          <p:nvPr>
            <p:ph sz="quarter" idx="4"/>
          </p:nvPr>
        </p:nvSpPr>
        <p:spPr>
          <a:xfrm>
            <a:off x="4648200" y="3938588"/>
            <a:ext cx="4038600" cy="2187575"/>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7" name="Rectangle 5"/>
          <p:cNvSpPr>
            <a:spLocks noGrp="1" noChangeArrowheads="1"/>
          </p:cNvSpPr>
          <p:nvPr>
            <p:ph type="ftr" sz="quarter" idx="10"/>
          </p:nvPr>
        </p:nvSpPr>
        <p:spPr>
          <a:xfrm>
            <a:off x="3124200" y="6356350"/>
            <a:ext cx="2895600" cy="365125"/>
          </a:xfrm>
          <a:prstGeom prst="rect">
            <a:avLst/>
          </a:prstGeom>
          <a:ln/>
        </p:spPr>
        <p:txBody>
          <a:bodyPr/>
          <a:lstStyle>
            <a:lvl1pPr>
              <a:defRPr/>
            </a:lvl1pPr>
          </a:lstStyle>
          <a:p>
            <a:pPr algn="ctr" fontAlgn="base">
              <a:lnSpc>
                <a:spcPct val="80000"/>
              </a:lnSpc>
              <a:spcBef>
                <a:spcPct val="20000"/>
              </a:spcBef>
              <a:spcAft>
                <a:spcPct val="0"/>
              </a:spcAft>
              <a:defRPr/>
            </a:pPr>
            <a:r>
              <a:rPr lang="de-DE" sz="1000" smtClean="0">
                <a:solidFill>
                  <a:srgbClr val="000000"/>
                </a:solidFill>
              </a:rPr>
              <a:t> ‹Nr.› </a:t>
            </a:r>
            <a:endParaRPr lang="de-DE" sz="1000">
              <a:solidFill>
                <a:srgbClr val="000000"/>
              </a:solidFill>
            </a:endParaRPr>
          </a:p>
        </p:txBody>
      </p:sp>
      <p:sp>
        <p:nvSpPr>
          <p:cNvPr id="8" name="Rectangle 6"/>
          <p:cNvSpPr>
            <a:spLocks noGrp="1" noChangeArrowheads="1"/>
          </p:cNvSpPr>
          <p:nvPr>
            <p:ph type="sldNum" sz="quarter" idx="11"/>
          </p:nvPr>
        </p:nvSpPr>
        <p:spPr>
          <a:xfrm>
            <a:off x="6553200" y="6356350"/>
            <a:ext cx="2133600" cy="365125"/>
          </a:xfrm>
          <a:prstGeom prst="rect">
            <a:avLst/>
          </a:prstGeom>
          <a:ln/>
        </p:spPr>
        <p:txBody>
          <a:bodyPr/>
          <a:lstStyle>
            <a:lvl1pPr>
              <a:defRPr/>
            </a:lvl1pPr>
          </a:lstStyle>
          <a:p>
            <a:pPr algn="ctr" fontAlgn="base">
              <a:lnSpc>
                <a:spcPct val="80000"/>
              </a:lnSpc>
              <a:spcBef>
                <a:spcPct val="20000"/>
              </a:spcBef>
              <a:spcAft>
                <a:spcPct val="0"/>
              </a:spcAft>
              <a:defRPr/>
            </a:pPr>
            <a:fld id="{150D9602-7AE3-4306-96CD-2E5FBB882EE8}" type="slidenum">
              <a:rPr lang="de-DE" sz="1000">
                <a:solidFill>
                  <a:srgbClr val="000000"/>
                </a:solidFill>
              </a:rPr>
              <a:pPr algn="ctr" fontAlgn="base">
                <a:lnSpc>
                  <a:spcPct val="80000"/>
                </a:lnSpc>
                <a:spcBef>
                  <a:spcPct val="20000"/>
                </a:spcBef>
                <a:spcAft>
                  <a:spcPct val="0"/>
                </a:spcAft>
                <a:defRPr/>
              </a:pPr>
              <a:t>‹Nr.›</a:t>
            </a:fld>
            <a:endParaRPr lang="de-DE" sz="1000">
              <a:solidFill>
                <a:srgbClr val="000000"/>
              </a:solidFill>
            </a:endParaRPr>
          </a:p>
        </p:txBody>
      </p:sp>
    </p:spTree>
    <p:extLst>
      <p:ext uri="{BB962C8B-B14F-4D97-AF65-F5344CB8AC3E}">
        <p14:creationId xmlns:p14="http://schemas.microsoft.com/office/powerpoint/2010/main" val="15756619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a:xfrm>
            <a:off x="457200" y="6356350"/>
            <a:ext cx="2133600" cy="365125"/>
          </a:xfrm>
          <a:prstGeom prst="rect">
            <a:avLst/>
          </a:prstGeom>
        </p:spPr>
        <p:txBody>
          <a:bodyPr/>
          <a:lstStyle/>
          <a:p>
            <a:pPr algn="ctr" fontAlgn="base">
              <a:lnSpc>
                <a:spcPct val="80000"/>
              </a:lnSpc>
              <a:spcBef>
                <a:spcPct val="20000"/>
              </a:spcBef>
              <a:spcAft>
                <a:spcPct val="0"/>
              </a:spcAft>
            </a:pPr>
            <a:fld id="{79B8CCA0-3F0D-44BE-A70F-48B316E83F1D}" type="datetimeFigureOut">
              <a:rPr lang="en-US" sz="1000">
                <a:solidFill>
                  <a:prstClr val="black">
                    <a:tint val="75000"/>
                  </a:prstClr>
                </a:solidFill>
              </a:rPr>
              <a:pPr algn="ctr" fontAlgn="base">
                <a:lnSpc>
                  <a:spcPct val="80000"/>
                </a:lnSpc>
                <a:spcBef>
                  <a:spcPct val="20000"/>
                </a:spcBef>
                <a:spcAft>
                  <a:spcPct val="0"/>
                </a:spcAft>
              </a:pPr>
              <a:t>8/24/2014</a:t>
            </a:fld>
            <a:endParaRPr lang="en-US" sz="1000">
              <a:solidFill>
                <a:prstClr val="black">
                  <a:tint val="75000"/>
                </a:prstClr>
              </a:solidFill>
            </a:endParaRPr>
          </a:p>
        </p:txBody>
      </p:sp>
      <p:sp>
        <p:nvSpPr>
          <p:cNvPr id="5" name="Fußzeilenplatzhalter 4"/>
          <p:cNvSpPr>
            <a:spLocks noGrp="1"/>
          </p:cNvSpPr>
          <p:nvPr>
            <p:ph type="ftr" sz="quarter" idx="11"/>
          </p:nvPr>
        </p:nvSpPr>
        <p:spPr>
          <a:xfrm>
            <a:off x="3124200" y="6356350"/>
            <a:ext cx="2895600" cy="365125"/>
          </a:xfrm>
          <a:prstGeom prst="rect">
            <a:avLst/>
          </a:prstGeom>
        </p:spPr>
        <p:txBody>
          <a:bodyPr/>
          <a:lstStyle/>
          <a:p>
            <a:pPr algn="ctr" fontAlgn="base">
              <a:lnSpc>
                <a:spcPct val="80000"/>
              </a:lnSpc>
              <a:spcBef>
                <a:spcPct val="20000"/>
              </a:spcBef>
              <a:spcAft>
                <a:spcPct val="0"/>
              </a:spcAft>
            </a:pPr>
            <a:endParaRPr lang="en-US" sz="1000">
              <a:solidFill>
                <a:prstClr val="black">
                  <a:tint val="75000"/>
                </a:prstClr>
              </a:solidFill>
            </a:endParaRPr>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pPr algn="ctr" fontAlgn="base">
              <a:lnSpc>
                <a:spcPct val="80000"/>
              </a:lnSpc>
              <a:spcBef>
                <a:spcPct val="20000"/>
              </a:spcBef>
              <a:spcAft>
                <a:spcPct val="0"/>
              </a:spcAft>
            </a:pPr>
            <a:fld id="{5C8AFAA7-DBCD-419A-8A0A-D3C8E2134400}" type="slidenum">
              <a:rPr lang="en-US" sz="1000">
                <a:solidFill>
                  <a:prstClr val="black">
                    <a:tint val="75000"/>
                  </a:prstClr>
                </a:solidFill>
              </a:rPr>
              <a:pPr algn="ctr" fontAlgn="base">
                <a:lnSpc>
                  <a:spcPct val="80000"/>
                </a:lnSpc>
                <a:spcBef>
                  <a:spcPct val="20000"/>
                </a:spcBef>
                <a:spcAft>
                  <a:spcPct val="0"/>
                </a:spcAft>
              </a:pPr>
              <a:t>‹Nr.›</a:t>
            </a:fld>
            <a:endParaRPr lang="en-US" sz="1000">
              <a:solidFill>
                <a:prstClr val="black">
                  <a:tint val="75000"/>
                </a:prstClr>
              </a:solidFill>
            </a:endParaRPr>
          </a:p>
        </p:txBody>
      </p:sp>
    </p:spTree>
    <p:extLst>
      <p:ext uri="{BB962C8B-B14F-4D97-AF65-F5344CB8AC3E}">
        <p14:creationId xmlns:p14="http://schemas.microsoft.com/office/powerpoint/2010/main" val="25227648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en-US" dirty="0"/>
          </a:p>
        </p:txBody>
      </p:sp>
      <p:sp>
        <p:nvSpPr>
          <p:cNvPr id="3" name="Inhaltsplatzhalter 2"/>
          <p:cNvSpPr>
            <a:spLocks noGrp="1"/>
          </p:cNvSpPr>
          <p:nvPr>
            <p:ph idx="1"/>
          </p:nvPr>
        </p:nvSpPr>
        <p:spPr/>
        <p:txBody>
          <a:bodyPr/>
          <a:lstStyle>
            <a:lvl1pPr>
              <a:defRPr sz="2400" baseline="0">
                <a:solidFill>
                  <a:schemeClr val="tx1"/>
                </a:solidFill>
              </a:defRPr>
            </a:lvl1pPr>
            <a:lvl2pPr>
              <a:defRPr sz="2000" baseline="0">
                <a:solidFill>
                  <a:schemeClr val="tx1"/>
                </a:solidFill>
              </a:defRPr>
            </a:lvl2pPr>
            <a:lvl3pPr>
              <a:defRPr sz="1800" baseline="0">
                <a:solidFill>
                  <a:schemeClr val="tx1"/>
                </a:solidFill>
              </a:defRPr>
            </a:lvl3pPr>
            <a:lvl4pPr>
              <a:defRPr sz="1800" baseline="0">
                <a:solidFill>
                  <a:schemeClr val="tx1"/>
                </a:solidFill>
              </a:defRPr>
            </a:lvl4pPr>
            <a:lvl5pPr>
              <a:defRPr sz="1800" baseline="0">
                <a:solidFill>
                  <a:schemeClr val="tx1"/>
                </a:solidFill>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smtClean="0"/>
          </a:p>
          <a:p>
            <a:pPr lvl="0"/>
            <a:endParaRPr lang="en-US" dirty="0"/>
          </a:p>
        </p:txBody>
      </p:sp>
    </p:spTree>
    <p:extLst>
      <p:ext uri="{BB962C8B-B14F-4D97-AF65-F5344CB8AC3E}">
        <p14:creationId xmlns:p14="http://schemas.microsoft.com/office/powerpoint/2010/main" val="24319089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baseline="0">
                <a:solidFill>
                  <a:srgbClr val="003366"/>
                </a:solidFill>
              </a:defRPr>
            </a:lvl1pPr>
          </a:lstStyle>
          <a:p>
            <a:r>
              <a:rPr lang="de-DE" dirty="0" smtClean="0"/>
              <a:t>Titelmasterformat durch Klicken bearbeiten</a:t>
            </a:r>
            <a:endParaRPr lang="en-US"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 bearbeiten</a:t>
            </a:r>
          </a:p>
        </p:txBody>
      </p:sp>
      <p:sp>
        <p:nvSpPr>
          <p:cNvPr id="4" name="Rectangle 5"/>
          <p:cNvSpPr>
            <a:spLocks noGrp="1" noChangeArrowheads="1"/>
          </p:cNvSpPr>
          <p:nvPr>
            <p:ph type="ftr" sz="quarter" idx="10"/>
          </p:nvPr>
        </p:nvSpPr>
        <p:spPr>
          <a:xfrm>
            <a:off x="2700338" y="6524625"/>
            <a:ext cx="4103687" cy="333375"/>
          </a:xfrm>
          <a:prstGeom prst="rect">
            <a:avLst/>
          </a:prstGeom>
          <a:ln/>
        </p:spPr>
        <p:txBody>
          <a:bodyPr/>
          <a:lstStyle>
            <a:lvl1pPr>
              <a:defRPr/>
            </a:lvl1pPr>
          </a:lstStyle>
          <a:p>
            <a:pPr algn="ctr" fontAlgn="base">
              <a:lnSpc>
                <a:spcPct val="80000"/>
              </a:lnSpc>
              <a:spcBef>
                <a:spcPct val="20000"/>
              </a:spcBef>
              <a:spcAft>
                <a:spcPct val="0"/>
              </a:spcAft>
              <a:defRPr/>
            </a:pPr>
            <a:r>
              <a:rPr lang="de-DE" sz="1000" smtClean="0">
                <a:solidFill>
                  <a:srgbClr val="000000"/>
                </a:solidFill>
              </a:rPr>
              <a:t> ‹Nr.› </a:t>
            </a:r>
            <a:endParaRPr lang="de-DE" sz="1000">
              <a:solidFill>
                <a:srgbClr val="000000"/>
              </a:solidFill>
            </a:endParaRPr>
          </a:p>
        </p:txBody>
      </p:sp>
      <p:sp>
        <p:nvSpPr>
          <p:cNvPr id="5" name="Rectangle 6"/>
          <p:cNvSpPr>
            <a:spLocks noGrp="1" noChangeArrowheads="1"/>
          </p:cNvSpPr>
          <p:nvPr>
            <p:ph type="sldNum" sz="quarter" idx="11"/>
          </p:nvPr>
        </p:nvSpPr>
        <p:spPr>
          <a:xfrm>
            <a:off x="4140200" y="6511925"/>
            <a:ext cx="971550" cy="333375"/>
          </a:xfrm>
          <a:prstGeom prst="rect">
            <a:avLst/>
          </a:prstGeom>
          <a:ln/>
        </p:spPr>
        <p:txBody>
          <a:bodyPr/>
          <a:lstStyle>
            <a:lvl1pPr>
              <a:defRPr/>
            </a:lvl1pPr>
          </a:lstStyle>
          <a:p>
            <a:pPr algn="ctr" fontAlgn="base">
              <a:lnSpc>
                <a:spcPct val="80000"/>
              </a:lnSpc>
              <a:spcBef>
                <a:spcPct val="20000"/>
              </a:spcBef>
              <a:spcAft>
                <a:spcPct val="0"/>
              </a:spcAft>
              <a:defRPr/>
            </a:pPr>
            <a:fld id="{743147B3-FEDC-4941-97BF-5F582CBD79BD}" type="slidenum">
              <a:rPr lang="de-DE" sz="1000">
                <a:solidFill>
                  <a:srgbClr val="000000"/>
                </a:solidFill>
              </a:rPr>
              <a:pPr algn="ctr" fontAlgn="base">
                <a:lnSpc>
                  <a:spcPct val="80000"/>
                </a:lnSpc>
                <a:spcBef>
                  <a:spcPct val="20000"/>
                </a:spcBef>
                <a:spcAft>
                  <a:spcPct val="0"/>
                </a:spcAft>
                <a:defRPr/>
              </a:pPr>
              <a:t>‹Nr.›</a:t>
            </a:fld>
            <a:endParaRPr lang="de-DE" sz="1000" dirty="0">
              <a:solidFill>
                <a:srgbClr val="000000"/>
              </a:solidFill>
            </a:endParaRPr>
          </a:p>
        </p:txBody>
      </p:sp>
    </p:spTree>
    <p:extLst>
      <p:ext uri="{BB962C8B-B14F-4D97-AF65-F5344CB8AC3E}">
        <p14:creationId xmlns:p14="http://schemas.microsoft.com/office/powerpoint/2010/main" val="14409212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400">
                <a:solidFill>
                  <a:schemeClr val="tx1"/>
                </a:solidFill>
              </a:defRPr>
            </a:lvl1pPr>
            <a:lvl2pPr>
              <a:defRPr sz="2400" baseline="0">
                <a:solidFill>
                  <a:schemeClr val="tx1"/>
                </a:solidFill>
              </a:defRPr>
            </a:lvl2pPr>
            <a:lvl3pPr>
              <a:defRPr sz="2000" baseline="0">
                <a:solidFill>
                  <a:schemeClr val="tx1"/>
                </a:solidFill>
              </a:defRPr>
            </a:lvl3pPr>
            <a:lvl4pPr>
              <a:defRPr sz="1800" baseline="0">
                <a:solidFill>
                  <a:schemeClr val="tx1"/>
                </a:solidFill>
              </a:defRPr>
            </a:lvl4pPr>
            <a:lvl5pPr>
              <a:defRPr sz="1800" baseline="0">
                <a:solidFill>
                  <a:schemeClr val="tx1"/>
                </a:solidFill>
              </a:defRPr>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smtClean="0"/>
          </a:p>
          <a:p>
            <a:pPr lvl="0"/>
            <a:endParaRPr lang="en-US" dirty="0"/>
          </a:p>
        </p:txBody>
      </p:sp>
      <p:sp>
        <p:nvSpPr>
          <p:cNvPr id="4" name="Inhaltsplatzhalter 3"/>
          <p:cNvSpPr>
            <a:spLocks noGrp="1"/>
          </p:cNvSpPr>
          <p:nvPr>
            <p:ph sz="half" idx="2"/>
          </p:nvPr>
        </p:nvSpPr>
        <p:spPr>
          <a:xfrm>
            <a:off x="4648200" y="1600200"/>
            <a:ext cx="4038600" cy="4525963"/>
          </a:xfrm>
        </p:spPr>
        <p:txBody>
          <a:bodyPr/>
          <a:lstStyle>
            <a:lvl1pPr>
              <a:defRPr sz="2400" baseline="0">
                <a:solidFill>
                  <a:schemeClr val="tx1"/>
                </a:solidFill>
              </a:defRPr>
            </a:lvl1pPr>
            <a:lvl2pPr>
              <a:defRPr sz="2400" baseline="0">
                <a:solidFill>
                  <a:schemeClr val="tx1"/>
                </a:solidFill>
              </a:defRPr>
            </a:lvl2pPr>
            <a:lvl3pPr>
              <a:defRPr sz="2000" baseline="0">
                <a:solidFill>
                  <a:schemeClr val="tx1"/>
                </a:solidFill>
              </a:defRPr>
            </a:lvl3pPr>
            <a:lvl4pPr>
              <a:defRPr sz="1800" baseline="0">
                <a:solidFill>
                  <a:schemeClr val="tx1"/>
                </a:solidFill>
              </a:defRPr>
            </a:lvl4pPr>
            <a:lvl5pPr>
              <a:defRPr sz="1800" baseline="0">
                <a:solidFill>
                  <a:schemeClr val="tx1"/>
                </a:solidFill>
              </a:defRPr>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smtClean="0"/>
          </a:p>
          <a:p>
            <a:pPr lvl="0"/>
            <a:endParaRPr lang="en-US" dirty="0"/>
          </a:p>
        </p:txBody>
      </p:sp>
    </p:spTree>
    <p:extLst>
      <p:ext uri="{BB962C8B-B14F-4D97-AF65-F5344CB8AC3E}">
        <p14:creationId xmlns:p14="http://schemas.microsoft.com/office/powerpoint/2010/main" val="41121104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Tree>
    <p:extLst>
      <p:ext uri="{BB962C8B-B14F-4D97-AF65-F5344CB8AC3E}">
        <p14:creationId xmlns:p14="http://schemas.microsoft.com/office/powerpoint/2010/main" val="16263248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26489084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89052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solidFill>
                  <a:srgbClr val="003366"/>
                </a:solidFill>
              </a:defRPr>
            </a:lvl1pPr>
          </a:lstStyle>
          <a:p>
            <a:r>
              <a:rPr lang="de-DE" dirty="0" smtClean="0"/>
              <a:t>Titelmasterformat durch Klicken bearbeiten</a:t>
            </a:r>
            <a:endParaRPr lang="en-US" dirty="0"/>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solidFill>
                  <a:srgbClr val="003366"/>
                </a:solidFill>
              </a:defRPr>
            </a:lvl2pPr>
            <a:lvl3pPr>
              <a:defRPr sz="2400">
                <a:solidFill>
                  <a:srgbClr val="003366"/>
                </a:solidFill>
              </a:defRPr>
            </a:lvl3pPr>
            <a:lvl4pPr>
              <a:defRPr sz="2000">
                <a:solidFill>
                  <a:srgbClr val="003366"/>
                </a:solidFill>
              </a:defRPr>
            </a:lvl4pPr>
            <a:lvl5pPr>
              <a:defRPr sz="2000">
                <a:solidFill>
                  <a:srgbClr val="003366"/>
                </a:solidFill>
              </a:defRPr>
            </a:lvl5pPr>
            <a:lvl6pPr>
              <a:defRPr sz="2000"/>
            </a:lvl6pPr>
            <a:lvl7pPr>
              <a:defRPr sz="2000"/>
            </a:lvl7pPr>
            <a:lvl8pPr>
              <a:defRPr sz="2000"/>
            </a:lvl8pPr>
            <a:lvl9pPr>
              <a:defRPr sz="20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smtClean="0"/>
              <a:t>Textmasterformat bearbeiten</a:t>
            </a:r>
          </a:p>
        </p:txBody>
      </p:sp>
    </p:spTree>
    <p:extLst>
      <p:ext uri="{BB962C8B-B14F-4D97-AF65-F5344CB8AC3E}">
        <p14:creationId xmlns:p14="http://schemas.microsoft.com/office/powerpoint/2010/main" val="35235141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baseline="0">
                <a:solidFill>
                  <a:srgbClr val="003366"/>
                </a:solidFill>
              </a:defRPr>
            </a:lvl1pPr>
          </a:lstStyle>
          <a:p>
            <a:r>
              <a:rPr lang="de-DE" dirty="0" smtClean="0"/>
              <a:t>Titelmasterformat durch Klicken bearbeiten</a:t>
            </a:r>
            <a:endParaRPr lang="en-US" dirty="0"/>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41913977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1389063" y="0"/>
            <a:ext cx="678338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dirty="0" smtClean="0"/>
              <a:t>Folientitel</a:t>
            </a:r>
          </a:p>
        </p:txBody>
      </p:sp>
      <p:sp>
        <p:nvSpPr>
          <p:cNvPr id="1031" name="Rectangle 1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dirty="0" smtClean="0"/>
              <a:t>Click </a:t>
            </a:r>
            <a:r>
              <a:rPr lang="de-DE" dirty="0" err="1" smtClean="0"/>
              <a:t>to</a:t>
            </a:r>
            <a:r>
              <a:rPr lang="de-DE" dirty="0" smtClean="0"/>
              <a:t> </a:t>
            </a:r>
            <a:r>
              <a:rPr lang="de-DE" dirty="0" err="1" smtClean="0"/>
              <a:t>edit</a:t>
            </a:r>
            <a:r>
              <a:rPr lang="de-DE" dirty="0" smtClean="0"/>
              <a:t> Master </a:t>
            </a:r>
            <a:r>
              <a:rPr lang="de-DE" dirty="0" err="1" smtClean="0"/>
              <a:t>text</a:t>
            </a:r>
            <a:r>
              <a:rPr lang="de-DE" dirty="0" smtClean="0"/>
              <a:t> </a:t>
            </a:r>
            <a:r>
              <a:rPr lang="de-DE" dirty="0" err="1" smtClean="0"/>
              <a:t>styles</a:t>
            </a:r>
            <a:endParaRPr lang="de-DE" dirty="0" smtClean="0"/>
          </a:p>
        </p:txBody>
      </p:sp>
    </p:spTree>
    <p:extLst>
      <p:ext uri="{BB962C8B-B14F-4D97-AF65-F5344CB8AC3E}">
        <p14:creationId xmlns:p14="http://schemas.microsoft.com/office/powerpoint/2010/main" val="6091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ftr="0" dt="0"/>
  <p:txStyles>
    <p:titleStyle>
      <a:lvl1pPr algn="ctr" rtl="0" eaLnBrk="0" fontAlgn="base" hangingPunct="0">
        <a:spcBef>
          <a:spcPct val="0"/>
        </a:spcBef>
        <a:spcAft>
          <a:spcPct val="0"/>
        </a:spcAft>
        <a:defRPr sz="2800" b="1">
          <a:solidFill>
            <a:schemeClr val="tx1"/>
          </a:solidFill>
          <a:latin typeface="+mj-lt"/>
          <a:ea typeface="+mj-ea"/>
          <a:cs typeface="+mj-cs"/>
        </a:defRPr>
      </a:lvl1pPr>
      <a:lvl2pPr algn="ctr" rtl="0" eaLnBrk="0" fontAlgn="base" hangingPunct="0">
        <a:spcBef>
          <a:spcPct val="0"/>
        </a:spcBef>
        <a:spcAft>
          <a:spcPct val="0"/>
        </a:spcAft>
        <a:defRPr sz="2800" b="1">
          <a:solidFill>
            <a:schemeClr val="tx1"/>
          </a:solidFill>
          <a:latin typeface="Arial" charset="0"/>
        </a:defRPr>
      </a:lvl2pPr>
      <a:lvl3pPr algn="ctr" rtl="0" eaLnBrk="0" fontAlgn="base" hangingPunct="0">
        <a:spcBef>
          <a:spcPct val="0"/>
        </a:spcBef>
        <a:spcAft>
          <a:spcPct val="0"/>
        </a:spcAft>
        <a:defRPr sz="2800" b="1">
          <a:solidFill>
            <a:schemeClr val="tx1"/>
          </a:solidFill>
          <a:latin typeface="Arial" charset="0"/>
        </a:defRPr>
      </a:lvl3pPr>
      <a:lvl4pPr algn="ctr" rtl="0" eaLnBrk="0" fontAlgn="base" hangingPunct="0">
        <a:spcBef>
          <a:spcPct val="0"/>
        </a:spcBef>
        <a:spcAft>
          <a:spcPct val="0"/>
        </a:spcAft>
        <a:defRPr sz="2800" b="1">
          <a:solidFill>
            <a:schemeClr val="tx1"/>
          </a:solidFill>
          <a:latin typeface="Arial" charset="0"/>
        </a:defRPr>
      </a:lvl4pPr>
      <a:lvl5pPr algn="ctr" rtl="0" eaLnBrk="0" fontAlgn="base" hangingPunct="0">
        <a:spcBef>
          <a:spcPct val="0"/>
        </a:spcBef>
        <a:spcAft>
          <a:spcPct val="0"/>
        </a:spcAft>
        <a:defRPr sz="2800" b="1">
          <a:solidFill>
            <a:schemeClr val="tx1"/>
          </a:solidFill>
          <a:latin typeface="Arial" charset="0"/>
        </a:defRPr>
      </a:lvl5pPr>
      <a:lvl6pPr marL="457200" algn="ctr" rtl="0" fontAlgn="base">
        <a:spcBef>
          <a:spcPct val="0"/>
        </a:spcBef>
        <a:spcAft>
          <a:spcPct val="0"/>
        </a:spcAft>
        <a:defRPr sz="2800" b="1">
          <a:solidFill>
            <a:schemeClr val="tx1"/>
          </a:solidFill>
          <a:latin typeface="Arial" charset="0"/>
        </a:defRPr>
      </a:lvl6pPr>
      <a:lvl7pPr marL="914400" algn="ctr" rtl="0" fontAlgn="base">
        <a:spcBef>
          <a:spcPct val="0"/>
        </a:spcBef>
        <a:spcAft>
          <a:spcPct val="0"/>
        </a:spcAft>
        <a:defRPr sz="2800" b="1">
          <a:solidFill>
            <a:schemeClr val="tx1"/>
          </a:solidFill>
          <a:latin typeface="Arial" charset="0"/>
        </a:defRPr>
      </a:lvl7pPr>
      <a:lvl8pPr marL="1371600" algn="ctr" rtl="0" fontAlgn="base">
        <a:spcBef>
          <a:spcPct val="0"/>
        </a:spcBef>
        <a:spcAft>
          <a:spcPct val="0"/>
        </a:spcAft>
        <a:defRPr sz="2800" b="1">
          <a:solidFill>
            <a:schemeClr val="tx1"/>
          </a:solidFill>
          <a:latin typeface="Arial" charset="0"/>
        </a:defRPr>
      </a:lvl8pPr>
      <a:lvl9pPr marL="1828800" algn="ctr" rtl="0" fontAlgn="base">
        <a:spcBef>
          <a:spcPct val="0"/>
        </a:spcBef>
        <a:spcAft>
          <a:spcPct val="0"/>
        </a:spcAft>
        <a:defRPr sz="28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lus.google.com/u/0/communities/106487966093283015264"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solidFill>
                  <a:srgbClr val="003399"/>
                </a:solidFill>
              </a:rPr>
              <a:t>Critical Assessment of Metagenome </a:t>
            </a:r>
            <a:r>
              <a:rPr lang="en-US" dirty="0" smtClean="0">
                <a:solidFill>
                  <a:srgbClr val="003399"/>
                </a:solidFill>
              </a:rPr>
              <a:t>Interpretation (CAMI)</a:t>
            </a:r>
            <a:endParaRPr lang="en-US" dirty="0"/>
          </a:p>
        </p:txBody>
      </p:sp>
      <p:sp>
        <p:nvSpPr>
          <p:cNvPr id="3" name="Inhaltsplatzhalter 2"/>
          <p:cNvSpPr>
            <a:spLocks noGrp="1"/>
          </p:cNvSpPr>
          <p:nvPr>
            <p:ph idx="1"/>
          </p:nvPr>
        </p:nvSpPr>
        <p:spPr/>
        <p:txBody>
          <a:bodyPr/>
          <a:lstStyle/>
          <a:p>
            <a:pPr marL="0" indent="0">
              <a:buNone/>
            </a:pPr>
            <a:r>
              <a:rPr lang="de-DE" dirty="0" err="1" smtClean="0">
                <a:solidFill>
                  <a:srgbClr val="003399"/>
                </a:solidFill>
              </a:rPr>
              <a:t>Towards</a:t>
            </a:r>
            <a:r>
              <a:rPr lang="de-DE" dirty="0" smtClean="0">
                <a:solidFill>
                  <a:srgbClr val="003399"/>
                </a:solidFill>
              </a:rPr>
              <a:t> a </a:t>
            </a:r>
            <a:r>
              <a:rPr lang="de-DE" dirty="0" err="1" smtClean="0">
                <a:solidFill>
                  <a:srgbClr val="003399"/>
                </a:solidFill>
              </a:rPr>
              <a:t>comprehensive</a:t>
            </a:r>
            <a:r>
              <a:rPr lang="de-DE" dirty="0" smtClean="0">
                <a:solidFill>
                  <a:srgbClr val="003399"/>
                </a:solidFill>
              </a:rPr>
              <a:t>, </a:t>
            </a:r>
            <a:r>
              <a:rPr lang="de-DE" dirty="0" err="1" smtClean="0">
                <a:solidFill>
                  <a:srgbClr val="003399"/>
                </a:solidFill>
              </a:rPr>
              <a:t>independent</a:t>
            </a:r>
            <a:r>
              <a:rPr lang="de-DE" dirty="0" smtClean="0">
                <a:solidFill>
                  <a:srgbClr val="003399"/>
                </a:solidFill>
              </a:rPr>
              <a:t> </a:t>
            </a:r>
            <a:r>
              <a:rPr lang="de-DE" dirty="0" err="1" smtClean="0">
                <a:solidFill>
                  <a:srgbClr val="003399"/>
                </a:solidFill>
              </a:rPr>
              <a:t>and</a:t>
            </a:r>
            <a:r>
              <a:rPr lang="de-DE" dirty="0" smtClean="0">
                <a:solidFill>
                  <a:srgbClr val="003399"/>
                </a:solidFill>
              </a:rPr>
              <a:t> </a:t>
            </a:r>
            <a:r>
              <a:rPr lang="de-DE" dirty="0" err="1" smtClean="0">
                <a:solidFill>
                  <a:srgbClr val="003399"/>
                </a:solidFill>
              </a:rPr>
              <a:t>unbiased</a:t>
            </a:r>
            <a:r>
              <a:rPr lang="de-DE" dirty="0" smtClean="0">
                <a:solidFill>
                  <a:srgbClr val="003399"/>
                </a:solidFill>
              </a:rPr>
              <a:t> </a:t>
            </a:r>
            <a:r>
              <a:rPr lang="de-DE" dirty="0" err="1" smtClean="0">
                <a:solidFill>
                  <a:srgbClr val="003399"/>
                </a:solidFill>
              </a:rPr>
              <a:t>evaluation</a:t>
            </a:r>
            <a:r>
              <a:rPr lang="de-DE" dirty="0" smtClean="0">
                <a:solidFill>
                  <a:srgbClr val="003399"/>
                </a:solidFill>
              </a:rPr>
              <a:t> </a:t>
            </a:r>
            <a:r>
              <a:rPr lang="de-DE" dirty="0" err="1" smtClean="0">
                <a:solidFill>
                  <a:srgbClr val="003399"/>
                </a:solidFill>
              </a:rPr>
              <a:t>of</a:t>
            </a:r>
            <a:r>
              <a:rPr lang="de-DE" dirty="0" smtClean="0">
                <a:solidFill>
                  <a:srgbClr val="003399"/>
                </a:solidFill>
              </a:rPr>
              <a:t>  </a:t>
            </a:r>
            <a:r>
              <a:rPr lang="de-DE" dirty="0" err="1" smtClean="0">
                <a:solidFill>
                  <a:srgbClr val="003399"/>
                </a:solidFill>
              </a:rPr>
              <a:t>computational</a:t>
            </a:r>
            <a:r>
              <a:rPr lang="de-DE" dirty="0" smtClean="0">
                <a:solidFill>
                  <a:srgbClr val="003399"/>
                </a:solidFill>
              </a:rPr>
              <a:t> metagenome </a:t>
            </a:r>
            <a:r>
              <a:rPr lang="de-DE" dirty="0" err="1" smtClean="0">
                <a:solidFill>
                  <a:srgbClr val="003399"/>
                </a:solidFill>
              </a:rPr>
              <a:t>analysis</a:t>
            </a:r>
            <a:r>
              <a:rPr lang="de-DE" dirty="0" smtClean="0">
                <a:solidFill>
                  <a:srgbClr val="003399"/>
                </a:solidFill>
              </a:rPr>
              <a:t> </a:t>
            </a:r>
            <a:r>
              <a:rPr lang="de-DE" dirty="0" err="1" smtClean="0">
                <a:solidFill>
                  <a:srgbClr val="003399"/>
                </a:solidFill>
              </a:rPr>
              <a:t>methods</a:t>
            </a:r>
            <a:r>
              <a:rPr lang="de-DE" dirty="0" smtClean="0">
                <a:solidFill>
                  <a:srgbClr val="003399"/>
                </a:solidFill>
              </a:rPr>
              <a:t> </a:t>
            </a:r>
          </a:p>
          <a:p>
            <a:pPr marL="0" indent="0">
              <a:buNone/>
            </a:pPr>
            <a:endParaRPr lang="de-DE" dirty="0"/>
          </a:p>
          <a:p>
            <a:r>
              <a:rPr lang="de-DE" dirty="0" smtClean="0"/>
              <a:t>Initial </a:t>
            </a:r>
            <a:r>
              <a:rPr lang="de-DE" dirty="0" err="1" smtClean="0"/>
              <a:t>targets</a:t>
            </a:r>
            <a:r>
              <a:rPr lang="de-DE" dirty="0" smtClean="0"/>
              <a:t>: </a:t>
            </a:r>
            <a:r>
              <a:rPr lang="de-DE" dirty="0" err="1"/>
              <a:t>A</a:t>
            </a:r>
            <a:r>
              <a:rPr lang="de-DE" dirty="0" err="1" smtClean="0"/>
              <a:t>ssembly</a:t>
            </a:r>
            <a:r>
              <a:rPr lang="de-DE" dirty="0" smtClean="0"/>
              <a:t>, </a:t>
            </a:r>
            <a:r>
              <a:rPr lang="de-DE" dirty="0" err="1" smtClean="0"/>
              <a:t>taxonomic</a:t>
            </a:r>
            <a:r>
              <a:rPr lang="de-DE" dirty="0" smtClean="0"/>
              <a:t> </a:t>
            </a:r>
            <a:r>
              <a:rPr lang="de-DE" dirty="0" err="1" smtClean="0"/>
              <a:t>binning</a:t>
            </a:r>
            <a:r>
              <a:rPr lang="de-DE" dirty="0" smtClean="0"/>
              <a:t> </a:t>
            </a:r>
            <a:r>
              <a:rPr lang="de-DE" dirty="0" err="1" smtClean="0"/>
              <a:t>and</a:t>
            </a:r>
            <a:r>
              <a:rPr lang="de-DE" dirty="0" smtClean="0"/>
              <a:t> </a:t>
            </a:r>
            <a:r>
              <a:rPr lang="de-DE" dirty="0" err="1" smtClean="0"/>
              <a:t>profiling</a:t>
            </a:r>
            <a:r>
              <a:rPr lang="de-DE" dirty="0" smtClean="0"/>
              <a:t> </a:t>
            </a:r>
          </a:p>
          <a:p>
            <a:r>
              <a:rPr lang="de-DE" dirty="0" smtClean="0"/>
              <a:t>Extensive </a:t>
            </a:r>
            <a:r>
              <a:rPr lang="de-DE" dirty="0" err="1" smtClean="0"/>
              <a:t>simulated</a:t>
            </a:r>
            <a:r>
              <a:rPr lang="de-DE" dirty="0" smtClean="0"/>
              <a:t> </a:t>
            </a:r>
            <a:r>
              <a:rPr lang="de-DE" dirty="0" err="1" smtClean="0"/>
              <a:t>data</a:t>
            </a:r>
            <a:r>
              <a:rPr lang="de-DE" dirty="0" smtClean="0"/>
              <a:t> </a:t>
            </a:r>
            <a:r>
              <a:rPr lang="de-DE" dirty="0" err="1"/>
              <a:t>sets</a:t>
            </a:r>
            <a:r>
              <a:rPr lang="de-DE" dirty="0"/>
              <a:t> </a:t>
            </a:r>
            <a:r>
              <a:rPr lang="de-DE" dirty="0" smtClean="0"/>
              <a:t>will </a:t>
            </a:r>
            <a:r>
              <a:rPr lang="de-DE" dirty="0" err="1" smtClean="0"/>
              <a:t>be</a:t>
            </a:r>
            <a:r>
              <a:rPr lang="de-DE" dirty="0" smtClean="0"/>
              <a:t> </a:t>
            </a:r>
            <a:r>
              <a:rPr lang="de-DE" dirty="0" err="1" smtClean="0"/>
              <a:t>provided</a:t>
            </a:r>
            <a:endParaRPr lang="de-DE" dirty="0" smtClean="0"/>
          </a:p>
          <a:p>
            <a:r>
              <a:rPr lang="de-DE" dirty="0" err="1" smtClean="0"/>
              <a:t>Publication</a:t>
            </a:r>
            <a:r>
              <a:rPr lang="de-DE" dirty="0" smtClean="0"/>
              <a:t> </a:t>
            </a:r>
            <a:r>
              <a:rPr lang="de-DE" dirty="0" err="1" smtClean="0"/>
              <a:t>with</a:t>
            </a:r>
            <a:r>
              <a:rPr lang="de-DE" dirty="0" smtClean="0"/>
              <a:t> </a:t>
            </a:r>
            <a:r>
              <a:rPr lang="de-DE" dirty="0"/>
              <a:t>all </a:t>
            </a:r>
            <a:r>
              <a:rPr lang="de-DE" dirty="0" err="1" smtClean="0"/>
              <a:t>participants</a:t>
            </a:r>
            <a:r>
              <a:rPr lang="de-DE" dirty="0" smtClean="0"/>
              <a:t> </a:t>
            </a:r>
            <a:r>
              <a:rPr lang="de-DE" dirty="0" err="1" smtClean="0"/>
              <a:t>and</a:t>
            </a:r>
            <a:r>
              <a:rPr lang="de-DE" dirty="0" smtClean="0"/>
              <a:t> </a:t>
            </a:r>
            <a:r>
              <a:rPr lang="de-DE" dirty="0" err="1"/>
              <a:t>data</a:t>
            </a:r>
            <a:r>
              <a:rPr lang="de-DE" dirty="0"/>
              <a:t> </a:t>
            </a:r>
            <a:r>
              <a:rPr lang="de-DE" dirty="0" err="1" smtClean="0"/>
              <a:t>contributors</a:t>
            </a:r>
            <a:endParaRPr lang="de-DE" dirty="0" smtClean="0"/>
          </a:p>
          <a:p>
            <a:r>
              <a:rPr lang="de-DE" dirty="0" err="1"/>
              <a:t>Competition</a:t>
            </a:r>
            <a:r>
              <a:rPr lang="de-DE" dirty="0"/>
              <a:t> </a:t>
            </a:r>
            <a:r>
              <a:rPr lang="de-DE" dirty="0" err="1"/>
              <a:t>scheduled</a:t>
            </a:r>
            <a:r>
              <a:rPr lang="de-DE" dirty="0"/>
              <a:t> </a:t>
            </a:r>
            <a:r>
              <a:rPr lang="de-DE" dirty="0" err="1"/>
              <a:t>to</a:t>
            </a:r>
            <a:r>
              <a:rPr lang="de-DE" dirty="0"/>
              <a:t> open in </a:t>
            </a:r>
            <a:r>
              <a:rPr lang="de-DE" b="1" dirty="0" err="1"/>
              <a:t>late</a:t>
            </a:r>
            <a:r>
              <a:rPr lang="de-DE" b="1" dirty="0"/>
              <a:t> 2014</a:t>
            </a:r>
          </a:p>
          <a:p>
            <a:endParaRPr lang="de-DE" sz="2000" dirty="0" smtClean="0"/>
          </a:p>
          <a:p>
            <a:endParaRPr lang="de-DE" sz="2000" dirty="0"/>
          </a:p>
          <a:p>
            <a:pPr marL="57150" indent="0">
              <a:buNone/>
            </a:pPr>
            <a:endParaRPr lang="de-DE" sz="2000" dirty="0" smtClean="0">
              <a:solidFill>
                <a:srgbClr val="003399"/>
              </a:solidFill>
            </a:endParaRPr>
          </a:p>
        </p:txBody>
      </p:sp>
      <p:pic>
        <p:nvPicPr>
          <p:cNvPr id="98306" name="Picture 2" descr="CAMI Critical Assessment of Metagenome Interpre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52" y="188639"/>
            <a:ext cx="1285903" cy="123644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292080" y="5807005"/>
            <a:ext cx="3384376" cy="646331"/>
          </a:xfrm>
          <a:prstGeom prst="rect">
            <a:avLst/>
          </a:prstGeom>
          <a:noFill/>
        </p:spPr>
        <p:txBody>
          <a:bodyPr wrap="square" rtlCol="0">
            <a:spAutoFit/>
          </a:bodyPr>
          <a:lstStyle/>
          <a:p>
            <a:pPr algn="ctr" fontAlgn="base">
              <a:lnSpc>
                <a:spcPct val="80000"/>
              </a:lnSpc>
              <a:spcBef>
                <a:spcPct val="20000"/>
              </a:spcBef>
              <a:spcAft>
                <a:spcPct val="0"/>
              </a:spcAft>
            </a:pPr>
            <a:r>
              <a:rPr lang="de-DE" sz="2000" dirty="0">
                <a:solidFill>
                  <a:srgbClr val="000000"/>
                </a:solidFill>
              </a:rPr>
              <a:t>www.cami-challenge.org</a:t>
            </a:r>
          </a:p>
          <a:p>
            <a:pPr algn="ctr" fontAlgn="base">
              <a:lnSpc>
                <a:spcPct val="80000"/>
              </a:lnSpc>
              <a:spcBef>
                <a:spcPct val="20000"/>
              </a:spcBef>
              <a:spcAft>
                <a:spcPct val="0"/>
              </a:spcAft>
            </a:pPr>
            <a:r>
              <a:rPr lang="de-DE" sz="2000" dirty="0">
                <a:solidFill>
                  <a:srgbClr val="000000"/>
                </a:solidFill>
                <a:hlinkClick r:id="rId4"/>
              </a:rPr>
              <a:t>CAMI Google+-Group</a:t>
            </a:r>
            <a:endParaRPr lang="de-DE" sz="2000" dirty="0">
              <a:solidFill>
                <a:srgbClr val="000000"/>
              </a:solidFill>
            </a:endParaRPr>
          </a:p>
        </p:txBody>
      </p:sp>
    </p:spTree>
    <p:extLst>
      <p:ext uri="{BB962C8B-B14F-4D97-AF65-F5344CB8AC3E}">
        <p14:creationId xmlns:p14="http://schemas.microsoft.com/office/powerpoint/2010/main" val="3401315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89063" y="332656"/>
            <a:ext cx="6783387" cy="981075"/>
          </a:xfrm>
        </p:spPr>
        <p:txBody>
          <a:bodyPr/>
          <a:lstStyle/>
          <a:p>
            <a:r>
              <a:rPr lang="en-US" dirty="0" smtClean="0">
                <a:solidFill>
                  <a:srgbClr val="003399"/>
                </a:solidFill>
              </a:rPr>
              <a:t>CAMI</a:t>
            </a:r>
            <a:r>
              <a:rPr lang="en-US" dirty="0">
                <a:solidFill>
                  <a:srgbClr val="003399"/>
                </a:solidFill>
              </a:rPr>
              <a:t> </a:t>
            </a:r>
            <a:r>
              <a:rPr lang="en-US" dirty="0" smtClean="0">
                <a:solidFill>
                  <a:srgbClr val="003399"/>
                </a:solidFill>
              </a:rPr>
              <a:t>contributors</a:t>
            </a:r>
            <a:endParaRPr lang="en-US" dirty="0"/>
          </a:p>
        </p:txBody>
      </p:sp>
      <p:sp>
        <p:nvSpPr>
          <p:cNvPr id="3" name="Inhaltsplatzhalter 2"/>
          <p:cNvSpPr>
            <a:spLocks noGrp="1"/>
          </p:cNvSpPr>
          <p:nvPr>
            <p:ph idx="1"/>
          </p:nvPr>
        </p:nvSpPr>
        <p:spPr>
          <a:xfrm>
            <a:off x="457200" y="1495325"/>
            <a:ext cx="5122912" cy="4525963"/>
          </a:xfrm>
        </p:spPr>
        <p:txBody>
          <a:bodyPr/>
          <a:lstStyle/>
          <a:p>
            <a:pPr marL="57150" indent="0">
              <a:buNone/>
            </a:pPr>
            <a:r>
              <a:rPr lang="en-US" sz="2000" b="1" dirty="0" smtClean="0"/>
              <a:t>Contributors</a:t>
            </a:r>
            <a:r>
              <a:rPr lang="en-US" sz="2000" dirty="0" smtClean="0"/>
              <a:t>: Stephan </a:t>
            </a:r>
            <a:r>
              <a:rPr lang="en-US" sz="2000" dirty="0" err="1" smtClean="0"/>
              <a:t>Majda</a:t>
            </a:r>
            <a:r>
              <a:rPr lang="en-US" sz="2000" dirty="0"/>
              <a:t>,  Eddy </a:t>
            </a:r>
            <a:r>
              <a:rPr lang="en-US" sz="2000" dirty="0" smtClean="0"/>
              <a:t>Rubin, Nikos </a:t>
            </a:r>
            <a:r>
              <a:rPr lang="en-US" sz="2000" dirty="0" err="1"/>
              <a:t>Kyrpides</a:t>
            </a:r>
            <a:r>
              <a:rPr lang="en-US" sz="2000" dirty="0"/>
              <a:t>, Paul </a:t>
            </a:r>
            <a:r>
              <a:rPr lang="en-US" sz="2000" dirty="0" smtClean="0"/>
              <a:t>Schulze-</a:t>
            </a:r>
            <a:r>
              <a:rPr lang="en-US" sz="2000" dirty="0" err="1" smtClean="0"/>
              <a:t>Lefert</a:t>
            </a:r>
            <a:r>
              <a:rPr lang="en-US" sz="2000" dirty="0" smtClean="0"/>
              <a:t>, Nicole </a:t>
            </a:r>
            <a:r>
              <a:rPr lang="en-US" sz="2000" dirty="0"/>
              <a:t>Shapiro, </a:t>
            </a:r>
            <a:r>
              <a:rPr lang="en-US" sz="2000" dirty="0" err="1"/>
              <a:t>Tanja</a:t>
            </a:r>
            <a:r>
              <a:rPr lang="en-US" sz="2000" dirty="0"/>
              <a:t> </a:t>
            </a:r>
            <a:r>
              <a:rPr lang="en-US" sz="2000" dirty="0" err="1"/>
              <a:t>Woyke</a:t>
            </a:r>
            <a:r>
              <a:rPr lang="en-US" sz="2000" dirty="0"/>
              <a:t>, Hans-Peter </a:t>
            </a:r>
            <a:r>
              <a:rPr lang="en-US" sz="2000" dirty="0" err="1"/>
              <a:t>Klenk</a:t>
            </a:r>
            <a:r>
              <a:rPr lang="en-US" sz="2000" dirty="0"/>
              <a:t>, Johannes </a:t>
            </a:r>
            <a:r>
              <a:rPr lang="en-US" sz="2000" dirty="0" err="1"/>
              <a:t>Droege</a:t>
            </a:r>
            <a:r>
              <a:rPr lang="en-US" sz="2000" dirty="0"/>
              <a:t>, Ivan </a:t>
            </a:r>
            <a:r>
              <a:rPr lang="en-US" sz="2000" dirty="0" err="1"/>
              <a:t>Gregor</a:t>
            </a:r>
            <a:r>
              <a:rPr lang="en-US" sz="2000" dirty="0"/>
              <a:t>, Peter Hofmann, </a:t>
            </a:r>
            <a:r>
              <a:rPr lang="en-US" sz="2000" dirty="0" err="1"/>
              <a:t>Eik</a:t>
            </a:r>
            <a:r>
              <a:rPr lang="en-US" sz="2000" dirty="0"/>
              <a:t> </a:t>
            </a:r>
            <a:r>
              <a:rPr lang="en-US" sz="2000" dirty="0" err="1"/>
              <a:t>Dahms</a:t>
            </a:r>
            <a:r>
              <a:rPr lang="en-US" sz="2000" dirty="0"/>
              <a:t>, Jessika Fiedler, Ruben </a:t>
            </a:r>
            <a:r>
              <a:rPr lang="en-US" sz="2000" dirty="0" err="1"/>
              <a:t>Garrido-Oter</a:t>
            </a:r>
            <a:r>
              <a:rPr lang="en-US" sz="2000" dirty="0"/>
              <a:t>, Julia </a:t>
            </a:r>
            <a:r>
              <a:rPr lang="en-US" sz="2000" dirty="0" err="1"/>
              <a:t>Vorholt</a:t>
            </a:r>
            <a:r>
              <a:rPr lang="en-US" sz="2000" dirty="0"/>
              <a:t>, Yang Bai, Girish Srinivas, Phil Blood, Mihai Pop, Aaron Darling, Matthew </a:t>
            </a:r>
            <a:r>
              <a:rPr lang="en-US" sz="2000" dirty="0" err="1"/>
              <a:t>DeMaere</a:t>
            </a:r>
            <a:r>
              <a:rPr lang="en-US" sz="2000" dirty="0"/>
              <a:t>, Dmitri </a:t>
            </a:r>
            <a:r>
              <a:rPr lang="en-US" sz="2000" dirty="0" err="1"/>
              <a:t>Turaev</a:t>
            </a:r>
            <a:r>
              <a:rPr lang="en-US" sz="2000" dirty="0"/>
              <a:t>, Chris Hill, Peter </a:t>
            </a:r>
            <a:r>
              <a:rPr lang="en-US" sz="2000" dirty="0" err="1"/>
              <a:t>Belmann</a:t>
            </a:r>
            <a:r>
              <a:rPr lang="en-US" sz="2000" dirty="0"/>
              <a:t>, Andreas </a:t>
            </a:r>
            <a:r>
              <a:rPr lang="en-US" sz="2000" dirty="0" err="1" smtClean="0"/>
              <a:t>Bremges</a:t>
            </a:r>
            <a:endParaRPr lang="de-DE" sz="2000" dirty="0" smtClean="0">
              <a:solidFill>
                <a:srgbClr val="003399"/>
              </a:solidFill>
            </a:endParaRPr>
          </a:p>
          <a:p>
            <a:pPr marL="57150" indent="0">
              <a:buNone/>
            </a:pPr>
            <a:r>
              <a:rPr lang="de-DE" b="1" dirty="0" err="1" smtClean="0">
                <a:solidFill>
                  <a:srgbClr val="003399"/>
                </a:solidFill>
              </a:rPr>
              <a:t>And</a:t>
            </a:r>
            <a:r>
              <a:rPr lang="de-DE" b="1" dirty="0" smtClean="0">
                <a:solidFill>
                  <a:srgbClr val="003399"/>
                </a:solidFill>
              </a:rPr>
              <a:t> </a:t>
            </a:r>
            <a:r>
              <a:rPr lang="de-DE" b="1" dirty="0" err="1" smtClean="0">
                <a:solidFill>
                  <a:srgbClr val="003399"/>
                </a:solidFill>
              </a:rPr>
              <a:t>you</a:t>
            </a:r>
            <a:r>
              <a:rPr lang="de-DE" b="1" dirty="0" smtClean="0">
                <a:solidFill>
                  <a:srgbClr val="003399"/>
                </a:solidFill>
              </a:rPr>
              <a:t>?</a:t>
            </a:r>
          </a:p>
          <a:p>
            <a:pPr marL="57150" indent="0">
              <a:buNone/>
            </a:pPr>
            <a:endParaRPr lang="de-DE" sz="2000" dirty="0">
              <a:solidFill>
                <a:srgbClr val="003399"/>
              </a:solidFill>
            </a:endParaRPr>
          </a:p>
          <a:p>
            <a:pPr marL="57150" indent="0">
              <a:buNone/>
            </a:pPr>
            <a:r>
              <a:rPr lang="en-US" sz="2000" b="1" dirty="0"/>
              <a:t>Steering committee</a:t>
            </a:r>
            <a:r>
              <a:rPr lang="en-US" sz="2000" dirty="0"/>
              <a:t>: Alice </a:t>
            </a:r>
            <a:r>
              <a:rPr lang="en-US" sz="2000" dirty="0" err="1"/>
              <a:t>McHardy</a:t>
            </a:r>
            <a:r>
              <a:rPr lang="en-US" sz="2000" dirty="0"/>
              <a:t>, Alexander </a:t>
            </a:r>
            <a:r>
              <a:rPr lang="en-US" sz="2000" dirty="0" err="1"/>
              <a:t>Sczyrba</a:t>
            </a:r>
            <a:r>
              <a:rPr lang="en-US" sz="2000" dirty="0"/>
              <a:t>, Thomas </a:t>
            </a:r>
            <a:r>
              <a:rPr lang="en-US" sz="2000" dirty="0" err="1"/>
              <a:t>Rattei</a:t>
            </a:r>
            <a:endParaRPr lang="en-US" sz="2000" dirty="0"/>
          </a:p>
          <a:p>
            <a:pPr marL="57150" indent="0">
              <a:buNone/>
            </a:pPr>
            <a:endParaRPr lang="de-DE" sz="2000" dirty="0" smtClean="0">
              <a:solidFill>
                <a:srgbClr val="003399"/>
              </a:solidFill>
            </a:endParaRPr>
          </a:p>
        </p:txBody>
      </p:sp>
      <p:pic>
        <p:nvPicPr>
          <p:cNvPr id="98306" name="Picture 2" descr="CAMI Critical Assessment of Metagenome Interpre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52" y="188639"/>
            <a:ext cx="1285903" cy="123644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5364088" y="6211669"/>
            <a:ext cx="3384376" cy="646331"/>
          </a:xfrm>
          <a:prstGeom prst="rect">
            <a:avLst/>
          </a:prstGeom>
          <a:noFill/>
        </p:spPr>
        <p:txBody>
          <a:bodyPr wrap="square" rtlCol="0">
            <a:spAutoFit/>
          </a:bodyPr>
          <a:lstStyle/>
          <a:p>
            <a:pPr algn="ctr" fontAlgn="base">
              <a:lnSpc>
                <a:spcPct val="80000"/>
              </a:lnSpc>
              <a:spcBef>
                <a:spcPct val="20000"/>
              </a:spcBef>
              <a:spcAft>
                <a:spcPct val="0"/>
              </a:spcAft>
            </a:pPr>
            <a:r>
              <a:rPr lang="de-DE" sz="2000" dirty="0" smtClean="0">
                <a:solidFill>
                  <a:srgbClr val="000000"/>
                </a:solidFill>
              </a:rPr>
              <a:t>www.cami-challenge.org</a:t>
            </a:r>
          </a:p>
          <a:p>
            <a:pPr algn="ctr" fontAlgn="base">
              <a:lnSpc>
                <a:spcPct val="80000"/>
              </a:lnSpc>
              <a:spcBef>
                <a:spcPct val="20000"/>
              </a:spcBef>
              <a:spcAft>
                <a:spcPct val="0"/>
              </a:spcAft>
            </a:pPr>
            <a:endParaRPr lang="en-US" sz="2000" dirty="0">
              <a:solidFill>
                <a:srgbClr val="000000"/>
              </a:solidFill>
            </a:endParaRPr>
          </a:p>
        </p:txBody>
      </p:sp>
      <p:sp>
        <p:nvSpPr>
          <p:cNvPr id="4" name="AutoShape 2" descr="Bildergebnis für jgi logo"/>
          <p:cNvSpPr>
            <a:spLocks noChangeAspect="1" noChangeArrowheads="1"/>
          </p:cNvSpPr>
          <p:nvPr/>
        </p:nvSpPr>
        <p:spPr bwMode="auto">
          <a:xfrm>
            <a:off x="155575" y="-533400"/>
            <a:ext cx="1838325" cy="1123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fontAlgn="base">
              <a:lnSpc>
                <a:spcPct val="80000"/>
              </a:lnSpc>
              <a:spcBef>
                <a:spcPct val="20000"/>
              </a:spcBef>
              <a:spcAft>
                <a:spcPct val="0"/>
              </a:spcAft>
            </a:pPr>
            <a:endParaRPr lang="en-US" sz="1000">
              <a:solidFill>
                <a:srgbClr val="000000"/>
              </a:solidFill>
            </a:endParaRPr>
          </a:p>
        </p:txBody>
      </p:sp>
      <p:pic>
        <p:nvPicPr>
          <p:cNvPr id="993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1700808"/>
            <a:ext cx="1177758"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3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0272" y="2420888"/>
            <a:ext cx="1803430" cy="721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33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3861048"/>
            <a:ext cx="1595958" cy="54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33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6565" y="5208165"/>
            <a:ext cx="1092560" cy="409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33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6252" y="1182794"/>
            <a:ext cx="1036028" cy="103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336"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69167" y="4586643"/>
            <a:ext cx="1719257" cy="391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337"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4014" y="3171056"/>
            <a:ext cx="13144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338"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78538" y="1013867"/>
            <a:ext cx="14097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339"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46428" y="2394312"/>
            <a:ext cx="855675" cy="83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934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02138" y="5208165"/>
            <a:ext cx="1454138" cy="528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81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89063" y="215677"/>
            <a:ext cx="6783387" cy="981075"/>
          </a:xfrm>
        </p:spPr>
        <p:txBody>
          <a:bodyPr/>
          <a:lstStyle/>
          <a:p>
            <a:pPr lvl="1"/>
            <a:r>
              <a:rPr lang="en-US" dirty="0" smtClean="0">
                <a:solidFill>
                  <a:srgbClr val="003399"/>
                </a:solidFill>
              </a:rPr>
              <a:t>CAMI Events</a:t>
            </a:r>
            <a:r>
              <a:rPr lang="de-DE" sz="1800" dirty="0"/>
              <a:t/>
            </a:r>
            <a:br>
              <a:rPr lang="de-DE" sz="1800" dirty="0"/>
            </a:br>
            <a:endParaRPr lang="en-US" sz="1800" dirty="0">
              <a:solidFill>
                <a:srgbClr val="003399"/>
              </a:solidFill>
            </a:endParaRPr>
          </a:p>
        </p:txBody>
      </p:sp>
      <p:sp>
        <p:nvSpPr>
          <p:cNvPr id="6" name="Inhaltsplatzhalter 5"/>
          <p:cNvSpPr>
            <a:spLocks noGrp="1"/>
          </p:cNvSpPr>
          <p:nvPr>
            <p:ph idx="1"/>
          </p:nvPr>
        </p:nvSpPr>
        <p:spPr>
          <a:xfrm>
            <a:off x="457200" y="1567333"/>
            <a:ext cx="8229600" cy="4525963"/>
          </a:xfrm>
        </p:spPr>
        <p:txBody>
          <a:bodyPr/>
          <a:lstStyle/>
          <a:p>
            <a:r>
              <a:rPr lang="de-DE" b="1" dirty="0" smtClean="0"/>
              <a:t>March, Cambridge</a:t>
            </a:r>
            <a:r>
              <a:rPr lang="de-DE" dirty="0" smtClean="0"/>
              <a:t>: Meeting &amp; </a:t>
            </a:r>
            <a:r>
              <a:rPr lang="de-DE" dirty="0" err="1" smtClean="0"/>
              <a:t>discussion</a:t>
            </a:r>
            <a:r>
              <a:rPr lang="de-DE" dirty="0" smtClean="0"/>
              <a:t> at MTG </a:t>
            </a:r>
            <a:r>
              <a:rPr lang="de-DE" dirty="0" err="1" smtClean="0"/>
              <a:t>meeting</a:t>
            </a:r>
            <a:r>
              <a:rPr lang="de-DE" dirty="0" smtClean="0"/>
              <a:t> at Newton Institute</a:t>
            </a:r>
          </a:p>
          <a:p>
            <a:r>
              <a:rPr lang="de-DE" b="1" dirty="0" smtClean="0"/>
              <a:t>August 25th, Seoul</a:t>
            </a:r>
            <a:r>
              <a:rPr lang="de-DE" dirty="0" smtClean="0"/>
              <a:t>: </a:t>
            </a:r>
            <a:r>
              <a:rPr lang="de-DE" dirty="0" err="1" smtClean="0"/>
              <a:t>Roundtable</a:t>
            </a:r>
            <a:r>
              <a:rPr lang="de-DE" dirty="0" smtClean="0"/>
              <a:t> </a:t>
            </a:r>
            <a:r>
              <a:rPr lang="de-DE" dirty="0"/>
              <a:t>at </a:t>
            </a:r>
            <a:r>
              <a:rPr lang="de-DE" b="1" dirty="0">
                <a:solidFill>
                  <a:srgbClr val="003399"/>
                </a:solidFill>
              </a:rPr>
              <a:t>ISME 2014 </a:t>
            </a:r>
            <a:r>
              <a:rPr lang="de-DE" dirty="0" err="1" smtClean="0"/>
              <a:t>to</a:t>
            </a:r>
            <a:r>
              <a:rPr lang="de-DE" dirty="0" smtClean="0"/>
              <a:t> </a:t>
            </a:r>
            <a:r>
              <a:rPr lang="de-DE" dirty="0" err="1"/>
              <a:t>decide</a:t>
            </a:r>
            <a:r>
              <a:rPr lang="de-DE" dirty="0"/>
              <a:t> on </a:t>
            </a:r>
            <a:r>
              <a:rPr lang="de-DE" dirty="0" err="1"/>
              <a:t>evaluation</a:t>
            </a:r>
            <a:r>
              <a:rPr lang="de-DE" dirty="0"/>
              <a:t> </a:t>
            </a:r>
            <a:r>
              <a:rPr lang="de-DE" dirty="0" err="1"/>
              <a:t>details</a:t>
            </a:r>
            <a:r>
              <a:rPr lang="de-DE" dirty="0"/>
              <a:t> </a:t>
            </a:r>
            <a:r>
              <a:rPr lang="de-DE" dirty="0" err="1"/>
              <a:t>and</a:t>
            </a:r>
            <a:r>
              <a:rPr lang="de-DE" dirty="0"/>
              <a:t> </a:t>
            </a:r>
            <a:r>
              <a:rPr lang="de-DE" dirty="0" err="1"/>
              <a:t>dissemination</a:t>
            </a:r>
            <a:r>
              <a:rPr lang="de-DE" dirty="0"/>
              <a:t> </a:t>
            </a:r>
            <a:r>
              <a:rPr lang="de-DE" dirty="0" err="1"/>
              <a:t>of</a:t>
            </a:r>
            <a:r>
              <a:rPr lang="de-DE" dirty="0"/>
              <a:t> </a:t>
            </a:r>
            <a:r>
              <a:rPr lang="de-DE" dirty="0" err="1" smtClean="0"/>
              <a:t>results</a:t>
            </a:r>
            <a:endParaRPr lang="de-DE" dirty="0" smtClean="0"/>
          </a:p>
          <a:p>
            <a:pPr>
              <a:buFont typeface="Arial" panose="020B0604020202020204" pitchFamily="34" charset="0"/>
              <a:buChar char="•"/>
            </a:pPr>
            <a:r>
              <a:rPr lang="de-DE" b="1" dirty="0" smtClean="0"/>
              <a:t>September, Cambridge</a:t>
            </a:r>
            <a:r>
              <a:rPr lang="de-DE" dirty="0" smtClean="0"/>
              <a:t>: </a:t>
            </a:r>
            <a:r>
              <a:rPr lang="de-DE" dirty="0" err="1" smtClean="0"/>
              <a:t>Hackathon</a:t>
            </a:r>
            <a:r>
              <a:rPr lang="de-DE" dirty="0" smtClean="0"/>
              <a:t> at Newton Institute</a:t>
            </a:r>
          </a:p>
          <a:p>
            <a:pPr>
              <a:buFont typeface="Arial" panose="020B0604020202020204" pitchFamily="34" charset="0"/>
              <a:buChar char="•"/>
            </a:pPr>
            <a:r>
              <a:rPr lang="de-DE" b="1" dirty="0" smtClean="0"/>
              <a:t>End </a:t>
            </a:r>
            <a:r>
              <a:rPr lang="de-DE" b="1" dirty="0" err="1" smtClean="0"/>
              <a:t>of</a:t>
            </a:r>
            <a:r>
              <a:rPr lang="de-DE" b="1" dirty="0" smtClean="0"/>
              <a:t> 2014</a:t>
            </a:r>
            <a:r>
              <a:rPr lang="de-DE" dirty="0" smtClean="0"/>
              <a:t>: </a:t>
            </a:r>
            <a:r>
              <a:rPr lang="de-DE" dirty="0"/>
              <a:t>S</a:t>
            </a:r>
            <a:r>
              <a:rPr lang="de-DE" dirty="0" smtClean="0"/>
              <a:t>tart </a:t>
            </a:r>
            <a:r>
              <a:rPr lang="de-DE" dirty="0" err="1" smtClean="0"/>
              <a:t>of</a:t>
            </a:r>
            <a:r>
              <a:rPr lang="de-DE" dirty="0" smtClean="0"/>
              <a:t> </a:t>
            </a:r>
            <a:r>
              <a:rPr lang="de-DE" dirty="0" err="1" smtClean="0"/>
              <a:t>competition</a:t>
            </a:r>
            <a:endParaRPr lang="de-DE" dirty="0" smtClean="0"/>
          </a:p>
          <a:p>
            <a:pPr>
              <a:buFont typeface="Arial" panose="020B0604020202020204" pitchFamily="34" charset="0"/>
              <a:buChar char="•"/>
            </a:pPr>
            <a:r>
              <a:rPr lang="de-DE" b="1" dirty="0" smtClean="0"/>
              <a:t>Early 2015</a:t>
            </a:r>
            <a:r>
              <a:rPr lang="de-DE" dirty="0" smtClean="0"/>
              <a:t>: Evaluation </a:t>
            </a:r>
            <a:r>
              <a:rPr lang="de-DE" dirty="0" err="1" smtClean="0"/>
              <a:t>meeting</a:t>
            </a:r>
            <a:endParaRPr lang="de-DE" dirty="0"/>
          </a:p>
          <a:p>
            <a:pPr marL="0" indent="0">
              <a:buNone/>
            </a:pPr>
            <a:endParaRPr lang="de-DE" dirty="0" smtClean="0">
              <a:solidFill>
                <a:srgbClr val="003399"/>
              </a:solidFill>
            </a:endParaRPr>
          </a:p>
        </p:txBody>
      </p:sp>
      <p:sp>
        <p:nvSpPr>
          <p:cNvPr id="2" name="Textfeld 1"/>
          <p:cNvSpPr txBox="1"/>
          <p:nvPr/>
        </p:nvSpPr>
        <p:spPr>
          <a:xfrm>
            <a:off x="5364088" y="6211669"/>
            <a:ext cx="3384376" cy="646331"/>
          </a:xfrm>
          <a:prstGeom prst="rect">
            <a:avLst/>
          </a:prstGeom>
          <a:noFill/>
        </p:spPr>
        <p:txBody>
          <a:bodyPr wrap="square" rtlCol="0">
            <a:spAutoFit/>
          </a:bodyPr>
          <a:lstStyle/>
          <a:p>
            <a:pPr algn="ctr" fontAlgn="base">
              <a:lnSpc>
                <a:spcPct val="80000"/>
              </a:lnSpc>
              <a:spcBef>
                <a:spcPct val="20000"/>
              </a:spcBef>
              <a:spcAft>
                <a:spcPct val="0"/>
              </a:spcAft>
            </a:pPr>
            <a:r>
              <a:rPr lang="de-DE" sz="2000" dirty="0">
                <a:solidFill>
                  <a:srgbClr val="000000"/>
                </a:solidFill>
              </a:rPr>
              <a:t>www.cami-challenge.org</a:t>
            </a:r>
          </a:p>
          <a:p>
            <a:pPr algn="ctr" fontAlgn="base">
              <a:lnSpc>
                <a:spcPct val="80000"/>
              </a:lnSpc>
              <a:spcBef>
                <a:spcPct val="20000"/>
              </a:spcBef>
              <a:spcAft>
                <a:spcPct val="0"/>
              </a:spcAft>
            </a:pPr>
            <a:endParaRPr lang="en-US" sz="2000" dirty="0">
              <a:solidFill>
                <a:srgbClr val="000000"/>
              </a:solidFill>
            </a:endParaRPr>
          </a:p>
        </p:txBody>
      </p:sp>
      <p:pic>
        <p:nvPicPr>
          <p:cNvPr id="9" name="Picture 2" descr="CAMI Critical Assessment of Metagenome Interpre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52" y="188639"/>
            <a:ext cx="1285903" cy="1236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586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Tx/>
          <a:buSzTx/>
          <a:buFontTx/>
          <a:buNone/>
          <a:tabLst/>
          <a:defRPr kumimoji="0" lang="de-DE" sz="1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529</Words>
  <Application>Microsoft Office PowerPoint</Application>
  <PresentationFormat>Bildschirmpräsentation (4:3)</PresentationFormat>
  <Paragraphs>61</Paragraphs>
  <Slides>3</Slides>
  <Notes>3</Notes>
  <HiddenSlides>0</HiddenSlides>
  <MMClips>0</MMClips>
  <ScaleCrop>false</ScaleCrop>
  <HeadingPairs>
    <vt:vector size="4" baseType="variant">
      <vt:variant>
        <vt:lpstr>Design</vt:lpstr>
      </vt:variant>
      <vt:variant>
        <vt:i4>1</vt:i4>
      </vt:variant>
      <vt:variant>
        <vt:lpstr>Folientitel</vt:lpstr>
      </vt:variant>
      <vt:variant>
        <vt:i4>3</vt:i4>
      </vt:variant>
    </vt:vector>
  </HeadingPairs>
  <TitlesOfParts>
    <vt:vector size="4" baseType="lpstr">
      <vt:lpstr>1_Default Design</vt:lpstr>
      <vt:lpstr>Critical Assessment of Metagenome Interpretation (CAMI)</vt:lpstr>
      <vt:lpstr>CAMI contributors</vt:lpstr>
      <vt:lpstr>CAMI Events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Alice Carolyn McHardy</dc:creator>
  <cp:lastModifiedBy>Alice Carolyn McHardy</cp:lastModifiedBy>
  <cp:revision>6</cp:revision>
  <dcterms:created xsi:type="dcterms:W3CDTF">2014-08-08T10:18:38Z</dcterms:created>
  <dcterms:modified xsi:type="dcterms:W3CDTF">2014-08-24T13:10:44Z</dcterms:modified>
</cp:coreProperties>
</file>