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21" r:id="rId2"/>
    <p:sldId id="259" r:id="rId3"/>
    <p:sldId id="364" r:id="rId4"/>
    <p:sldId id="369" r:id="rId5"/>
    <p:sldId id="392" r:id="rId6"/>
    <p:sldId id="393" r:id="rId7"/>
    <p:sldId id="394" r:id="rId8"/>
    <p:sldId id="395" r:id="rId9"/>
    <p:sldId id="379" r:id="rId10"/>
    <p:sldId id="396" r:id="rId11"/>
    <p:sldId id="398" r:id="rId12"/>
    <p:sldId id="400" r:id="rId13"/>
    <p:sldId id="371" r:id="rId14"/>
    <p:sldId id="382" r:id="rId15"/>
    <p:sldId id="402" r:id="rId16"/>
    <p:sldId id="403" r:id="rId17"/>
    <p:sldId id="404" r:id="rId18"/>
    <p:sldId id="405" r:id="rId19"/>
    <p:sldId id="383" r:id="rId20"/>
    <p:sldId id="406" r:id="rId21"/>
    <p:sldId id="378" r:id="rId22"/>
    <p:sldId id="365" r:id="rId23"/>
    <p:sldId id="390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FF"/>
    <a:srgbClr val="FFD03B"/>
    <a:srgbClr val="5353FF"/>
    <a:srgbClr val="FFA042"/>
    <a:srgbClr val="EA9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FDAD-2029-446C-AD7B-EA0A1863D739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278F5-4E5A-4DDA-8DFA-D50B75C3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3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EDE4-6A69-3B1C-7ABE-8CB7791AF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4EFBA-46B3-5976-2279-A8210FCA8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7F6C-CB4F-92B3-FB17-C90D97B7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5109-876A-FBD2-04CD-45A879FA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5B46-54C7-FFC9-78C5-6A720BE1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299175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FDF8-1D1D-0DF1-A990-1B64802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44CB0-DA9B-0E0C-3393-F3BCBC0E6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81AD-693E-948C-A39A-8AB3B84F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06BE-3F25-0C1A-0B8F-DB1BCB7B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C111-043E-FDE2-29B4-E95EFC6D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99165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D6C04-C737-EF8F-E133-F8F58658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E01FC-B1BB-5F69-867F-8466AF6A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5364-79D9-0793-5701-2DB935A0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CF0E-8C4A-F3FB-9212-CD1ECD5A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68AF-717A-9985-94D2-E25F7DFF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64178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B5E6-0488-66C9-BCB6-7FB63530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A88A-2236-9FE4-8182-0F5A57F5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5609-AB36-1DD0-09C4-B46096E1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A631-F75B-3081-5620-C18C1010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F462-3611-7DBE-96EA-8E5F71F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8829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AA8A-4569-D0B2-81F7-00940A7D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4B40-2CC7-AD6E-1B00-AFBA5B83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5C7B-635D-492D-56F2-37975C82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CE7F-C22D-DE09-C8A0-EC2FA74C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EEEF-BBD2-BA86-6F75-93C986E0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110239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1773-E9EB-AA10-AD57-DFEC9AB8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4D89-DB39-7626-EE43-F01D39591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A42A5-048E-AF77-08E6-454524945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6B3B-4CCA-6E8E-5F6F-AB72C36F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6A589-62E5-4EAD-41B8-B0EAAE71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36B5C-349F-19E3-FBE4-F46919E3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735510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2F0-FA0E-127A-4F8E-A000A1F0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83205-281F-8D6D-C1F5-0866F75F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3B3B1-6255-8D00-FC4C-154EECE89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A9A3-7E75-DC12-89A7-4A92B9417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2747A-4679-BCC4-8E4E-403411724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E456A-A2FF-B6FE-5881-85BFD0BD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D1699-1C6F-531C-BE57-0D4D2CB5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215FE-8D8C-6B51-F5B3-BDE3E029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74682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20E1-9F48-7E2E-64B2-D2FB8ABB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9126C-4C1B-5C12-593E-DAEED2B1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D7F37-AFD7-2287-001C-4AC19B3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9433B-4D2B-D381-5ADB-70E206AF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214903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68789-42F3-72EF-A299-C46E977F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615A6-0CFE-6197-C0CC-D8503461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02ABE-8F27-B343-76F0-251F3CA5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278239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76CE-2BBC-F9CC-1415-6FB81D0C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99DA-0295-8A67-6E54-394E1713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4154F-218A-FBAF-561E-FB36C18C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5CCA-F29C-1CD8-8745-D194C8D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FA3E-A3A6-CE95-4E66-780FE38B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B8D8-8E2E-DDEA-FD67-5E4608CD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12220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2808-9BF5-D956-72C4-76E07F6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03394-5E92-9E7D-C33E-FE8D64B5C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3445E-09E2-DEE5-A852-D7EF056E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53D11-1F1E-4036-3A30-5A17051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8EBF-F58A-5B9B-BE2F-A3246351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4D80-1CAB-11FC-3693-1DFA4012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229717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85F4-FDF1-F66E-2945-EA1C3773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6BD00-39EA-78F5-3524-7D59CF93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719A-016C-AAFA-D5CB-BBB57CF99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F583-AECB-4829-8FF7-E6F6E348291A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8E12-2530-2C29-9DD4-0E125C6B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E4EC-AEE2-26E8-8B1C-676DD34D6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4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sv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D381AE-A4E1-57CC-1290-0A9C624B3852}"/>
              </a:ext>
            </a:extLst>
          </p:cNvPr>
          <p:cNvSpPr/>
          <p:nvPr/>
        </p:nvSpPr>
        <p:spPr>
          <a:xfrm>
            <a:off x="0" y="-1"/>
            <a:ext cx="12192000" cy="5957741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8EF3E-801D-AB35-8B13-D1110FE3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95" y="900260"/>
            <a:ext cx="5553758" cy="41830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6096000" y="1259197"/>
            <a:ext cx="534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Sistemas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7142301" y="1782417"/>
            <a:ext cx="3251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Técnico 2025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7613086" y="2932917"/>
            <a:ext cx="270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7107967" y="3301111"/>
            <a:ext cx="546405" cy="84447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727229-FBA2-9E34-3087-C9826CF314AE}"/>
              </a:ext>
            </a:extLst>
          </p:cNvPr>
          <p:cNvSpPr/>
          <p:nvPr/>
        </p:nvSpPr>
        <p:spPr>
          <a:xfrm>
            <a:off x="6548067" y="3945349"/>
            <a:ext cx="4417283" cy="593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D89798-C710-A6F6-CB2F-401E95C49982}"/>
              </a:ext>
            </a:extLst>
          </p:cNvPr>
          <p:cNvSpPr txBox="1"/>
          <p:nvPr/>
        </p:nvSpPr>
        <p:spPr>
          <a:xfrm>
            <a:off x="6555514" y="3986270"/>
            <a:ext cx="441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de Sistemas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91EC9-53BF-F54F-DA22-E0A73A2A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04" y="6204929"/>
            <a:ext cx="1675766" cy="520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05F77-7ECF-74A2-22BC-EF4712EFA886}"/>
              </a:ext>
            </a:extLst>
          </p:cNvPr>
          <p:cNvSpPr txBox="1"/>
          <p:nvPr/>
        </p:nvSpPr>
        <p:spPr>
          <a:xfrm>
            <a:off x="7613086" y="6265055"/>
            <a:ext cx="394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pt-BR" sz="20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20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Naspolini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FD9DE-BF57-CD12-6BAE-51B566FAA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21" y="6006257"/>
            <a:ext cx="2365953" cy="8517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6DAB9F-9ECB-FDA7-9E0A-B00B668146F7}"/>
              </a:ext>
            </a:extLst>
          </p:cNvPr>
          <p:cNvSpPr/>
          <p:nvPr/>
        </p:nvSpPr>
        <p:spPr>
          <a:xfrm rot="5400000">
            <a:off x="8994068" y="6436027"/>
            <a:ext cx="281064" cy="58169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676467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859B5F8-C478-C012-D073-3AB14615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Cascata com Feedback</a:t>
            </a:r>
          </a:p>
        </p:txBody>
      </p:sp>
      <p:cxnSp>
        <p:nvCxnSpPr>
          <p:cNvPr id="2" name="Google Shape;207;p31">
            <a:extLst>
              <a:ext uri="{FF2B5EF4-FFF2-40B4-BE49-F238E27FC236}">
                <a16:creationId xmlns:a16="http://schemas.microsoft.com/office/drawing/2014/main" id="{9AFDA1FA-34E0-B207-6F8C-95BADA0C485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3554013" y="1832980"/>
            <a:ext cx="655718" cy="18234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"/>
            <a:headEnd type="none" w="sm" len="sm"/>
            <a:tailEnd type="stealth" w="sm" len="sm"/>
          </a:ln>
        </p:spPr>
      </p:cxnSp>
      <p:cxnSp>
        <p:nvCxnSpPr>
          <p:cNvPr id="8" name="Google Shape;210;p31">
            <a:extLst>
              <a:ext uri="{FF2B5EF4-FFF2-40B4-BE49-F238E27FC236}">
                <a16:creationId xmlns:a16="http://schemas.microsoft.com/office/drawing/2014/main" id="{07754577-53B3-5C0D-AEAF-9140496B291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5365294" y="3092819"/>
            <a:ext cx="655719" cy="179915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10" name="Google Shape;208;p31">
            <a:extLst>
              <a:ext uri="{FF2B5EF4-FFF2-40B4-BE49-F238E27FC236}">
                <a16:creationId xmlns:a16="http://schemas.microsoft.com/office/drawing/2014/main" id="{A8625275-CA77-DE5F-0273-DAD9F12E0B87}"/>
              </a:ext>
            </a:extLst>
          </p:cNvPr>
          <p:cNvSpPr txBox="1"/>
          <p:nvPr/>
        </p:nvSpPr>
        <p:spPr>
          <a:xfrm>
            <a:off x="1582081" y="1824824"/>
            <a:ext cx="2776178" cy="591999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Especificação</a:t>
            </a:r>
            <a:endParaRPr sz="2000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sp>
        <p:nvSpPr>
          <p:cNvPr id="11" name="Google Shape;209;p31">
            <a:extLst>
              <a:ext uri="{FF2B5EF4-FFF2-40B4-BE49-F238E27FC236}">
                <a16:creationId xmlns:a16="http://schemas.microsoft.com/office/drawing/2014/main" id="{F016E360-AF83-3EA0-3C72-23A54200E36D}"/>
              </a:ext>
            </a:extLst>
          </p:cNvPr>
          <p:cNvSpPr txBox="1"/>
          <p:nvPr/>
        </p:nvSpPr>
        <p:spPr>
          <a:xfrm>
            <a:off x="3407512" y="3072541"/>
            <a:ext cx="2772124" cy="591999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Análise</a:t>
            </a:r>
            <a:endParaRPr sz="2000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sp>
        <p:nvSpPr>
          <p:cNvPr id="12" name="Google Shape;211;p31">
            <a:extLst>
              <a:ext uri="{FF2B5EF4-FFF2-40B4-BE49-F238E27FC236}">
                <a16:creationId xmlns:a16="http://schemas.microsoft.com/office/drawing/2014/main" id="{980DAFE3-E97B-13AB-26BF-48D916F58521}"/>
              </a:ext>
            </a:extLst>
          </p:cNvPr>
          <p:cNvSpPr txBox="1"/>
          <p:nvPr/>
        </p:nvSpPr>
        <p:spPr>
          <a:xfrm>
            <a:off x="5206671" y="4320259"/>
            <a:ext cx="2772124" cy="591999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Validação</a:t>
            </a:r>
            <a:endParaRPr sz="2000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sp>
        <p:nvSpPr>
          <p:cNvPr id="13" name="Google Shape;212;p31">
            <a:extLst>
              <a:ext uri="{FF2B5EF4-FFF2-40B4-BE49-F238E27FC236}">
                <a16:creationId xmlns:a16="http://schemas.microsoft.com/office/drawing/2014/main" id="{09FACF94-C928-1856-F829-39AD8FB13990}"/>
              </a:ext>
            </a:extLst>
          </p:cNvPr>
          <p:cNvSpPr txBox="1"/>
          <p:nvPr/>
        </p:nvSpPr>
        <p:spPr>
          <a:xfrm>
            <a:off x="6971487" y="5551048"/>
            <a:ext cx="2772124" cy="591999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Evolução</a:t>
            </a:r>
            <a:endParaRPr sz="2000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cxnSp>
        <p:nvCxnSpPr>
          <p:cNvPr id="15" name="Google Shape;213;p31">
            <a:extLst>
              <a:ext uri="{FF2B5EF4-FFF2-40B4-BE49-F238E27FC236}">
                <a16:creationId xmlns:a16="http://schemas.microsoft.com/office/drawing/2014/main" id="{4BEF2B75-68CF-53AE-6165-E57CE53E63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7155746" y="4349245"/>
            <a:ext cx="638790" cy="176481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"/>
            <a:headEnd type="none" w="sm" len="sm"/>
            <a:tailEnd type="stealth" w="sm" len="sm"/>
          </a:ln>
        </p:spPr>
      </p:cxnSp>
      <p:cxnSp>
        <p:nvCxnSpPr>
          <p:cNvPr id="6" name="Google Shape;243;p35">
            <a:extLst>
              <a:ext uri="{FF2B5EF4-FFF2-40B4-BE49-F238E27FC236}">
                <a16:creationId xmlns:a16="http://schemas.microsoft.com/office/drawing/2014/main" id="{ABF87E30-1989-460E-54B8-BE8F18F9F759}"/>
              </a:ext>
            </a:extLst>
          </p:cNvPr>
          <p:cNvCxnSpPr>
            <a:cxnSpLocks/>
          </p:cNvCxnSpPr>
          <p:nvPr/>
        </p:nvCxnSpPr>
        <p:spPr>
          <a:xfrm rot="10800000">
            <a:off x="1416376" y="2102105"/>
            <a:ext cx="1456425" cy="1326895"/>
          </a:xfrm>
          <a:prstGeom prst="bentConnector3">
            <a:avLst>
              <a:gd name="adj1" fmla="val 120632"/>
            </a:avLst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" name="Google Shape;243;p35">
            <a:extLst>
              <a:ext uri="{FF2B5EF4-FFF2-40B4-BE49-F238E27FC236}">
                <a16:creationId xmlns:a16="http://schemas.microsoft.com/office/drawing/2014/main" id="{E70F0708-6D21-8AD2-ED9E-56A535448C03}"/>
              </a:ext>
            </a:extLst>
          </p:cNvPr>
          <p:cNvCxnSpPr>
            <a:cxnSpLocks/>
          </p:cNvCxnSpPr>
          <p:nvPr/>
        </p:nvCxnSpPr>
        <p:spPr>
          <a:xfrm rot="10800000">
            <a:off x="3138367" y="3429000"/>
            <a:ext cx="1689550" cy="1187259"/>
          </a:xfrm>
          <a:prstGeom prst="bentConnector3">
            <a:avLst>
              <a:gd name="adj1" fmla="val 125769"/>
            </a:avLst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243;p35">
            <a:extLst>
              <a:ext uri="{FF2B5EF4-FFF2-40B4-BE49-F238E27FC236}">
                <a16:creationId xmlns:a16="http://schemas.microsoft.com/office/drawing/2014/main" id="{2FA7742A-C3B1-B21D-A897-43C2F0E0FB71}"/>
              </a:ext>
            </a:extLst>
          </p:cNvPr>
          <p:cNvCxnSpPr>
            <a:cxnSpLocks/>
          </p:cNvCxnSpPr>
          <p:nvPr/>
        </p:nvCxnSpPr>
        <p:spPr>
          <a:xfrm rot="10800000">
            <a:off x="5001669" y="4622354"/>
            <a:ext cx="1969821" cy="1230792"/>
          </a:xfrm>
          <a:prstGeom prst="bentConnector3">
            <a:avLst>
              <a:gd name="adj1" fmla="val 118857"/>
            </a:avLst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960127935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859B5F8-C478-C012-D073-3AB14615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Incremental / Iterativo</a:t>
            </a:r>
          </a:p>
        </p:txBody>
      </p:sp>
      <p:pic>
        <p:nvPicPr>
          <p:cNvPr id="16" name="Google Shape;262;p38">
            <a:extLst>
              <a:ext uri="{FF2B5EF4-FFF2-40B4-BE49-F238E27FC236}">
                <a16:creationId xmlns:a16="http://schemas.microsoft.com/office/drawing/2014/main" id="{7A2956FB-4EFD-DB02-75C0-885E6213F04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342" y="1553621"/>
            <a:ext cx="6822496" cy="4958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549587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859B5F8-C478-C012-D073-3AB14615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Evolucionário Espiral</a:t>
            </a:r>
          </a:p>
        </p:txBody>
      </p:sp>
      <p:pic>
        <p:nvPicPr>
          <p:cNvPr id="2" name="Imagem 9">
            <a:extLst>
              <a:ext uri="{FF2B5EF4-FFF2-40B4-BE49-F238E27FC236}">
                <a16:creationId xmlns:a16="http://schemas.microsoft.com/office/drawing/2014/main" id="{FDDECFB1-D79F-1D3E-17CA-86882113B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456" y="1688148"/>
            <a:ext cx="9064543" cy="47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19231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81942C-2876-3ED0-3AC5-2450C29F9C84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8A55EC7-283C-AD39-72FC-9D9A40634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993620-B005-44CA-A302-6C4255D84E8A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17E3D-3D30-34FE-D86E-36E0ED464473}"/>
              </a:ext>
            </a:extLst>
          </p:cNvPr>
          <p:cNvSpPr txBox="1"/>
          <p:nvPr/>
        </p:nvSpPr>
        <p:spPr>
          <a:xfrm>
            <a:off x="3275305" y="3328845"/>
            <a:ext cx="7440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Metodologias Ágeis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295D6-E1EA-4879-D10F-193E0ED23ECE}"/>
              </a:ext>
            </a:extLst>
          </p:cNvPr>
          <p:cNvSpPr txBox="1"/>
          <p:nvPr/>
        </p:nvSpPr>
        <p:spPr>
          <a:xfrm>
            <a:off x="3223599" y="4428744"/>
            <a:ext cx="766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https://agilemanifesto.org/iso/ptbr/manifesto.html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1246523410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Manifesto Ágil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6AA11E9-59EC-6BC1-3D63-304DB8515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B066CC-6F37-01E1-B963-B549AF234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0000"/>
                    </a14:imgEffect>
                    <a14:imgEffect>
                      <a14:saturation sat="358000"/>
                    </a14:imgEffect>
                    <a14:imgEffect>
                      <a14:brightnessContrast bright="9000" contrast="-4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9809" y="2027892"/>
            <a:ext cx="9291276" cy="37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5242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Manifesto Ágil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6AA11E9-59EC-6BC1-3D63-304DB8515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pic>
        <p:nvPicPr>
          <p:cNvPr id="2" name="Imagem 4">
            <a:extLst>
              <a:ext uri="{FF2B5EF4-FFF2-40B4-BE49-F238E27FC236}">
                <a16:creationId xmlns:a16="http://schemas.microsoft.com/office/drawing/2014/main" id="{5C93BFB5-0ECD-D825-5C03-8BBFCD7C4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3371" y="2357643"/>
            <a:ext cx="9834246" cy="3840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3013C2-58DF-116D-B0BC-E83E0A7ACEA7}"/>
              </a:ext>
            </a:extLst>
          </p:cNvPr>
          <p:cNvSpPr txBox="1"/>
          <p:nvPr/>
        </p:nvSpPr>
        <p:spPr>
          <a:xfrm>
            <a:off x="954416" y="1647456"/>
            <a:ext cx="8728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Os 12 princípios ágeis: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4245875999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2983C5-6424-7D05-3ED9-CCD27F17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1" y="2020720"/>
            <a:ext cx="7886371" cy="39809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D2F6EAD-D6E3-E335-EAB7-1E0AD35B4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17345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pic>
        <p:nvPicPr>
          <p:cNvPr id="3" name="Google Shape;404;p62">
            <a:extLst>
              <a:ext uri="{FF2B5EF4-FFF2-40B4-BE49-F238E27FC236}">
                <a16:creationId xmlns:a16="http://schemas.microsoft.com/office/drawing/2014/main" id="{AEC880F1-CBA7-F623-FDF5-DB0F8C69F6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2693" y="1366508"/>
            <a:ext cx="8719226" cy="565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2B380956-6AE9-1F54-BB2F-62FB6093C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18062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859B5F8-C478-C012-D073-3AB14615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Google Shape;3850;p15">
            <a:extLst>
              <a:ext uri="{FF2B5EF4-FFF2-40B4-BE49-F238E27FC236}">
                <a16:creationId xmlns:a16="http://schemas.microsoft.com/office/drawing/2014/main" id="{9EC1DD97-DACB-52F8-2351-6231DCEED3A8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Vídeos Explicativos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D11E69-D336-75AF-DF72-1B66B64AD422}"/>
              </a:ext>
            </a:extLst>
          </p:cNvPr>
          <p:cNvSpPr txBox="1"/>
          <p:nvPr/>
        </p:nvSpPr>
        <p:spPr>
          <a:xfrm>
            <a:off x="1625335" y="1754303"/>
            <a:ext cx="872873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Kanban (1 minuto)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https://www.youtube.com/shorts/UL5cMoaGkj8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SCRUM (1 minuto)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https://www.youtube.com/shorts/qG8-Wsql1y4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39308-8334-D949-975B-E11170FFB42F}"/>
              </a:ext>
            </a:extLst>
          </p:cNvPr>
          <p:cNvSpPr/>
          <p:nvPr/>
        </p:nvSpPr>
        <p:spPr>
          <a:xfrm rot="5400000">
            <a:off x="1325485" y="188357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3A1390-F27E-8BB9-7B8B-5E559E0B6637}"/>
              </a:ext>
            </a:extLst>
          </p:cNvPr>
          <p:cNvSpPr/>
          <p:nvPr/>
        </p:nvSpPr>
        <p:spPr>
          <a:xfrm rot="5400000">
            <a:off x="1327469" y="323673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934562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750080" y="3042030"/>
            <a:ext cx="6517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de</a:t>
            </a:r>
          </a:p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3967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1165151" y="2503445"/>
            <a:ext cx="780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Desenvolvimento de Software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1803587" y="3486553"/>
            <a:ext cx="63411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Software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Desenvolvimento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Metodologias Ágeis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 Práticas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2" y="1028705"/>
            <a:ext cx="313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6F95FB3-D6D5-34B0-44A5-860AE6BF857E}"/>
              </a:ext>
            </a:extLst>
          </p:cNvPr>
          <p:cNvSpPr/>
          <p:nvPr/>
        </p:nvSpPr>
        <p:spPr>
          <a:xfrm rot="5400000">
            <a:off x="1423151" y="363111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A42DCEC-E414-5AF3-91B7-DF74FD47481D}"/>
              </a:ext>
            </a:extLst>
          </p:cNvPr>
          <p:cNvSpPr/>
          <p:nvPr/>
        </p:nvSpPr>
        <p:spPr>
          <a:xfrm rot="5400000">
            <a:off x="1423151" y="411879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3D3B796-FCE1-0C84-EBB6-D9B8F49C4B69}"/>
              </a:ext>
            </a:extLst>
          </p:cNvPr>
          <p:cNvSpPr/>
          <p:nvPr/>
        </p:nvSpPr>
        <p:spPr>
          <a:xfrm rot="5400000">
            <a:off x="1419341" y="4608384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3B14A29-AD96-A2BC-F9F8-2C1759BB7BEB}"/>
              </a:ext>
            </a:extLst>
          </p:cNvPr>
          <p:cNvSpPr/>
          <p:nvPr/>
        </p:nvSpPr>
        <p:spPr>
          <a:xfrm rot="5400000">
            <a:off x="1419341" y="5100678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9DCA01-2242-3111-B18B-1112D937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4410" y="440014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65580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36078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de Gerenciamento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2BD01CA-06FD-7131-A6C0-3EF5E7394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pic>
        <p:nvPicPr>
          <p:cNvPr id="7" name="Imagem 10">
            <a:extLst>
              <a:ext uri="{FF2B5EF4-FFF2-40B4-BE49-F238E27FC236}">
                <a16:creationId xmlns:a16="http://schemas.microsoft.com/office/drawing/2014/main" id="{CCD2521E-8C3B-738B-A6A7-DB980D02C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809" y="3145296"/>
            <a:ext cx="1869174" cy="1362577"/>
          </a:xfrm>
          <a:prstGeom prst="rect">
            <a:avLst/>
          </a:prstGeom>
        </p:spPr>
      </p:pic>
      <p:pic>
        <p:nvPicPr>
          <p:cNvPr id="8" name="Imagem 12">
            <a:extLst>
              <a:ext uri="{FF2B5EF4-FFF2-40B4-BE49-F238E27FC236}">
                <a16:creationId xmlns:a16="http://schemas.microsoft.com/office/drawing/2014/main" id="{3520497B-79DB-B223-6402-F618476BD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458" y="2274490"/>
            <a:ext cx="1991214" cy="952235"/>
          </a:xfrm>
          <a:prstGeom prst="rect">
            <a:avLst/>
          </a:prstGeom>
        </p:spPr>
      </p:pic>
      <p:pic>
        <p:nvPicPr>
          <p:cNvPr id="10" name="Imagem 14">
            <a:extLst>
              <a:ext uri="{FF2B5EF4-FFF2-40B4-BE49-F238E27FC236}">
                <a16:creationId xmlns:a16="http://schemas.microsoft.com/office/drawing/2014/main" id="{BCDF8D94-C810-C535-17E3-DA5A77DDF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9251" y="4155547"/>
            <a:ext cx="953215" cy="992339"/>
          </a:xfrm>
          <a:prstGeom prst="rect">
            <a:avLst/>
          </a:prstGeom>
        </p:spPr>
      </p:pic>
      <p:pic>
        <p:nvPicPr>
          <p:cNvPr id="11" name="Imagem 16">
            <a:extLst>
              <a:ext uri="{FF2B5EF4-FFF2-40B4-BE49-F238E27FC236}">
                <a16:creationId xmlns:a16="http://schemas.microsoft.com/office/drawing/2014/main" id="{E5EEE2FD-E8AF-B616-2DD4-EFBF5B7D1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8127" y="5223706"/>
            <a:ext cx="1841545" cy="395032"/>
          </a:xfrm>
          <a:prstGeom prst="rect">
            <a:avLst/>
          </a:prstGeom>
        </p:spPr>
      </p:pic>
      <p:pic>
        <p:nvPicPr>
          <p:cNvPr id="12" name="Imagem 19">
            <a:extLst>
              <a:ext uri="{FF2B5EF4-FFF2-40B4-BE49-F238E27FC236}">
                <a16:creationId xmlns:a16="http://schemas.microsoft.com/office/drawing/2014/main" id="{FA37B7C8-CF97-3A0A-1CDD-45A24076EE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2422" y="5185013"/>
            <a:ext cx="2412916" cy="783316"/>
          </a:xfrm>
          <a:prstGeom prst="rect">
            <a:avLst/>
          </a:prstGeom>
        </p:spPr>
      </p:pic>
      <p:pic>
        <p:nvPicPr>
          <p:cNvPr id="13" name="Imagem 21">
            <a:extLst>
              <a:ext uri="{FF2B5EF4-FFF2-40B4-BE49-F238E27FC236}">
                <a16:creationId xmlns:a16="http://schemas.microsoft.com/office/drawing/2014/main" id="{8E921333-F731-3D42-CFD3-FB22636C7B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7553" y="1841236"/>
            <a:ext cx="1707784" cy="1168627"/>
          </a:xfrm>
          <a:prstGeom prst="rect">
            <a:avLst/>
          </a:prstGeom>
        </p:spPr>
      </p:pic>
      <p:pic>
        <p:nvPicPr>
          <p:cNvPr id="14" name="Imagem 4">
            <a:extLst>
              <a:ext uri="{FF2B5EF4-FFF2-40B4-BE49-F238E27FC236}">
                <a16:creationId xmlns:a16="http://schemas.microsoft.com/office/drawing/2014/main" id="{26E85943-8997-9283-88AC-B1D0B0F7EC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5602" y="3860059"/>
            <a:ext cx="2062749" cy="7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32447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958288" y="2248162"/>
            <a:ext cx="6237061" cy="26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DÚVIDAS? </a:t>
            </a:r>
          </a:p>
          <a:p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PERGUNTAS?</a:t>
            </a:r>
          </a:p>
          <a:p>
            <a:pPr algn="r"/>
            <a:endParaRPr lang="pt-BR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830ED1-6967-8EE0-1743-4AE7973C2C9B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984C3-2432-F2F8-07A8-28715AABE84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623286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1C6F5D-0958-6F77-E65F-DFDA2EBC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6725" y="403590"/>
            <a:ext cx="1127377" cy="992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1" y="1028705"/>
            <a:ext cx="900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I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(Vagas Metodologias Ágeis)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5">
            <a:extLst>
              <a:ext uri="{FF2B5EF4-FFF2-40B4-BE49-F238E27FC236}">
                <a16:creationId xmlns:a16="http://schemas.microsoft.com/office/drawing/2014/main" id="{B2647845-39E2-DACD-3014-BC900850E97D}"/>
              </a:ext>
            </a:extLst>
          </p:cNvPr>
          <p:cNvSpPr txBox="1"/>
          <p:nvPr/>
        </p:nvSpPr>
        <p:spPr>
          <a:xfrm>
            <a:off x="1185468" y="2502381"/>
            <a:ext cx="98533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 algn="just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Pesquisar 5 vagas na área da tecnologia que tenham como requisito ou diferencial de conhecimento, metodologias ágeis ou ferramenta de gerenciamento (Trello, Jira, Gitlab, etc).</a:t>
            </a:r>
          </a:p>
          <a:p>
            <a:pPr marL="76200" indent="0" algn="just">
              <a:buNone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Sugestão para pesquisa: Além dos sites da empresas, utilizar  plataformas como GeekHunter, Glassdoor e Linkedin.</a:t>
            </a:r>
          </a:p>
          <a:p>
            <a:pPr marL="419100" indent="-342900" algn="just">
              <a:buFontTx/>
              <a:buChar char="-"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Enviar arquivo no AVA com: empresa / vaga / link.</a:t>
            </a:r>
          </a:p>
        </p:txBody>
      </p:sp>
    </p:spTree>
    <p:extLst>
      <p:ext uri="{BB962C8B-B14F-4D97-AF65-F5344CB8AC3E}">
        <p14:creationId xmlns:p14="http://schemas.microsoft.com/office/powerpoint/2010/main" val="708833092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1C6F5D-0958-6F77-E65F-DFDA2EBC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6725" y="403590"/>
            <a:ext cx="1127377" cy="992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1" y="1028705"/>
            <a:ext cx="900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II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(Certificado SCRUM)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5">
            <a:extLst>
              <a:ext uri="{FF2B5EF4-FFF2-40B4-BE49-F238E27FC236}">
                <a16:creationId xmlns:a16="http://schemas.microsoft.com/office/drawing/2014/main" id="{B2647845-39E2-DACD-3014-BC900850E97D}"/>
              </a:ext>
            </a:extLst>
          </p:cNvPr>
          <p:cNvSpPr txBox="1"/>
          <p:nvPr/>
        </p:nvSpPr>
        <p:spPr>
          <a:xfrm>
            <a:off x="1185468" y="2513342"/>
            <a:ext cx="9891027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 algn="just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certificação SCRUM (postar no Linkedin, se tiver)</a:t>
            </a:r>
          </a:p>
          <a:p>
            <a:pPr marL="76200" indent="0" algn="just">
              <a:buNone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r>
              <a:rPr lang="pt-BR" sz="2400" b="1" dirty="0">
                <a:solidFill>
                  <a:srgbClr val="FFD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Certificado SCRUM CERTIPROF</a:t>
            </a:r>
          </a:p>
          <a:p>
            <a:pPr marL="76200" indent="0" algn="just">
              <a:buNone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https://certiprof.com/pages/scrum-foundation-professional-certificate-sfpc-v2020-pt</a:t>
            </a:r>
          </a:p>
          <a:p>
            <a:pPr marL="76200" indent="0" algn="just">
              <a:buNone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r>
              <a:rPr lang="pt-BR" sz="2400" b="1" dirty="0">
                <a:solidFill>
                  <a:srgbClr val="FFD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Study</a:t>
            </a:r>
          </a:p>
          <a:p>
            <a:pPr marL="76200" indent="0" algn="just">
              <a:buNone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https://www.scrumstudy.com/portuguese/scrum-fundamentals-certified</a:t>
            </a:r>
          </a:p>
        </p:txBody>
      </p:sp>
    </p:spTree>
    <p:extLst>
      <p:ext uri="{BB962C8B-B14F-4D97-AF65-F5344CB8AC3E}">
        <p14:creationId xmlns:p14="http://schemas.microsoft.com/office/powerpoint/2010/main" val="2152071298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280527" y="3042030"/>
            <a:ext cx="735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Software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04B3A-BD20-C3E3-C68E-BC8001CE046F}"/>
              </a:ext>
            </a:extLst>
          </p:cNvPr>
          <p:cNvSpPr txBox="1"/>
          <p:nvPr/>
        </p:nvSpPr>
        <p:spPr>
          <a:xfrm>
            <a:off x="3144481" y="4133439"/>
            <a:ext cx="770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os passos para se criar um software?</a:t>
            </a:r>
          </a:p>
        </p:txBody>
      </p:sp>
    </p:spTree>
    <p:extLst>
      <p:ext uri="{BB962C8B-B14F-4D97-AF65-F5344CB8AC3E}">
        <p14:creationId xmlns:p14="http://schemas.microsoft.com/office/powerpoint/2010/main" val="210532515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4927909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Software</a:t>
            </a:r>
          </a:p>
        </p:txBody>
      </p:sp>
      <p:sp>
        <p:nvSpPr>
          <p:cNvPr id="6" name="Google Shape;105;p21">
            <a:extLst>
              <a:ext uri="{FF2B5EF4-FFF2-40B4-BE49-F238E27FC236}">
                <a16:creationId xmlns:a16="http://schemas.microsoft.com/office/drawing/2014/main" id="{79A8BD3B-5FE3-E50D-C322-920EA8C96FAD}"/>
              </a:ext>
            </a:extLst>
          </p:cNvPr>
          <p:cNvSpPr/>
          <p:nvPr/>
        </p:nvSpPr>
        <p:spPr>
          <a:xfrm>
            <a:off x="5957840" y="3352148"/>
            <a:ext cx="2375600" cy="285486"/>
          </a:xfrm>
          <a:prstGeom prst="rect">
            <a:avLst/>
          </a:prstGeom>
          <a:solidFill>
            <a:srgbClr val="499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7;p21">
            <a:extLst>
              <a:ext uri="{FF2B5EF4-FFF2-40B4-BE49-F238E27FC236}">
                <a16:creationId xmlns:a16="http://schemas.microsoft.com/office/drawing/2014/main" id="{80734125-E4EA-7E2E-3B95-DE58614A0806}"/>
              </a:ext>
            </a:extLst>
          </p:cNvPr>
          <p:cNvSpPr/>
          <p:nvPr/>
        </p:nvSpPr>
        <p:spPr>
          <a:xfrm>
            <a:off x="5899333" y="2941147"/>
            <a:ext cx="120094" cy="12009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8;p21">
            <a:extLst>
              <a:ext uri="{FF2B5EF4-FFF2-40B4-BE49-F238E27FC236}">
                <a16:creationId xmlns:a16="http://schemas.microsoft.com/office/drawing/2014/main" id="{F4B45F43-01B2-9DC9-9F5C-DB208F3B8278}"/>
              </a:ext>
            </a:extLst>
          </p:cNvPr>
          <p:cNvSpPr txBox="1"/>
          <p:nvPr/>
        </p:nvSpPr>
        <p:spPr>
          <a:xfrm>
            <a:off x="5565948" y="3606111"/>
            <a:ext cx="900314" cy="4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09;p21">
            <a:extLst>
              <a:ext uri="{FF2B5EF4-FFF2-40B4-BE49-F238E27FC236}">
                <a16:creationId xmlns:a16="http://schemas.microsoft.com/office/drawing/2014/main" id="{DFCFDE42-F38F-7AA7-CAC0-3A48E812B750}"/>
              </a:ext>
            </a:extLst>
          </p:cNvPr>
          <p:cNvSpPr txBox="1"/>
          <p:nvPr/>
        </p:nvSpPr>
        <p:spPr>
          <a:xfrm>
            <a:off x="5790770" y="2048532"/>
            <a:ext cx="1593194" cy="90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Executar </a:t>
            </a:r>
            <a:br>
              <a:rPr lang="pt-BR" sz="2000" b="1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</a:br>
            <a:r>
              <a:rPr lang="pt-BR" sz="2000" b="1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o Plano</a:t>
            </a:r>
            <a:endParaRPr sz="2000" b="1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sp>
        <p:nvSpPr>
          <p:cNvPr id="13" name="Google Shape;110;p21">
            <a:extLst>
              <a:ext uri="{FF2B5EF4-FFF2-40B4-BE49-F238E27FC236}">
                <a16:creationId xmlns:a16="http://schemas.microsoft.com/office/drawing/2014/main" id="{B48BA444-E1B7-2BF6-C3C0-A0708F12E947}"/>
              </a:ext>
            </a:extLst>
          </p:cNvPr>
          <p:cNvSpPr/>
          <p:nvPr/>
        </p:nvSpPr>
        <p:spPr>
          <a:xfrm>
            <a:off x="8317515" y="3342949"/>
            <a:ext cx="2141552" cy="294685"/>
          </a:xfrm>
          <a:prstGeom prst="rect">
            <a:avLst/>
          </a:prstGeom>
          <a:solidFill>
            <a:srgbClr val="0579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12;p21">
            <a:extLst>
              <a:ext uri="{FF2B5EF4-FFF2-40B4-BE49-F238E27FC236}">
                <a16:creationId xmlns:a16="http://schemas.microsoft.com/office/drawing/2014/main" id="{4FEB345C-986D-250B-D2AE-DEBF927FC198}"/>
              </a:ext>
            </a:extLst>
          </p:cNvPr>
          <p:cNvSpPr/>
          <p:nvPr/>
        </p:nvSpPr>
        <p:spPr>
          <a:xfrm rot="10800000">
            <a:off x="8260362" y="3819393"/>
            <a:ext cx="120094" cy="12009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13;p21">
            <a:extLst>
              <a:ext uri="{FF2B5EF4-FFF2-40B4-BE49-F238E27FC236}">
                <a16:creationId xmlns:a16="http://schemas.microsoft.com/office/drawing/2014/main" id="{CD538416-80D7-B63C-D539-A1AB22204B68}"/>
              </a:ext>
            </a:extLst>
          </p:cNvPr>
          <p:cNvSpPr txBox="1"/>
          <p:nvPr/>
        </p:nvSpPr>
        <p:spPr>
          <a:xfrm>
            <a:off x="8203405" y="2714063"/>
            <a:ext cx="388313" cy="467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b="1" dirty="0">
                <a:latin typeface="Roboto"/>
                <a:ea typeface="Roboto"/>
                <a:cs typeface="Roboto"/>
                <a:sym typeface="Roboto"/>
              </a:rPr>
              <a:t>4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14;p21">
            <a:extLst>
              <a:ext uri="{FF2B5EF4-FFF2-40B4-BE49-F238E27FC236}">
                <a16:creationId xmlns:a16="http://schemas.microsoft.com/office/drawing/2014/main" id="{81622F97-7F8F-3197-A8FB-17353BCB3956}"/>
              </a:ext>
            </a:extLst>
          </p:cNvPr>
          <p:cNvSpPr txBox="1"/>
          <p:nvPr/>
        </p:nvSpPr>
        <p:spPr>
          <a:xfrm>
            <a:off x="8172104" y="3964790"/>
            <a:ext cx="1872216" cy="91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Avaliar os</a:t>
            </a:r>
            <a:br>
              <a:rPr lang="pt-BR" sz="2000" b="1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</a:br>
            <a:r>
              <a:rPr lang="pt-BR" sz="2000" b="1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Resultados</a:t>
            </a:r>
            <a:endParaRPr sz="2000" b="1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sp>
        <p:nvSpPr>
          <p:cNvPr id="19" name="Google Shape;115;p21">
            <a:extLst>
              <a:ext uri="{FF2B5EF4-FFF2-40B4-BE49-F238E27FC236}">
                <a16:creationId xmlns:a16="http://schemas.microsoft.com/office/drawing/2014/main" id="{C7EC4E20-B45D-65C8-B8EC-2BADF786AD0A}"/>
              </a:ext>
            </a:extLst>
          </p:cNvPr>
          <p:cNvSpPr/>
          <p:nvPr/>
        </p:nvSpPr>
        <p:spPr>
          <a:xfrm>
            <a:off x="1157044" y="3342623"/>
            <a:ext cx="2401616" cy="28952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6;p21">
            <a:extLst>
              <a:ext uri="{FF2B5EF4-FFF2-40B4-BE49-F238E27FC236}">
                <a16:creationId xmlns:a16="http://schemas.microsoft.com/office/drawing/2014/main" id="{1ABB026A-F4B1-A808-E171-A8CC8971E990}"/>
              </a:ext>
            </a:extLst>
          </p:cNvPr>
          <p:cNvSpPr txBox="1"/>
          <p:nvPr/>
        </p:nvSpPr>
        <p:spPr>
          <a:xfrm>
            <a:off x="639389" y="3563186"/>
            <a:ext cx="1132314" cy="4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b="1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117;p21">
            <a:extLst>
              <a:ext uri="{FF2B5EF4-FFF2-40B4-BE49-F238E27FC236}">
                <a16:creationId xmlns:a16="http://schemas.microsoft.com/office/drawing/2014/main" id="{1890A69D-6F64-F826-C2B1-FBE206EBE1F1}"/>
              </a:ext>
            </a:extLst>
          </p:cNvPr>
          <p:cNvCxnSpPr>
            <a:cxnSpLocks/>
          </p:cNvCxnSpPr>
          <p:nvPr/>
        </p:nvCxnSpPr>
        <p:spPr>
          <a:xfrm flipH="1">
            <a:off x="1157044" y="3047932"/>
            <a:ext cx="1" cy="58017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118;p21">
            <a:extLst>
              <a:ext uri="{FF2B5EF4-FFF2-40B4-BE49-F238E27FC236}">
                <a16:creationId xmlns:a16="http://schemas.microsoft.com/office/drawing/2014/main" id="{D0A13170-CA83-C540-53D6-51130A4AF53C}"/>
              </a:ext>
            </a:extLst>
          </p:cNvPr>
          <p:cNvSpPr/>
          <p:nvPr/>
        </p:nvSpPr>
        <p:spPr>
          <a:xfrm>
            <a:off x="1102077" y="2930839"/>
            <a:ext cx="120094" cy="12009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19;p21">
            <a:extLst>
              <a:ext uri="{FF2B5EF4-FFF2-40B4-BE49-F238E27FC236}">
                <a16:creationId xmlns:a16="http://schemas.microsoft.com/office/drawing/2014/main" id="{F6D4667A-DD15-3338-2765-088239B57C4E}"/>
              </a:ext>
            </a:extLst>
          </p:cNvPr>
          <p:cNvSpPr txBox="1"/>
          <p:nvPr/>
        </p:nvSpPr>
        <p:spPr>
          <a:xfrm>
            <a:off x="1035898" y="2031888"/>
            <a:ext cx="1713287" cy="91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Entender o Problema</a:t>
            </a:r>
            <a:endParaRPr sz="2000" b="1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8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120;p21">
            <a:extLst>
              <a:ext uri="{FF2B5EF4-FFF2-40B4-BE49-F238E27FC236}">
                <a16:creationId xmlns:a16="http://schemas.microsoft.com/office/drawing/2014/main" id="{7424D8D4-21FE-E875-07BF-546F0063AAFC}"/>
              </a:ext>
            </a:extLst>
          </p:cNvPr>
          <p:cNvSpPr/>
          <p:nvPr/>
        </p:nvSpPr>
        <p:spPr>
          <a:xfrm>
            <a:off x="3560392" y="3352951"/>
            <a:ext cx="2388993" cy="2854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1;p21">
            <a:extLst>
              <a:ext uri="{FF2B5EF4-FFF2-40B4-BE49-F238E27FC236}">
                <a16:creationId xmlns:a16="http://schemas.microsoft.com/office/drawing/2014/main" id="{8824B5A7-473F-A294-0F93-9DB4EC9C0CAA}"/>
              </a:ext>
            </a:extLst>
          </p:cNvPr>
          <p:cNvSpPr txBox="1"/>
          <p:nvPr/>
        </p:nvSpPr>
        <p:spPr>
          <a:xfrm>
            <a:off x="3124829" y="2714063"/>
            <a:ext cx="969329" cy="4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b="1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23;p21">
            <a:extLst>
              <a:ext uri="{FF2B5EF4-FFF2-40B4-BE49-F238E27FC236}">
                <a16:creationId xmlns:a16="http://schemas.microsoft.com/office/drawing/2014/main" id="{8392BAC8-776F-8578-665A-9CBB3860BF73}"/>
              </a:ext>
            </a:extLst>
          </p:cNvPr>
          <p:cNvSpPr/>
          <p:nvPr/>
        </p:nvSpPr>
        <p:spPr>
          <a:xfrm rot="10800000">
            <a:off x="3496831" y="3919289"/>
            <a:ext cx="120094" cy="12009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24;p21">
            <a:extLst>
              <a:ext uri="{FF2B5EF4-FFF2-40B4-BE49-F238E27FC236}">
                <a16:creationId xmlns:a16="http://schemas.microsoft.com/office/drawing/2014/main" id="{B633C116-8D61-6626-622C-915DAC370EAE}"/>
              </a:ext>
            </a:extLst>
          </p:cNvPr>
          <p:cNvSpPr txBox="1"/>
          <p:nvPr/>
        </p:nvSpPr>
        <p:spPr>
          <a:xfrm>
            <a:off x="3455145" y="4096645"/>
            <a:ext cx="1452135" cy="52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Planejar</a:t>
            </a:r>
            <a:endParaRPr sz="2000" b="1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A08244B9-653C-85EF-8F83-A1993A64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cxnSp>
        <p:nvCxnSpPr>
          <p:cNvPr id="37" name="Google Shape;117;p21">
            <a:extLst>
              <a:ext uri="{FF2B5EF4-FFF2-40B4-BE49-F238E27FC236}">
                <a16:creationId xmlns:a16="http://schemas.microsoft.com/office/drawing/2014/main" id="{C6398B9E-42AA-3355-9791-14527E828C69}"/>
              </a:ext>
            </a:extLst>
          </p:cNvPr>
          <p:cNvCxnSpPr>
            <a:cxnSpLocks/>
          </p:cNvCxnSpPr>
          <p:nvPr/>
        </p:nvCxnSpPr>
        <p:spPr>
          <a:xfrm flipH="1">
            <a:off x="3554295" y="3341674"/>
            <a:ext cx="1" cy="58017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117;p21">
            <a:extLst>
              <a:ext uri="{FF2B5EF4-FFF2-40B4-BE49-F238E27FC236}">
                <a16:creationId xmlns:a16="http://schemas.microsoft.com/office/drawing/2014/main" id="{71E7CCEB-64E0-07EB-E944-29179C57E3E3}"/>
              </a:ext>
            </a:extLst>
          </p:cNvPr>
          <p:cNvCxnSpPr>
            <a:cxnSpLocks/>
          </p:cNvCxnSpPr>
          <p:nvPr/>
        </p:nvCxnSpPr>
        <p:spPr>
          <a:xfrm flipH="1">
            <a:off x="5959056" y="3058260"/>
            <a:ext cx="1" cy="58017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117;p21">
            <a:extLst>
              <a:ext uri="{FF2B5EF4-FFF2-40B4-BE49-F238E27FC236}">
                <a16:creationId xmlns:a16="http://schemas.microsoft.com/office/drawing/2014/main" id="{C5F88FC3-AFED-4C32-7A24-42558580ACB8}"/>
              </a:ext>
            </a:extLst>
          </p:cNvPr>
          <p:cNvCxnSpPr>
            <a:cxnSpLocks/>
          </p:cNvCxnSpPr>
          <p:nvPr/>
        </p:nvCxnSpPr>
        <p:spPr>
          <a:xfrm flipH="1">
            <a:off x="8319685" y="3239337"/>
            <a:ext cx="1" cy="58017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9260364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EB5DC-33D1-8DCC-F30D-51663BC0FFB3}"/>
              </a:ext>
            </a:extLst>
          </p:cNvPr>
          <p:cNvSpPr txBox="1"/>
          <p:nvPr/>
        </p:nvSpPr>
        <p:spPr>
          <a:xfrm>
            <a:off x="1381923" y="2464034"/>
            <a:ext cx="4619807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Quem está envolvido na solução?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Quais dados precisa para a solução?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problema pode ser dividido?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Pode ser representado graficamente?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F3CC2-FBF0-41A2-E052-CA8A66AD17A7}"/>
              </a:ext>
            </a:extLst>
          </p:cNvPr>
          <p:cNvSpPr/>
          <p:nvPr/>
        </p:nvSpPr>
        <p:spPr>
          <a:xfrm rot="5400000">
            <a:off x="1173624" y="2566973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9ED80-2EA1-D9DA-910B-B17C16B68896}"/>
              </a:ext>
            </a:extLst>
          </p:cNvPr>
          <p:cNvSpPr/>
          <p:nvPr/>
        </p:nvSpPr>
        <p:spPr>
          <a:xfrm rot="5400000">
            <a:off x="1166804" y="3075757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EC92C-3CA4-9F04-21A0-45801A5F10B8}"/>
              </a:ext>
            </a:extLst>
          </p:cNvPr>
          <p:cNvSpPr/>
          <p:nvPr/>
        </p:nvSpPr>
        <p:spPr>
          <a:xfrm rot="5400000">
            <a:off x="1164976" y="3596761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A49A2-BE9E-0A3E-CAC1-74B0C495EC00}"/>
              </a:ext>
            </a:extLst>
          </p:cNvPr>
          <p:cNvSpPr/>
          <p:nvPr/>
        </p:nvSpPr>
        <p:spPr>
          <a:xfrm rot="5400000">
            <a:off x="1159668" y="4128887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31DEED-807F-17C5-5DD9-46C539A61C05}"/>
              </a:ext>
            </a:extLst>
          </p:cNvPr>
          <p:cNvSpPr txBox="1"/>
          <p:nvPr/>
        </p:nvSpPr>
        <p:spPr>
          <a:xfrm>
            <a:off x="1042693" y="1658807"/>
            <a:ext cx="4735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1) Entender o Problema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439A3-7E80-A43B-761B-3451680E6516}"/>
              </a:ext>
            </a:extLst>
          </p:cNvPr>
          <p:cNvSpPr txBox="1"/>
          <p:nvPr/>
        </p:nvSpPr>
        <p:spPr>
          <a:xfrm>
            <a:off x="6396982" y="2464034"/>
            <a:ext cx="487660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Já existe solução para o problema?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Problemas similares foram resolvidos?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É possível solucionar por partes?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É possível representar a solução de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modo a facilitar atingi-la?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B7DE1-BA11-2549-0301-7AA19D290518}"/>
              </a:ext>
            </a:extLst>
          </p:cNvPr>
          <p:cNvSpPr/>
          <p:nvPr/>
        </p:nvSpPr>
        <p:spPr>
          <a:xfrm rot="5400000">
            <a:off x="6188683" y="2566973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86EF8-BB12-6844-326E-F61F569C8A4D}"/>
              </a:ext>
            </a:extLst>
          </p:cNvPr>
          <p:cNvSpPr/>
          <p:nvPr/>
        </p:nvSpPr>
        <p:spPr>
          <a:xfrm rot="5400000">
            <a:off x="6181863" y="3075757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BE4213-B26E-BB9C-8F1E-6AEAC37F07BD}"/>
              </a:ext>
            </a:extLst>
          </p:cNvPr>
          <p:cNvSpPr/>
          <p:nvPr/>
        </p:nvSpPr>
        <p:spPr>
          <a:xfrm rot="5400000">
            <a:off x="6180035" y="3596761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57DE5-9D5B-B9DD-98BC-BB467A206A11}"/>
              </a:ext>
            </a:extLst>
          </p:cNvPr>
          <p:cNvSpPr/>
          <p:nvPr/>
        </p:nvSpPr>
        <p:spPr>
          <a:xfrm rot="5400000">
            <a:off x="6174727" y="4128887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D7AC30-3902-564A-093A-99027044F164}"/>
              </a:ext>
            </a:extLst>
          </p:cNvPr>
          <p:cNvSpPr txBox="1"/>
          <p:nvPr/>
        </p:nvSpPr>
        <p:spPr>
          <a:xfrm>
            <a:off x="6057752" y="1658807"/>
            <a:ext cx="4735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2) Planejar (Propor Solução)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91AEC495-C14E-10F5-4561-2AF16B65EB5E}"/>
              </a:ext>
            </a:extLst>
          </p:cNvPr>
          <p:cNvSpPr/>
          <p:nvPr/>
        </p:nvSpPr>
        <p:spPr>
          <a:xfrm>
            <a:off x="5335003" y="5199193"/>
            <a:ext cx="484632" cy="48463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DF5EAF7C-DE5D-5232-9600-6D34CDFD8D6F}"/>
              </a:ext>
            </a:extLst>
          </p:cNvPr>
          <p:cNvSpPr/>
          <p:nvPr/>
        </p:nvSpPr>
        <p:spPr>
          <a:xfrm>
            <a:off x="5855801" y="5199193"/>
            <a:ext cx="484632" cy="48463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6B9C3994-4887-C740-D4BF-1A9A85F95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62571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EB5DC-33D1-8DCC-F30D-51663BC0FFB3}"/>
              </a:ext>
            </a:extLst>
          </p:cNvPr>
          <p:cNvSpPr txBox="1"/>
          <p:nvPr/>
        </p:nvSpPr>
        <p:spPr>
          <a:xfrm>
            <a:off x="1381923" y="2464034"/>
            <a:ext cx="461980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É possível relacionar “o que foi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feito” com o plano??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Cada componente corresponde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com as devidas partes no plano?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F3CC2-FBF0-41A2-E052-CA8A66AD17A7}"/>
              </a:ext>
            </a:extLst>
          </p:cNvPr>
          <p:cNvSpPr/>
          <p:nvPr/>
        </p:nvSpPr>
        <p:spPr>
          <a:xfrm rot="5400000">
            <a:off x="1173624" y="2566973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9ED80-2EA1-D9DA-910B-B17C16B68896}"/>
              </a:ext>
            </a:extLst>
          </p:cNvPr>
          <p:cNvSpPr/>
          <p:nvPr/>
        </p:nvSpPr>
        <p:spPr>
          <a:xfrm rot="5400000">
            <a:off x="1166804" y="3385063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31DEED-807F-17C5-5DD9-46C539A61C05}"/>
              </a:ext>
            </a:extLst>
          </p:cNvPr>
          <p:cNvSpPr txBox="1"/>
          <p:nvPr/>
        </p:nvSpPr>
        <p:spPr>
          <a:xfrm>
            <a:off x="1042693" y="1658807"/>
            <a:ext cx="4735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3) Executar o Plano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439A3-7E80-A43B-761B-3451680E6516}"/>
              </a:ext>
            </a:extLst>
          </p:cNvPr>
          <p:cNvSpPr txBox="1"/>
          <p:nvPr/>
        </p:nvSpPr>
        <p:spPr>
          <a:xfrm>
            <a:off x="6396982" y="2464034"/>
            <a:ext cx="4396706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É possível testar partes da solução?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Como seria feito??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 solução atende os dados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requeridos para atingi-la?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B7DE1-BA11-2549-0301-7AA19D290518}"/>
              </a:ext>
            </a:extLst>
          </p:cNvPr>
          <p:cNvSpPr/>
          <p:nvPr/>
        </p:nvSpPr>
        <p:spPr>
          <a:xfrm rot="5400000">
            <a:off x="6188683" y="2566973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86EF8-BB12-6844-326E-F61F569C8A4D}"/>
              </a:ext>
            </a:extLst>
          </p:cNvPr>
          <p:cNvSpPr/>
          <p:nvPr/>
        </p:nvSpPr>
        <p:spPr>
          <a:xfrm rot="5400000">
            <a:off x="6181863" y="3385063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D7AC30-3902-564A-093A-99027044F164}"/>
              </a:ext>
            </a:extLst>
          </p:cNvPr>
          <p:cNvSpPr txBox="1"/>
          <p:nvPr/>
        </p:nvSpPr>
        <p:spPr>
          <a:xfrm>
            <a:off x="6057752" y="1658807"/>
            <a:ext cx="4735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4) Avaliar os Resultados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22A550F5-8979-0480-BC10-D68ED76C35A8}"/>
              </a:ext>
            </a:extLst>
          </p:cNvPr>
          <p:cNvSpPr/>
          <p:nvPr/>
        </p:nvSpPr>
        <p:spPr>
          <a:xfrm>
            <a:off x="5335003" y="5199193"/>
            <a:ext cx="484632" cy="48463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0050980E-9A73-EE92-DEF7-DA0B89016ADD}"/>
              </a:ext>
            </a:extLst>
          </p:cNvPr>
          <p:cNvSpPr/>
          <p:nvPr/>
        </p:nvSpPr>
        <p:spPr>
          <a:xfrm>
            <a:off x="5855801" y="5199193"/>
            <a:ext cx="484632" cy="48463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B45C507-399E-C258-DB5C-EA3BAEEA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907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PDCA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213A2D-18E8-8C26-6CD7-D1641D630397}"/>
              </a:ext>
            </a:extLst>
          </p:cNvPr>
          <p:cNvGrpSpPr/>
          <p:nvPr/>
        </p:nvGrpSpPr>
        <p:grpSpPr>
          <a:xfrm>
            <a:off x="845947" y="1517162"/>
            <a:ext cx="4787937" cy="4214480"/>
            <a:chOff x="2440782" y="1025170"/>
            <a:chExt cx="4261870" cy="3751421"/>
          </a:xfrm>
        </p:grpSpPr>
        <p:sp>
          <p:nvSpPr>
            <p:cNvPr id="24" name="Google Shape;154;p26">
              <a:extLst>
                <a:ext uri="{FF2B5EF4-FFF2-40B4-BE49-F238E27FC236}">
                  <a16:creationId xmlns:a16="http://schemas.microsoft.com/office/drawing/2014/main" id="{0AD0CB40-14A1-7123-95A5-833FEDE30252}"/>
                </a:ext>
              </a:extLst>
            </p:cNvPr>
            <p:cNvSpPr/>
            <p:nvPr/>
          </p:nvSpPr>
          <p:spPr>
            <a:xfrm rot="18900000">
              <a:off x="3906973" y="2241190"/>
              <a:ext cx="1323704" cy="13207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5;p26">
              <a:extLst>
                <a:ext uri="{FF2B5EF4-FFF2-40B4-BE49-F238E27FC236}">
                  <a16:creationId xmlns:a16="http://schemas.microsoft.com/office/drawing/2014/main" id="{F344A45B-8D04-5133-BFAE-92CE07A2E2DF}"/>
                </a:ext>
              </a:extLst>
            </p:cNvPr>
            <p:cNvSpPr/>
            <p:nvPr/>
          </p:nvSpPr>
          <p:spPr>
            <a:xfrm rot="18900000">
              <a:off x="2440782" y="2041580"/>
              <a:ext cx="1621029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rgbClr val="C9DAF8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/>
            </a:p>
          </p:txBody>
        </p:sp>
        <p:sp>
          <p:nvSpPr>
            <p:cNvPr id="27" name="Google Shape;156;p26">
              <a:extLst>
                <a:ext uri="{FF2B5EF4-FFF2-40B4-BE49-F238E27FC236}">
                  <a16:creationId xmlns:a16="http://schemas.microsoft.com/office/drawing/2014/main" id="{9318D4F7-98A7-6EBF-027E-C260240B0177}"/>
                </a:ext>
              </a:extLst>
            </p:cNvPr>
            <p:cNvSpPr/>
            <p:nvPr/>
          </p:nvSpPr>
          <p:spPr>
            <a:xfrm rot="18900000">
              <a:off x="2689049" y="2101208"/>
              <a:ext cx="1575643" cy="1769691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rgbClr val="3C78D8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/>
            </a:p>
          </p:txBody>
        </p:sp>
        <p:sp>
          <p:nvSpPr>
            <p:cNvPr id="28" name="Google Shape;157;p26">
              <a:extLst>
                <a:ext uri="{FF2B5EF4-FFF2-40B4-BE49-F238E27FC236}">
                  <a16:creationId xmlns:a16="http://schemas.microsoft.com/office/drawing/2014/main" id="{CD86AFA6-191A-77F8-12D8-0359A1E87BE2}"/>
                </a:ext>
              </a:extLst>
            </p:cNvPr>
            <p:cNvSpPr txBox="1"/>
            <p:nvPr/>
          </p:nvSpPr>
          <p:spPr>
            <a:xfrm rot="16200000">
              <a:off x="2686923" y="2620064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Agir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159;p26">
              <a:extLst>
                <a:ext uri="{FF2B5EF4-FFF2-40B4-BE49-F238E27FC236}">
                  <a16:creationId xmlns:a16="http://schemas.microsoft.com/office/drawing/2014/main" id="{C7DEAFBC-9E28-397A-1401-58B0610EC546}"/>
                </a:ext>
              </a:extLst>
            </p:cNvPr>
            <p:cNvSpPr/>
            <p:nvPr/>
          </p:nvSpPr>
          <p:spPr>
            <a:xfrm rot="18900000">
              <a:off x="3773748" y="3203089"/>
              <a:ext cx="1764275" cy="1573502"/>
            </a:xfrm>
            <a:custGeom>
              <a:avLst/>
              <a:gdLst/>
              <a:ahLst/>
              <a:cxnLst/>
              <a:rect l="l" t="t" r="r" b="b"/>
              <a:pathLst>
                <a:path w="285" h="254" extrusionOk="0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rgbClr val="E06666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/>
            </a:p>
          </p:txBody>
        </p:sp>
        <p:sp>
          <p:nvSpPr>
            <p:cNvPr id="30" name="Google Shape;160;p26">
              <a:extLst>
                <a:ext uri="{FF2B5EF4-FFF2-40B4-BE49-F238E27FC236}">
                  <a16:creationId xmlns:a16="http://schemas.microsoft.com/office/drawing/2014/main" id="{3575731D-BE17-76D1-6EA0-EA386C2A7658}"/>
                </a:ext>
              </a:extLst>
            </p:cNvPr>
            <p:cNvSpPr txBox="1"/>
            <p:nvPr/>
          </p:nvSpPr>
          <p:spPr>
            <a:xfrm>
              <a:off x="3823951" y="3757093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Verificar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161;p26">
              <a:extLst>
                <a:ext uri="{FF2B5EF4-FFF2-40B4-BE49-F238E27FC236}">
                  <a16:creationId xmlns:a16="http://schemas.microsoft.com/office/drawing/2014/main" id="{7048A662-4CDB-ABA4-AB7B-BD04001DD548}"/>
                </a:ext>
              </a:extLst>
            </p:cNvPr>
            <p:cNvSpPr/>
            <p:nvPr/>
          </p:nvSpPr>
          <p:spPr>
            <a:xfrm rot="18900000">
              <a:off x="5085489" y="1608613"/>
              <a:ext cx="1617163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rgbClr val="D9EAD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/>
            </a:p>
          </p:txBody>
        </p:sp>
        <p:sp>
          <p:nvSpPr>
            <p:cNvPr id="32" name="Google Shape;162;p26">
              <a:extLst>
                <a:ext uri="{FF2B5EF4-FFF2-40B4-BE49-F238E27FC236}">
                  <a16:creationId xmlns:a16="http://schemas.microsoft.com/office/drawing/2014/main" id="{986D29C3-35CD-3FE3-703B-93AC57E50F10}"/>
                </a:ext>
              </a:extLst>
            </p:cNvPr>
            <p:cNvSpPr/>
            <p:nvPr/>
          </p:nvSpPr>
          <p:spPr>
            <a:xfrm rot="18900000">
              <a:off x="4874719" y="1934283"/>
              <a:ext cx="1579339" cy="1765685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rgbClr val="6AA84F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/>
            </a:p>
          </p:txBody>
        </p:sp>
        <p:sp>
          <p:nvSpPr>
            <p:cNvPr id="33" name="Google Shape;163;p26">
              <a:extLst>
                <a:ext uri="{FF2B5EF4-FFF2-40B4-BE49-F238E27FC236}">
                  <a16:creationId xmlns:a16="http://schemas.microsoft.com/office/drawing/2014/main" id="{4BA72F06-093E-8630-5582-269997E34DE4}"/>
                </a:ext>
              </a:extLst>
            </p:cNvPr>
            <p:cNvSpPr txBox="1"/>
            <p:nvPr/>
          </p:nvSpPr>
          <p:spPr>
            <a:xfrm rot="5400000">
              <a:off x="4960981" y="2620065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Fazer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" name="Google Shape;165;p26">
              <a:extLst>
                <a:ext uri="{FF2B5EF4-FFF2-40B4-BE49-F238E27FC236}">
                  <a16:creationId xmlns:a16="http://schemas.microsoft.com/office/drawing/2014/main" id="{49F8FF33-E6A1-2F46-946F-FCDCF18E88D1}"/>
                </a:ext>
              </a:extLst>
            </p:cNvPr>
            <p:cNvSpPr/>
            <p:nvPr/>
          </p:nvSpPr>
          <p:spPr>
            <a:xfrm rot="18900000">
              <a:off x="3599971" y="1025170"/>
              <a:ext cx="1767975" cy="1573496"/>
            </a:xfrm>
            <a:custGeom>
              <a:avLst/>
              <a:gdLst/>
              <a:ahLst/>
              <a:cxnLst/>
              <a:rect l="l" t="t" r="r" b="b"/>
              <a:pathLst>
                <a:path w="285" h="253" extrusionOk="0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rgbClr val="FF9900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/>
            </a:p>
          </p:txBody>
        </p:sp>
        <p:sp>
          <p:nvSpPr>
            <p:cNvPr id="35" name="Google Shape;166;p26">
              <a:extLst>
                <a:ext uri="{FF2B5EF4-FFF2-40B4-BE49-F238E27FC236}">
                  <a16:creationId xmlns:a16="http://schemas.microsoft.com/office/drawing/2014/main" id="{D6F821BC-79CD-740E-0494-3B84254D2013}"/>
                </a:ext>
              </a:extLst>
            </p:cNvPr>
            <p:cNvSpPr txBox="1"/>
            <p:nvPr/>
          </p:nvSpPr>
          <p:spPr>
            <a:xfrm>
              <a:off x="3823928" y="1483036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Planejar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7" name="Graphic 36">
            <a:extLst>
              <a:ext uri="{FF2B5EF4-FFF2-40B4-BE49-F238E27FC236}">
                <a16:creationId xmlns:a16="http://schemas.microsoft.com/office/drawing/2014/main" id="{73121E23-1580-1870-AD15-2868C59A5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5B8AD9-A783-315C-5D90-018D70E1A837}"/>
              </a:ext>
            </a:extLst>
          </p:cNvPr>
          <p:cNvSpPr txBox="1"/>
          <p:nvPr/>
        </p:nvSpPr>
        <p:spPr>
          <a:xfrm>
            <a:off x="5696555" y="1843767"/>
            <a:ext cx="497326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PDCA (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Plan, Do, Check, Act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) é um </a:t>
            </a:r>
            <a:r>
              <a:rPr lang="pt-BR" sz="20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modelo de qualidade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 quatro fases, muito utilizado na solução de problemas, controle e melhoria contínua de processos e produtos.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objetivo do PDCA é ajudar a entender como um problema surge e como deve ser solucionado. Importante ressaltar que o </a:t>
            </a:r>
            <a:r>
              <a:rPr lang="pt-BR" sz="20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seu foco é na causa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 não nas consequências.</a:t>
            </a:r>
          </a:p>
        </p:txBody>
      </p:sp>
    </p:spTree>
    <p:extLst>
      <p:ext uri="{BB962C8B-B14F-4D97-AF65-F5344CB8AC3E}">
        <p14:creationId xmlns:p14="http://schemas.microsoft.com/office/powerpoint/2010/main" val="322891512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280527" y="3042030"/>
            <a:ext cx="7359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Desenvolvimento de Software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09832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859B5F8-C478-C012-D073-3AB14615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4927909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Cascata</a:t>
            </a:r>
          </a:p>
        </p:txBody>
      </p:sp>
      <p:cxnSp>
        <p:nvCxnSpPr>
          <p:cNvPr id="2" name="Google Shape;207;p31">
            <a:extLst>
              <a:ext uri="{FF2B5EF4-FFF2-40B4-BE49-F238E27FC236}">
                <a16:creationId xmlns:a16="http://schemas.microsoft.com/office/drawing/2014/main" id="{9AFDA1FA-34E0-B207-6F8C-95BADA0C485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3554013" y="1832980"/>
            <a:ext cx="655718" cy="18234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"/>
            <a:headEnd type="none" w="sm" len="sm"/>
            <a:tailEnd type="stealth" w="sm" len="sm"/>
          </a:ln>
        </p:spPr>
      </p:cxnSp>
      <p:cxnSp>
        <p:nvCxnSpPr>
          <p:cNvPr id="8" name="Google Shape;210;p31">
            <a:extLst>
              <a:ext uri="{FF2B5EF4-FFF2-40B4-BE49-F238E27FC236}">
                <a16:creationId xmlns:a16="http://schemas.microsoft.com/office/drawing/2014/main" id="{07754577-53B3-5C0D-AEAF-9140496B291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5365294" y="3092819"/>
            <a:ext cx="655719" cy="179915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10" name="Google Shape;208;p31">
            <a:extLst>
              <a:ext uri="{FF2B5EF4-FFF2-40B4-BE49-F238E27FC236}">
                <a16:creationId xmlns:a16="http://schemas.microsoft.com/office/drawing/2014/main" id="{A8625275-CA77-DE5F-0273-DAD9F12E0B87}"/>
              </a:ext>
            </a:extLst>
          </p:cNvPr>
          <p:cNvSpPr txBox="1"/>
          <p:nvPr/>
        </p:nvSpPr>
        <p:spPr>
          <a:xfrm>
            <a:off x="1582081" y="1824824"/>
            <a:ext cx="2776178" cy="591999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Especificação</a:t>
            </a:r>
            <a:endParaRPr sz="2000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sp>
        <p:nvSpPr>
          <p:cNvPr id="11" name="Google Shape;209;p31">
            <a:extLst>
              <a:ext uri="{FF2B5EF4-FFF2-40B4-BE49-F238E27FC236}">
                <a16:creationId xmlns:a16="http://schemas.microsoft.com/office/drawing/2014/main" id="{F016E360-AF83-3EA0-3C72-23A54200E36D}"/>
              </a:ext>
            </a:extLst>
          </p:cNvPr>
          <p:cNvSpPr txBox="1"/>
          <p:nvPr/>
        </p:nvSpPr>
        <p:spPr>
          <a:xfrm>
            <a:off x="3407512" y="3072541"/>
            <a:ext cx="2772124" cy="591999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Análise</a:t>
            </a:r>
            <a:endParaRPr sz="2000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sp>
        <p:nvSpPr>
          <p:cNvPr id="12" name="Google Shape;211;p31">
            <a:extLst>
              <a:ext uri="{FF2B5EF4-FFF2-40B4-BE49-F238E27FC236}">
                <a16:creationId xmlns:a16="http://schemas.microsoft.com/office/drawing/2014/main" id="{980DAFE3-E97B-13AB-26BF-48D916F58521}"/>
              </a:ext>
            </a:extLst>
          </p:cNvPr>
          <p:cNvSpPr txBox="1"/>
          <p:nvPr/>
        </p:nvSpPr>
        <p:spPr>
          <a:xfrm>
            <a:off x="5206671" y="4320259"/>
            <a:ext cx="2772124" cy="591999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Validação</a:t>
            </a:r>
            <a:endParaRPr sz="2000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sp>
        <p:nvSpPr>
          <p:cNvPr id="13" name="Google Shape;212;p31">
            <a:extLst>
              <a:ext uri="{FF2B5EF4-FFF2-40B4-BE49-F238E27FC236}">
                <a16:creationId xmlns:a16="http://schemas.microsoft.com/office/drawing/2014/main" id="{09FACF94-C928-1856-F829-39AD8FB13990}"/>
              </a:ext>
            </a:extLst>
          </p:cNvPr>
          <p:cNvSpPr txBox="1"/>
          <p:nvPr/>
        </p:nvSpPr>
        <p:spPr>
          <a:xfrm>
            <a:off x="6971487" y="5551048"/>
            <a:ext cx="2772124" cy="591999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Evolução</a:t>
            </a:r>
            <a:endParaRPr sz="2000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cxnSp>
        <p:nvCxnSpPr>
          <p:cNvPr id="15" name="Google Shape;213;p31">
            <a:extLst>
              <a:ext uri="{FF2B5EF4-FFF2-40B4-BE49-F238E27FC236}">
                <a16:creationId xmlns:a16="http://schemas.microsoft.com/office/drawing/2014/main" id="{4BEF2B75-68CF-53AE-6165-E57CE53E63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7155746" y="4349245"/>
            <a:ext cx="638790" cy="176481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"/>
            <a:headEnd type="none" w="sm" len="sm"/>
            <a:tailEnd type="stealth" w="sm" len="sm"/>
          </a:ln>
        </p:spPr>
      </p:cxnSp>
    </p:spTree>
    <p:extLst>
      <p:ext uri="{BB962C8B-B14F-4D97-AF65-F5344CB8AC3E}">
        <p14:creationId xmlns:p14="http://schemas.microsoft.com/office/powerpoint/2010/main" val="160704061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471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Raleway</vt:lpstr>
      <vt:lpstr>Roboto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Pixelikas</dc:creator>
  <cp:lastModifiedBy>Professor SESI/SENAI</cp:lastModifiedBy>
  <cp:revision>43</cp:revision>
  <dcterms:created xsi:type="dcterms:W3CDTF">2024-04-15T17:16:03Z</dcterms:created>
  <dcterms:modified xsi:type="dcterms:W3CDTF">2025-03-06T00:11:39Z</dcterms:modified>
</cp:coreProperties>
</file>