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21" r:id="rId2"/>
    <p:sldId id="259" r:id="rId3"/>
    <p:sldId id="364" r:id="rId4"/>
    <p:sldId id="403" r:id="rId5"/>
    <p:sldId id="407" r:id="rId6"/>
    <p:sldId id="408" r:id="rId7"/>
    <p:sldId id="409" r:id="rId8"/>
    <p:sldId id="410" r:id="rId9"/>
    <p:sldId id="411" r:id="rId10"/>
    <p:sldId id="383" r:id="rId11"/>
    <p:sldId id="406" r:id="rId12"/>
    <p:sldId id="412" r:id="rId13"/>
    <p:sldId id="413" r:id="rId14"/>
    <p:sldId id="414" r:id="rId15"/>
    <p:sldId id="378" r:id="rId16"/>
    <p:sldId id="415" r:id="rId17"/>
    <p:sldId id="416" r:id="rId18"/>
    <p:sldId id="417" r:id="rId19"/>
    <p:sldId id="418" r:id="rId20"/>
    <p:sldId id="419" r:id="rId21"/>
    <p:sldId id="420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03B"/>
    <a:srgbClr val="8989FF"/>
    <a:srgbClr val="5353FF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svg"/><Relationship Id="rId7" Type="http://schemas.openxmlformats.org/officeDocument/2006/relationships/image" Target="../media/image2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3.svg"/><Relationship Id="rId7" Type="http://schemas.openxmlformats.org/officeDocument/2006/relationships/image" Target="../media/image5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3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2025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750080" y="3042030"/>
            <a:ext cx="651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E9534-05EF-A440-D95A-C83182193AE1}"/>
              </a:ext>
            </a:extLst>
          </p:cNvPr>
          <p:cNvSpPr txBox="1"/>
          <p:nvPr/>
        </p:nvSpPr>
        <p:spPr>
          <a:xfrm>
            <a:off x="2787098" y="4133439"/>
            <a:ext cx="845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 Gerenciamento de Projeto</a:t>
            </a:r>
          </a:p>
        </p:txBody>
      </p:sp>
    </p:spTree>
    <p:extLst>
      <p:ext uri="{BB962C8B-B14F-4D97-AF65-F5344CB8AC3E}">
        <p14:creationId xmlns:p14="http://schemas.microsoft.com/office/powerpoint/2010/main" val="425723967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36078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- Trello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BD01CA-06FD-7131-A6C0-3EF5E739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5D53C5C-EC85-9A4E-1A6A-5B71BDCBF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407" y="1656111"/>
            <a:ext cx="8872031" cy="46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3244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BD01CA-06FD-7131-A6C0-3EF5E739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5C6AF5-6D20-149D-B0BC-0BF699057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545" y="1656111"/>
            <a:ext cx="6911754" cy="4625978"/>
          </a:xfrm>
          <a:prstGeom prst="rect">
            <a:avLst/>
          </a:prstGeom>
        </p:spPr>
      </p:pic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7A4663F0-43CC-3B9B-6E81-16D3FD3F979F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36078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- Notion</a:t>
            </a:r>
          </a:p>
        </p:txBody>
      </p:sp>
    </p:spTree>
    <p:extLst>
      <p:ext uri="{BB962C8B-B14F-4D97-AF65-F5344CB8AC3E}">
        <p14:creationId xmlns:p14="http://schemas.microsoft.com/office/powerpoint/2010/main" val="108223502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BD01CA-06FD-7131-A6C0-3EF5E7394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7A3F3E-999C-8650-5475-3FC9207619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97345" y="1656111"/>
            <a:ext cx="7826154" cy="4646280"/>
          </a:xfrm>
          <a:prstGeom prst="rect">
            <a:avLst/>
          </a:prstGeom>
        </p:spPr>
      </p:pic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138D4950-EE48-2C7D-E300-3525B8A0E2D5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36078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- Jira</a:t>
            </a:r>
          </a:p>
        </p:txBody>
      </p:sp>
    </p:spTree>
    <p:extLst>
      <p:ext uri="{BB962C8B-B14F-4D97-AF65-F5344CB8AC3E}">
        <p14:creationId xmlns:p14="http://schemas.microsoft.com/office/powerpoint/2010/main" val="368507509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022F27-1BD2-747C-371A-583AB90C6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2454" y="1694747"/>
            <a:ext cx="8395936" cy="4607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BD01CA-06FD-7131-A6C0-3EF5E73948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138D4950-EE48-2C7D-E300-3525B8A0E2D5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36078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- Gitlab</a:t>
            </a:r>
          </a:p>
        </p:txBody>
      </p:sp>
    </p:spTree>
    <p:extLst>
      <p:ext uri="{BB962C8B-B14F-4D97-AF65-F5344CB8AC3E}">
        <p14:creationId xmlns:p14="http://schemas.microsoft.com/office/powerpoint/2010/main" val="3908779523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836;p13">
            <a:extLst>
              <a:ext uri="{FF2B5EF4-FFF2-40B4-BE49-F238E27FC236}">
                <a16:creationId xmlns:a16="http://schemas.microsoft.com/office/drawing/2014/main" id="{9199CBC9-9442-4371-9793-BFDC992591B4}"/>
              </a:ext>
            </a:extLst>
          </p:cNvPr>
          <p:cNvSpPr txBox="1">
            <a:spLocks/>
          </p:cNvSpPr>
          <p:nvPr/>
        </p:nvSpPr>
        <p:spPr>
          <a:xfrm>
            <a:off x="3958288" y="2248162"/>
            <a:ext cx="6237061" cy="2638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Font typeface="Dosis ExtraLight"/>
              <a:buNone/>
              <a:defRPr sz="6000" b="0" i="0" u="none" strike="noStrike" cap="none">
                <a:solidFill>
                  <a:schemeClr val="accent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DÚVIDAS? </a:t>
            </a:r>
          </a:p>
          <a:p>
            <a:endParaRPr lang="pt-BR" sz="44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      PERGUNTAS?</a:t>
            </a:r>
          </a:p>
          <a:p>
            <a:pPr algn="r"/>
            <a:endParaRPr lang="pt-BR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830ED1-6967-8EE0-1743-4AE7973C2C9B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984C3-2432-F2F8-07A8-28715AABE84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62328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750080" y="3042030"/>
            <a:ext cx="6517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(Prática)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E9534-05EF-A440-D95A-C83182193AE1}"/>
              </a:ext>
            </a:extLst>
          </p:cNvPr>
          <p:cNvSpPr txBox="1"/>
          <p:nvPr/>
        </p:nvSpPr>
        <p:spPr>
          <a:xfrm>
            <a:off x="2758817" y="4133439"/>
            <a:ext cx="845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Ágil aplicada em projeto</a:t>
            </a:r>
          </a:p>
        </p:txBody>
      </p:sp>
    </p:spTree>
    <p:extLst>
      <p:ext uri="{BB962C8B-B14F-4D97-AF65-F5344CB8AC3E}">
        <p14:creationId xmlns:p14="http://schemas.microsoft.com/office/powerpoint/2010/main" val="2000335480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6709576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Prática (SCRUM)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458022-6DD9-C59E-934F-9B5346D73D0B}"/>
              </a:ext>
            </a:extLst>
          </p:cNvPr>
          <p:cNvSpPr txBox="1"/>
          <p:nvPr/>
        </p:nvSpPr>
        <p:spPr>
          <a:xfrm>
            <a:off x="1625335" y="2506143"/>
            <a:ext cx="872873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Trabalho em equipe e comunicação contínua durante o desenvolvimento do projeto.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Proatividade, organização da equipe e gerenciamento de tempo das atividades.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Conhecer as etapas e os papéis desempenhados dentro da metodologia ágil SCRUM.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0D236B-16CE-3A19-A8BC-EC68DFADDEB3}"/>
              </a:ext>
            </a:extLst>
          </p:cNvPr>
          <p:cNvSpPr/>
          <p:nvPr/>
        </p:nvSpPr>
        <p:spPr>
          <a:xfrm rot="5400000">
            <a:off x="1327469" y="394793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784E17-E837-4B98-DD7E-801C9D3127A7}"/>
              </a:ext>
            </a:extLst>
          </p:cNvPr>
          <p:cNvSpPr/>
          <p:nvPr/>
        </p:nvSpPr>
        <p:spPr>
          <a:xfrm rot="5400000">
            <a:off x="1325485" y="5242019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99DC2-A092-EE4B-1A51-6D2F9859A000}"/>
              </a:ext>
            </a:extLst>
          </p:cNvPr>
          <p:cNvSpPr/>
          <p:nvPr/>
        </p:nvSpPr>
        <p:spPr>
          <a:xfrm rot="5400000">
            <a:off x="1325485" y="2684883"/>
            <a:ext cx="193071" cy="189582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8C019-B553-08F9-CD00-74EBC62AB94D}"/>
              </a:ext>
            </a:extLst>
          </p:cNvPr>
          <p:cNvSpPr txBox="1"/>
          <p:nvPr/>
        </p:nvSpPr>
        <p:spPr>
          <a:xfrm>
            <a:off x="1100757" y="1658807"/>
            <a:ext cx="9438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Objetivos e habilidades trabalhadas</a:t>
            </a:r>
            <a:endParaRPr lang="pt-BR" sz="2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17936587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C934EA-E27E-7A6A-F848-2454FB6DA032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769118-EEB6-02C1-7D63-B279B3D151CF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3260DB11-8E6E-5D26-0D96-1D0FB56B171B}"/>
              </a:ext>
            </a:extLst>
          </p:cNvPr>
          <p:cNvSpPr txBox="1">
            <a:spLocks/>
          </p:cNvSpPr>
          <p:nvPr/>
        </p:nvSpPr>
        <p:spPr>
          <a:xfrm>
            <a:off x="954415" y="714953"/>
            <a:ext cx="859493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Landing Page (Tema Livre)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C82F1EF-7DF9-54A1-551A-89F60D4B2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3F7798-C99E-F01F-0C8D-1E26B86A3498}"/>
              </a:ext>
            </a:extLst>
          </p:cNvPr>
          <p:cNvSpPr txBox="1"/>
          <p:nvPr/>
        </p:nvSpPr>
        <p:spPr>
          <a:xfrm>
            <a:off x="1100757" y="1629525"/>
            <a:ext cx="9766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Landing Pages Criativas: </a:t>
            </a:r>
            <a:r>
              <a:rPr lang="pt-BR" sz="2000" dirty="0"/>
              <a:t>https://blog.tubikstudio.com/creative-landing-page-design/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 </a:t>
            </a:r>
            <a:endParaRPr lang="pt-BR" sz="20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8736C0-3576-2F60-A34E-E4E46BC0E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806" y="2337410"/>
            <a:ext cx="8189863" cy="416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65507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(Atividade)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632435" y="1378908"/>
            <a:ext cx="625382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F69960B-DC00-E5B2-82BD-CFC4B6D4E1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6682" y="2814807"/>
            <a:ext cx="941555" cy="820843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12FF796B-BF3D-EA38-4DC8-BC812E17A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40368" y="2815788"/>
            <a:ext cx="1025872" cy="73906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52A5930-EB9D-C69A-2E31-BCAEE0EF0B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5958" y="2862671"/>
            <a:ext cx="571472" cy="820843"/>
          </a:xfrm>
          <a:prstGeom prst="rect">
            <a:avLst/>
          </a:prstGeom>
        </p:spPr>
      </p:pic>
      <p:sp>
        <p:nvSpPr>
          <p:cNvPr id="9" name="CaixaDeTexto 5">
            <a:extLst>
              <a:ext uri="{FF2B5EF4-FFF2-40B4-BE49-F238E27FC236}">
                <a16:creationId xmlns:a16="http://schemas.microsoft.com/office/drawing/2014/main" id="{4346EE06-9C28-97AB-E26B-513289BC0F22}"/>
              </a:ext>
            </a:extLst>
          </p:cNvPr>
          <p:cNvSpPr txBox="1"/>
          <p:nvPr/>
        </p:nvSpPr>
        <p:spPr>
          <a:xfrm>
            <a:off x="548677" y="3709568"/>
            <a:ext cx="3251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Landing Page</a:t>
            </a:r>
          </a:p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 HTML e CSS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7A1FDFD5-2030-1372-DCA3-70142D886BC5}"/>
              </a:ext>
            </a:extLst>
          </p:cNvPr>
          <p:cNvSpPr txBox="1"/>
          <p:nvPr/>
        </p:nvSpPr>
        <p:spPr>
          <a:xfrm>
            <a:off x="4151077" y="3721936"/>
            <a:ext cx="3251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Equipes SA</a:t>
            </a:r>
          </a:p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Papéis na Equipe </a:t>
            </a:r>
          </a:p>
        </p:txBody>
      </p:sp>
      <p:sp>
        <p:nvSpPr>
          <p:cNvPr id="15" name="CaixaDeTexto 5">
            <a:extLst>
              <a:ext uri="{FF2B5EF4-FFF2-40B4-BE49-F238E27FC236}">
                <a16:creationId xmlns:a16="http://schemas.microsoft.com/office/drawing/2014/main" id="{99DA04F4-0A8A-8E0F-7203-1F49EC6488A5}"/>
              </a:ext>
            </a:extLst>
          </p:cNvPr>
          <p:cNvSpPr txBox="1"/>
          <p:nvPr/>
        </p:nvSpPr>
        <p:spPr>
          <a:xfrm>
            <a:off x="7638915" y="3734518"/>
            <a:ext cx="38838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P.O. (Product Owner)</a:t>
            </a:r>
            <a:b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Visão do Produto</a:t>
            </a:r>
          </a:p>
        </p:txBody>
      </p:sp>
      <p:sp>
        <p:nvSpPr>
          <p:cNvPr id="16" name="CaixaDeTexto 5">
            <a:extLst>
              <a:ext uri="{FF2B5EF4-FFF2-40B4-BE49-F238E27FC236}">
                <a16:creationId xmlns:a16="http://schemas.microsoft.com/office/drawing/2014/main" id="{ACD72CFE-5AB6-10BE-2FD5-283DCF65907A}"/>
              </a:ext>
            </a:extLst>
          </p:cNvPr>
          <p:cNvSpPr txBox="1"/>
          <p:nvPr/>
        </p:nvSpPr>
        <p:spPr>
          <a:xfrm>
            <a:off x="4748934" y="4752169"/>
            <a:ext cx="1866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Minutos</a:t>
            </a:r>
          </a:p>
        </p:txBody>
      </p:sp>
      <p:sp>
        <p:nvSpPr>
          <p:cNvPr id="17" name="CaixaDeTexto 5">
            <a:extLst>
              <a:ext uri="{FF2B5EF4-FFF2-40B4-BE49-F238E27FC236}">
                <a16:creationId xmlns:a16="http://schemas.microsoft.com/office/drawing/2014/main" id="{8D5BFC2C-4DB3-AB70-7768-874597C8599F}"/>
              </a:ext>
            </a:extLst>
          </p:cNvPr>
          <p:cNvSpPr txBox="1"/>
          <p:nvPr/>
        </p:nvSpPr>
        <p:spPr>
          <a:xfrm>
            <a:off x="8584282" y="4752169"/>
            <a:ext cx="18662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Minutos</a:t>
            </a:r>
          </a:p>
        </p:txBody>
      </p:sp>
      <p:sp>
        <p:nvSpPr>
          <p:cNvPr id="18" name="CaixaDeTexto 5">
            <a:extLst>
              <a:ext uri="{FF2B5EF4-FFF2-40B4-BE49-F238E27FC236}">
                <a16:creationId xmlns:a16="http://schemas.microsoft.com/office/drawing/2014/main" id="{03574CDE-8238-D499-9D00-1B4A077B9A56}"/>
              </a:ext>
            </a:extLst>
          </p:cNvPr>
          <p:cNvSpPr txBox="1"/>
          <p:nvPr/>
        </p:nvSpPr>
        <p:spPr>
          <a:xfrm>
            <a:off x="942110" y="4752169"/>
            <a:ext cx="2569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no AVA</a:t>
            </a:r>
          </a:p>
        </p:txBody>
      </p:sp>
    </p:spTree>
    <p:extLst>
      <p:ext uri="{BB962C8B-B14F-4D97-AF65-F5344CB8AC3E}">
        <p14:creationId xmlns:p14="http://schemas.microsoft.com/office/powerpoint/2010/main" val="287646388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Metodologias Ágeis (Prática)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 / SCRUM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 de Gerenciamento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 e Objetivo da Atividade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Prática</a:t>
            </a: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FA42DCEC-E414-5AF3-91B7-DF74FD47481D}"/>
              </a:ext>
            </a:extLst>
          </p:cNvPr>
          <p:cNvSpPr/>
          <p:nvPr/>
        </p:nvSpPr>
        <p:spPr>
          <a:xfrm rot="5400000">
            <a:off x="1423151" y="411879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3D3B796-FCE1-0C84-EBB6-D9B8F49C4B69}"/>
              </a:ext>
            </a:extLst>
          </p:cNvPr>
          <p:cNvSpPr/>
          <p:nvPr/>
        </p:nvSpPr>
        <p:spPr>
          <a:xfrm rot="5400000">
            <a:off x="1419341" y="4608384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3B14A29-AD96-A2BC-F9F8-2C1759BB7BEB}"/>
              </a:ext>
            </a:extLst>
          </p:cNvPr>
          <p:cNvSpPr/>
          <p:nvPr/>
        </p:nvSpPr>
        <p:spPr>
          <a:xfrm rot="5400000">
            <a:off x="1419341" y="5100678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(Atividade)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632435" y="1378908"/>
            <a:ext cx="625382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390C950-338D-B872-B4A7-55D87F886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11306" y="2795538"/>
            <a:ext cx="728945" cy="73906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07547E6-2FA4-4F3B-9F5B-23680D8A0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57910" y="2775290"/>
            <a:ext cx="637828" cy="77956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F252394-6E92-5BD4-7DDB-6EB1BB0F3C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60397" y="2825423"/>
            <a:ext cx="728946" cy="830188"/>
          </a:xfrm>
          <a:prstGeom prst="rect">
            <a:avLst/>
          </a:prstGeom>
        </p:spPr>
      </p:pic>
      <p:sp>
        <p:nvSpPr>
          <p:cNvPr id="9" name="CaixaDeTexto 5">
            <a:extLst>
              <a:ext uri="{FF2B5EF4-FFF2-40B4-BE49-F238E27FC236}">
                <a16:creationId xmlns:a16="http://schemas.microsoft.com/office/drawing/2014/main" id="{4346EE06-9C28-97AB-E26B-513289BC0F22}"/>
              </a:ext>
            </a:extLst>
          </p:cNvPr>
          <p:cNvSpPr txBox="1"/>
          <p:nvPr/>
        </p:nvSpPr>
        <p:spPr>
          <a:xfrm>
            <a:off x="772197" y="3709568"/>
            <a:ext cx="3251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Quadro e Definir Atividades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7A1FDFD5-2030-1372-DCA3-70142D886BC5}"/>
              </a:ext>
            </a:extLst>
          </p:cNvPr>
          <p:cNvSpPr txBox="1"/>
          <p:nvPr/>
        </p:nvSpPr>
        <p:spPr>
          <a:xfrm>
            <a:off x="4679397" y="3721936"/>
            <a:ext cx="3251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Sprints e Sprint Backlog </a:t>
            </a:r>
          </a:p>
        </p:txBody>
      </p:sp>
      <p:sp>
        <p:nvSpPr>
          <p:cNvPr id="15" name="CaixaDeTexto 5">
            <a:extLst>
              <a:ext uri="{FF2B5EF4-FFF2-40B4-BE49-F238E27FC236}">
                <a16:creationId xmlns:a16="http://schemas.microsoft.com/office/drawing/2014/main" id="{99DA04F4-0A8A-8E0F-7203-1F49EC6488A5}"/>
              </a:ext>
            </a:extLst>
          </p:cNvPr>
          <p:cNvSpPr txBox="1"/>
          <p:nvPr/>
        </p:nvSpPr>
        <p:spPr>
          <a:xfrm>
            <a:off x="8088679" y="3734518"/>
            <a:ext cx="38838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</a:t>
            </a:r>
            <a:b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</a:p>
        </p:txBody>
      </p:sp>
      <p:sp>
        <p:nvSpPr>
          <p:cNvPr id="16" name="CaixaDeTexto 5">
            <a:extLst>
              <a:ext uri="{FF2B5EF4-FFF2-40B4-BE49-F238E27FC236}">
                <a16:creationId xmlns:a16="http://schemas.microsoft.com/office/drawing/2014/main" id="{ACD72CFE-5AB6-10BE-2FD5-283DCF65907A}"/>
              </a:ext>
            </a:extLst>
          </p:cNvPr>
          <p:cNvSpPr txBox="1"/>
          <p:nvPr/>
        </p:nvSpPr>
        <p:spPr>
          <a:xfrm>
            <a:off x="5248973" y="4752169"/>
            <a:ext cx="2105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Minutos</a:t>
            </a:r>
          </a:p>
        </p:txBody>
      </p:sp>
      <p:sp>
        <p:nvSpPr>
          <p:cNvPr id="17" name="CaixaDeTexto 5">
            <a:extLst>
              <a:ext uri="{FF2B5EF4-FFF2-40B4-BE49-F238E27FC236}">
                <a16:creationId xmlns:a16="http://schemas.microsoft.com/office/drawing/2014/main" id="{8D5BFC2C-4DB3-AB70-7768-874597C8599F}"/>
              </a:ext>
            </a:extLst>
          </p:cNvPr>
          <p:cNvSpPr txBox="1"/>
          <p:nvPr/>
        </p:nvSpPr>
        <p:spPr>
          <a:xfrm>
            <a:off x="9034046" y="4752169"/>
            <a:ext cx="2105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Minutos</a:t>
            </a:r>
          </a:p>
        </p:txBody>
      </p:sp>
      <p:sp>
        <p:nvSpPr>
          <p:cNvPr id="18" name="CaixaDeTexto 5">
            <a:extLst>
              <a:ext uri="{FF2B5EF4-FFF2-40B4-BE49-F238E27FC236}">
                <a16:creationId xmlns:a16="http://schemas.microsoft.com/office/drawing/2014/main" id="{03574CDE-8238-D499-9D00-1B4A077B9A56}"/>
              </a:ext>
            </a:extLst>
          </p:cNvPr>
          <p:cNvSpPr txBox="1"/>
          <p:nvPr/>
        </p:nvSpPr>
        <p:spPr>
          <a:xfrm>
            <a:off x="1165630" y="4752169"/>
            <a:ext cx="2569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 Minutos</a:t>
            </a:r>
          </a:p>
        </p:txBody>
      </p:sp>
    </p:spTree>
    <p:extLst>
      <p:ext uri="{BB962C8B-B14F-4D97-AF65-F5344CB8AC3E}">
        <p14:creationId xmlns:p14="http://schemas.microsoft.com/office/powerpoint/2010/main" val="1293543473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06F847F-8F16-7554-13BB-D53080895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8155" y="2814807"/>
            <a:ext cx="941555" cy="82084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Passo a Passo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(Atividade)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632435" y="1378908"/>
            <a:ext cx="625382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3DBA258-DB15-99CC-B0BD-03F16DF5F9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7963" y="2787548"/>
            <a:ext cx="718821" cy="718821"/>
          </a:xfrm>
          <a:prstGeom prst="rect">
            <a:avLst/>
          </a:prstGeom>
        </p:spPr>
      </p:pic>
      <p:sp>
        <p:nvSpPr>
          <p:cNvPr id="9" name="CaixaDeTexto 5">
            <a:extLst>
              <a:ext uri="{FF2B5EF4-FFF2-40B4-BE49-F238E27FC236}">
                <a16:creationId xmlns:a16="http://schemas.microsoft.com/office/drawing/2014/main" id="{4346EE06-9C28-97AB-E26B-513289BC0F22}"/>
              </a:ext>
            </a:extLst>
          </p:cNvPr>
          <p:cNvSpPr txBox="1"/>
          <p:nvPr/>
        </p:nvSpPr>
        <p:spPr>
          <a:xfrm>
            <a:off x="548677" y="3709568"/>
            <a:ext cx="40044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</a:p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Realização das Tarefas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7A1FDFD5-2030-1372-DCA3-70142D886BC5}"/>
              </a:ext>
            </a:extLst>
          </p:cNvPr>
          <p:cNvSpPr txBox="1"/>
          <p:nvPr/>
        </p:nvSpPr>
        <p:spPr>
          <a:xfrm>
            <a:off x="5022550" y="3721936"/>
            <a:ext cx="32512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Sprint Review</a:t>
            </a:r>
            <a:b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Entrega</a:t>
            </a:r>
          </a:p>
        </p:txBody>
      </p:sp>
      <p:sp>
        <p:nvSpPr>
          <p:cNvPr id="16" name="CaixaDeTexto 5">
            <a:extLst>
              <a:ext uri="{FF2B5EF4-FFF2-40B4-BE49-F238E27FC236}">
                <a16:creationId xmlns:a16="http://schemas.microsoft.com/office/drawing/2014/main" id="{ACD72CFE-5AB6-10BE-2FD5-283DCF65907A}"/>
              </a:ext>
            </a:extLst>
          </p:cNvPr>
          <p:cNvSpPr txBox="1"/>
          <p:nvPr/>
        </p:nvSpPr>
        <p:spPr>
          <a:xfrm>
            <a:off x="5592126" y="4752169"/>
            <a:ext cx="21057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Minutos</a:t>
            </a:r>
          </a:p>
        </p:txBody>
      </p:sp>
      <p:sp>
        <p:nvSpPr>
          <p:cNvPr id="18" name="CaixaDeTexto 5">
            <a:extLst>
              <a:ext uri="{FF2B5EF4-FFF2-40B4-BE49-F238E27FC236}">
                <a16:creationId xmlns:a16="http://schemas.microsoft.com/office/drawing/2014/main" id="{03574CDE-8238-D499-9D00-1B4A077B9A56}"/>
              </a:ext>
            </a:extLst>
          </p:cNvPr>
          <p:cNvSpPr txBox="1"/>
          <p:nvPr/>
        </p:nvSpPr>
        <p:spPr>
          <a:xfrm>
            <a:off x="1348510" y="4752169"/>
            <a:ext cx="25696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ctr"/>
            <a:r>
              <a:rPr lang="pt-BR" sz="2800" dirty="0">
                <a:solidFill>
                  <a:srgbClr val="FFD03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Minutos</a:t>
            </a:r>
          </a:p>
        </p:txBody>
      </p:sp>
    </p:spTree>
    <p:extLst>
      <p:ext uri="{BB962C8B-B14F-4D97-AF65-F5344CB8AC3E}">
        <p14:creationId xmlns:p14="http://schemas.microsoft.com/office/powerpoint/2010/main" val="93670955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3144481" y="4133439"/>
            <a:ext cx="770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base para as Ágeis</a:t>
            </a:r>
          </a:p>
        </p:txBody>
      </p:sp>
    </p:spTree>
    <p:extLst>
      <p:ext uri="{BB962C8B-B14F-4D97-AF65-F5344CB8AC3E}">
        <p14:creationId xmlns:p14="http://schemas.microsoft.com/office/powerpoint/2010/main" val="210532515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2983C5-6424-7D05-3ED9-CCD27F17F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673" y="2130905"/>
            <a:ext cx="8284356" cy="418188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F666CF4A-1D36-E022-7E91-DEE0F4626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247BF-E8C4-A0C8-6EB6-CDE2DA4CB951}"/>
              </a:ext>
            </a:extLst>
          </p:cNvPr>
          <p:cNvSpPr txBox="1"/>
          <p:nvPr/>
        </p:nvSpPr>
        <p:spPr>
          <a:xfrm>
            <a:off x="1171232" y="1449493"/>
            <a:ext cx="3249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Listas Básicas</a:t>
            </a:r>
            <a:endParaRPr lang="pt-BR" sz="1000" b="1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68131734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</p:txBody>
      </p:sp>
      <p:pic>
        <p:nvPicPr>
          <p:cNvPr id="2" name="Imagem 6">
            <a:extLst>
              <a:ext uri="{FF2B5EF4-FFF2-40B4-BE49-F238E27FC236}">
                <a16:creationId xmlns:a16="http://schemas.microsoft.com/office/drawing/2014/main" id="{1EC5176C-4452-31C7-E7C7-9574206AC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007" y="1668547"/>
            <a:ext cx="7226599" cy="447472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7CC27D8F-FB8E-75A4-DDD3-6E414F0D0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5028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CF4E810-8C99-CF67-EE64-99BA1772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591" y="2043415"/>
            <a:ext cx="8344687" cy="42467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76EDA85-EE3E-71EC-4820-5328E8A0C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95608" y="422942"/>
            <a:ext cx="772009" cy="94356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3A4D46-C723-6B40-0C15-6E26C9D7E937}"/>
              </a:ext>
            </a:extLst>
          </p:cNvPr>
          <p:cNvSpPr txBox="1"/>
          <p:nvPr/>
        </p:nvSpPr>
        <p:spPr>
          <a:xfrm>
            <a:off x="1171232" y="1449493"/>
            <a:ext cx="32499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Listas Adicionais</a:t>
            </a:r>
            <a:endParaRPr lang="pt-BR" sz="1000" b="1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65343457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Kanban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D2F6EAD-D6E3-E335-EAB7-1E0AD35B4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pic>
        <p:nvPicPr>
          <p:cNvPr id="2" name="Imagem 2">
            <a:extLst>
              <a:ext uri="{FF2B5EF4-FFF2-40B4-BE49-F238E27FC236}">
                <a16:creationId xmlns:a16="http://schemas.microsoft.com/office/drawing/2014/main" id="{D7CBB4F7-8B86-084D-AA9A-ECFF909EC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66" y="2130905"/>
            <a:ext cx="7727080" cy="42928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A3DE3F-778B-1960-0107-09D70A9766FA}"/>
              </a:ext>
            </a:extLst>
          </p:cNvPr>
          <p:cNvSpPr txBox="1"/>
          <p:nvPr/>
        </p:nvSpPr>
        <p:spPr>
          <a:xfrm>
            <a:off x="1171232" y="1449493"/>
            <a:ext cx="4616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Fluxo de Cartões / Tarefas</a:t>
            </a:r>
            <a:endParaRPr lang="pt-BR" sz="1000" b="1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414405347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3280527" y="3042030"/>
            <a:ext cx="7359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grpSp>
        <p:nvGrpSpPr>
          <p:cNvPr id="12" name="Google Shape;394;p38">
            <a:extLst>
              <a:ext uri="{FF2B5EF4-FFF2-40B4-BE49-F238E27FC236}">
                <a16:creationId xmlns:a16="http://schemas.microsoft.com/office/drawing/2014/main" id="{69975876-2DDA-6D66-A24D-982AA0162413}"/>
              </a:ext>
            </a:extLst>
          </p:cNvPr>
          <p:cNvGrpSpPr/>
          <p:nvPr/>
        </p:nvGrpSpPr>
        <p:grpSpPr>
          <a:xfrm>
            <a:off x="10484787" y="725864"/>
            <a:ext cx="825628" cy="1044165"/>
            <a:chOff x="584925" y="238125"/>
            <a:chExt cx="415200" cy="525100"/>
          </a:xfrm>
          <a:solidFill>
            <a:schemeClr val="bg1"/>
          </a:solidFill>
        </p:grpSpPr>
        <p:sp>
          <p:nvSpPr>
            <p:cNvPr id="13" name="Google Shape;395;p38">
              <a:extLst>
                <a:ext uri="{FF2B5EF4-FFF2-40B4-BE49-F238E27FC236}">
                  <a16:creationId xmlns:a16="http://schemas.microsoft.com/office/drawing/2014/main" id="{7FEFD609-63D6-D06D-5086-F9C5EF24316C}"/>
                </a:ext>
              </a:extLst>
            </p:cNvPr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96;p38">
              <a:extLst>
                <a:ext uri="{FF2B5EF4-FFF2-40B4-BE49-F238E27FC236}">
                  <a16:creationId xmlns:a16="http://schemas.microsoft.com/office/drawing/2014/main" id="{360EC6DD-B97D-E1FE-53CB-746158A68D18}"/>
                </a:ext>
              </a:extLst>
            </p:cNvPr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97;p38">
              <a:extLst>
                <a:ext uri="{FF2B5EF4-FFF2-40B4-BE49-F238E27FC236}">
                  <a16:creationId xmlns:a16="http://schemas.microsoft.com/office/drawing/2014/main" id="{EB888627-DEC5-84ED-2CB5-1D46DAC3185D}"/>
                </a:ext>
              </a:extLst>
            </p:cNvPr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98;p38">
              <a:extLst>
                <a:ext uri="{FF2B5EF4-FFF2-40B4-BE49-F238E27FC236}">
                  <a16:creationId xmlns:a16="http://schemas.microsoft.com/office/drawing/2014/main" id="{127D451F-60C5-D90F-BDC8-80606FDF9592}"/>
                </a:ext>
              </a:extLst>
            </p:cNvPr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99;p38">
              <a:extLst>
                <a:ext uri="{FF2B5EF4-FFF2-40B4-BE49-F238E27FC236}">
                  <a16:creationId xmlns:a16="http://schemas.microsoft.com/office/drawing/2014/main" id="{5688A3E6-36C5-FC9B-B5DD-A968D6BC92B2}"/>
                </a:ext>
              </a:extLst>
            </p:cNvPr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0;p38">
              <a:extLst>
                <a:ext uri="{FF2B5EF4-FFF2-40B4-BE49-F238E27FC236}">
                  <a16:creationId xmlns:a16="http://schemas.microsoft.com/office/drawing/2014/main" id="{AFFDBAF9-3A2B-2DE0-CDBA-81BDA9EE0E4C}"/>
                </a:ext>
              </a:extLst>
            </p:cNvPr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53C1041-9743-A87D-530C-B72966015919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280FD8EE-077F-414D-B575-C58E2627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599413">
            <a:off x="9356810" y="717510"/>
            <a:ext cx="1379073" cy="993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9A48624-1AC6-D13D-1BA8-9359A792B118}"/>
              </a:ext>
            </a:extLst>
          </p:cNvPr>
          <p:cNvSpPr/>
          <p:nvPr/>
        </p:nvSpPr>
        <p:spPr>
          <a:xfrm>
            <a:off x="-12380" y="0"/>
            <a:ext cx="2668782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04B3A-BD20-C3E3-C68E-BC8001CE046F}"/>
              </a:ext>
            </a:extLst>
          </p:cNvPr>
          <p:cNvSpPr txBox="1"/>
          <p:nvPr/>
        </p:nvSpPr>
        <p:spPr>
          <a:xfrm>
            <a:off x="2787098" y="4133439"/>
            <a:ext cx="8450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Ágil mais utilizado nas empresas</a:t>
            </a:r>
          </a:p>
        </p:txBody>
      </p:sp>
    </p:spTree>
    <p:extLst>
      <p:ext uri="{BB962C8B-B14F-4D97-AF65-F5344CB8AC3E}">
        <p14:creationId xmlns:p14="http://schemas.microsoft.com/office/powerpoint/2010/main" val="64541471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2">
            <a:extLst>
              <a:ext uri="{FF2B5EF4-FFF2-40B4-BE49-F238E27FC236}">
                <a16:creationId xmlns:a16="http://schemas.microsoft.com/office/drawing/2014/main" id="{D95806B9-F59D-BFA0-6CF6-4DFABCEF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163" y="1805309"/>
            <a:ext cx="9846294" cy="4504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A21A87-8332-0E2E-0FE4-3F993517A60A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C42170-7385-1B82-DDCE-D6B556FBE04B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18C1CFDC-77D6-AA59-0DCA-52C3238E75AA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041031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57F132A-D178-0C28-DCC4-778137C3E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6590" y="459704"/>
            <a:ext cx="870041" cy="870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14133B-448B-D2D9-1F17-421B5FD99887}"/>
              </a:ext>
            </a:extLst>
          </p:cNvPr>
          <p:cNvSpPr txBox="1"/>
          <p:nvPr/>
        </p:nvSpPr>
        <p:spPr>
          <a:xfrm>
            <a:off x="1171232" y="1449493"/>
            <a:ext cx="4616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8989FF"/>
                </a:solidFill>
                <a:latin typeface="Arial" panose="020B0604020202020204" pitchFamily="34" charset="0"/>
                <a:ea typeface="Roboto Mono"/>
                <a:cs typeface="Arial" panose="020B0604020202020204" pitchFamily="34" charset="0"/>
                <a:sym typeface="Roboto Mono"/>
              </a:rPr>
              <a:t>Fluxo e Personagens</a:t>
            </a:r>
            <a:endParaRPr lang="pt-BR" sz="1000" b="1" dirty="0">
              <a:solidFill>
                <a:srgbClr val="8989FF"/>
              </a:solidFill>
              <a:latin typeface="Arial" panose="020B0604020202020204" pitchFamily="34" charset="0"/>
              <a:ea typeface="Roboto Mono"/>
              <a:cs typeface="Arial" panose="020B0604020202020204" pitchFamily="34" charset="0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13643503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2236</TotalTime>
  <Words>249</Words>
  <Application>Microsoft Office PowerPoint</Application>
  <PresentationFormat>Widescreen</PresentationFormat>
  <Paragraphs>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Lucas Naspolini</cp:lastModifiedBy>
  <cp:revision>43</cp:revision>
  <dcterms:created xsi:type="dcterms:W3CDTF">2024-04-15T17:16:03Z</dcterms:created>
  <dcterms:modified xsi:type="dcterms:W3CDTF">2025-03-20T14:45:36Z</dcterms:modified>
</cp:coreProperties>
</file>