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90" r:id="rId2"/>
    <p:sldId id="259" r:id="rId3"/>
    <p:sldId id="407" r:id="rId4"/>
    <p:sldId id="494" r:id="rId5"/>
    <p:sldId id="499" r:id="rId6"/>
    <p:sldId id="505" r:id="rId7"/>
    <p:sldId id="513" r:id="rId8"/>
    <p:sldId id="496" r:id="rId9"/>
    <p:sldId id="492" r:id="rId10"/>
    <p:sldId id="507" r:id="rId11"/>
    <p:sldId id="508" r:id="rId12"/>
    <p:sldId id="509" r:id="rId13"/>
    <p:sldId id="510" r:id="rId14"/>
    <p:sldId id="511" r:id="rId15"/>
    <p:sldId id="512" r:id="rId16"/>
    <p:sldId id="506" r:id="rId17"/>
    <p:sldId id="514" r:id="rId18"/>
    <p:sldId id="515" r:id="rId19"/>
    <p:sldId id="516" r:id="rId20"/>
    <p:sldId id="517" r:id="rId21"/>
    <p:sldId id="518" r:id="rId22"/>
    <p:sldId id="421" r:id="rId23"/>
    <p:sldId id="519" r:id="rId24"/>
    <p:sldId id="378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FF"/>
    <a:srgbClr val="5353FF"/>
    <a:srgbClr val="FFD03B"/>
    <a:srgbClr val="FFA042"/>
    <a:srgbClr val="EA9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FDAD-2029-446C-AD7B-EA0A1863D739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278F5-4E5A-4DDA-8DFA-D50B75C379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3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EDE4-6A69-3B1C-7ABE-8CB7791AF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4EFBA-46B3-5976-2279-A8210FCA8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7F6C-CB4F-92B3-FB17-C90D97B7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5109-876A-FBD2-04CD-45A879FA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5B46-54C7-FFC9-78C5-6A720BE1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299175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FDF8-1D1D-0DF1-A990-1B64802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44CB0-DA9B-0E0C-3393-F3BCBC0E6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81AD-693E-948C-A39A-8AB3B84F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06BE-3F25-0C1A-0B8F-DB1BCB7B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C111-043E-FDE2-29B4-E95EFC6D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99165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D6C04-C737-EF8F-E133-F8F58658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E01FC-B1BB-5F69-867F-8466AF6A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5364-79D9-0793-5701-2DB935A0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CF0E-8C4A-F3FB-9212-CD1ECD5A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68AF-717A-9985-94D2-E25F7DFF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64178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B5E6-0488-66C9-BCB6-7FB63530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A88A-2236-9FE4-8182-0F5A57F5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5609-AB36-1DD0-09C4-B46096E1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A631-F75B-3081-5620-C18C1010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F462-3611-7DBE-96EA-8E5F71F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8829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AA8A-4569-D0B2-81F7-00940A7D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4B40-2CC7-AD6E-1B00-AFBA5B83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5C7B-635D-492D-56F2-37975C82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CE7F-C22D-DE09-C8A0-EC2FA74C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EEEF-BBD2-BA86-6F75-93C986E0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110239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1773-E9EB-AA10-AD57-DFEC9AB8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4D89-DB39-7626-EE43-F01D39591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A42A5-048E-AF77-08E6-454524945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6B3B-4CCA-6E8E-5F6F-AB72C36F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6A589-62E5-4EAD-41B8-B0EAAE71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36B5C-349F-19E3-FBE4-F46919E3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735510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2F0-FA0E-127A-4F8E-A000A1F0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83205-281F-8D6D-C1F5-0866F75F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3B3B1-6255-8D00-FC4C-154EECE89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A9A3-7E75-DC12-89A7-4A92B9417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2747A-4679-BCC4-8E4E-403411724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E456A-A2FF-B6FE-5881-85BFD0BD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D1699-1C6F-531C-BE57-0D4D2CB5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215FE-8D8C-6B51-F5B3-BDE3E029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74682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20E1-9F48-7E2E-64B2-D2FB8ABB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9126C-4C1B-5C12-593E-DAEED2B1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D7F37-AFD7-2287-001C-4AC19B3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9433B-4D2B-D381-5ADB-70E206AF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214903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68789-42F3-72EF-A299-C46E977F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615A6-0CFE-6197-C0CC-D8503461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02ABE-8F27-B343-76F0-251F3CA5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278239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76CE-2BBC-F9CC-1415-6FB81D0C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99DA-0295-8A67-6E54-394E1713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4154F-218A-FBAF-561E-FB36C18C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5CCA-F29C-1CD8-8745-D194C8DB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CFA3E-A3A6-CE95-4E66-780FE38B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B8D8-8E2E-DDEA-FD67-5E4608CD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12220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2808-9BF5-D956-72C4-76E07F6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03394-5E92-9E7D-C33E-FE8D64B5C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3445E-09E2-DEE5-A852-D7EF056E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53D11-1F1E-4036-3A30-5A17051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8EBF-F58A-5B9B-BE2F-A3246351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B4D80-1CAB-11FC-3693-1DFA4012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229717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85F4-FDF1-F66E-2945-EA1C3773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6BD00-39EA-78F5-3524-7D59CF93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719A-016C-AAFA-D5CB-BBB57CF99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F583-AECB-4829-8FF7-E6F6E348291A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8E12-2530-2C29-9DD4-0E125C6B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E4EC-AEE2-26E8-8B1C-676DD34D6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4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D381AE-A4E1-57CC-1290-0A9C624B3852}"/>
              </a:ext>
            </a:extLst>
          </p:cNvPr>
          <p:cNvSpPr/>
          <p:nvPr/>
        </p:nvSpPr>
        <p:spPr>
          <a:xfrm>
            <a:off x="0" y="-1"/>
            <a:ext cx="12192000" cy="5957741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8EF3E-801D-AB35-8B13-D1110FE3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95" y="900260"/>
            <a:ext cx="5553758" cy="41830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6096000" y="1259197"/>
            <a:ext cx="534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Sistemas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7142301" y="1782417"/>
            <a:ext cx="3251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Técnico 2025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7613086" y="2932917"/>
            <a:ext cx="270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7107967" y="3301111"/>
            <a:ext cx="546405" cy="84447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727229-FBA2-9E34-3087-C9826CF314AE}"/>
              </a:ext>
            </a:extLst>
          </p:cNvPr>
          <p:cNvSpPr/>
          <p:nvPr/>
        </p:nvSpPr>
        <p:spPr>
          <a:xfrm>
            <a:off x="6548067" y="3945349"/>
            <a:ext cx="4417283" cy="593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D89798-C710-A6F6-CB2F-401E95C49982}"/>
              </a:ext>
            </a:extLst>
          </p:cNvPr>
          <p:cNvSpPr txBox="1"/>
          <p:nvPr/>
        </p:nvSpPr>
        <p:spPr>
          <a:xfrm>
            <a:off x="6555514" y="3986270"/>
            <a:ext cx="441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de Sistemas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91EC9-53BF-F54F-DA22-E0A73A2A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04" y="6204929"/>
            <a:ext cx="1675766" cy="520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05F77-7ECF-74A2-22BC-EF4712EFA886}"/>
              </a:ext>
            </a:extLst>
          </p:cNvPr>
          <p:cNvSpPr txBox="1"/>
          <p:nvPr/>
        </p:nvSpPr>
        <p:spPr>
          <a:xfrm>
            <a:off x="7613086" y="6265055"/>
            <a:ext cx="394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pt-BR" sz="20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20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Naspolini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FD9DE-BF57-CD12-6BAE-51B566FAA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21" y="6006257"/>
            <a:ext cx="2365953" cy="8517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6DAB9F-9ECB-FDA7-9E0A-B00B668146F7}"/>
              </a:ext>
            </a:extLst>
          </p:cNvPr>
          <p:cNvSpPr/>
          <p:nvPr/>
        </p:nvSpPr>
        <p:spPr>
          <a:xfrm rot="5400000">
            <a:off x="8994068" y="6436027"/>
            <a:ext cx="281064" cy="58169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676467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96A80-3C9E-DEEA-EA5D-0D369DC3B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3B4653-E343-ECFF-6776-DBBD456FCC18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7200E-1A11-EDD4-4C6D-43971481B77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52016D57-3F7D-B2C4-34C5-B9EDBAA187C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visual de Grid Layout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051A9AC-EDF0-807B-73D2-D14388C69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  <p:pic>
        <p:nvPicPr>
          <p:cNvPr id="2" name="Imagem 21">
            <a:extLst>
              <a:ext uri="{FF2B5EF4-FFF2-40B4-BE49-F238E27FC236}">
                <a16:creationId xmlns:a16="http://schemas.microsoft.com/office/drawing/2014/main" id="{248E72CC-6748-5188-76E8-DE92AB96A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16" y="2450781"/>
            <a:ext cx="9481671" cy="27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57608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0F994-A935-0C4F-D72C-237E3152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1DDCD9-9573-C74E-7BB7-1EC47DB8DDE1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884CC-5579-C802-C5C7-71145C277AB4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124490C6-2D18-0872-31E5-DAA24B6E9521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criar um Grid Layout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86537-71CE-0621-0DBB-DC65FEEC5601}"/>
              </a:ext>
            </a:extLst>
          </p:cNvPr>
          <p:cNvSpPr txBox="1"/>
          <p:nvPr/>
        </p:nvSpPr>
        <p:spPr>
          <a:xfrm>
            <a:off x="1267116" y="1791259"/>
            <a:ext cx="93380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Um layout de grade consiste em um elemento pai / mãe com um ou mais elementos filhos.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  <p:pic>
        <p:nvPicPr>
          <p:cNvPr id="9" name="Imagem 15">
            <a:extLst>
              <a:ext uri="{FF2B5EF4-FFF2-40B4-BE49-F238E27FC236}">
                <a16:creationId xmlns:a16="http://schemas.microsoft.com/office/drawing/2014/main" id="{14545CFA-B774-46C9-A155-D9D076870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521" y="2925672"/>
            <a:ext cx="3889346" cy="3333726"/>
          </a:xfrm>
          <a:prstGeom prst="rect">
            <a:avLst/>
          </a:prstGeom>
        </p:spPr>
      </p:pic>
      <p:pic>
        <p:nvPicPr>
          <p:cNvPr id="10" name="Imagem 21">
            <a:extLst>
              <a:ext uri="{FF2B5EF4-FFF2-40B4-BE49-F238E27FC236}">
                <a16:creationId xmlns:a16="http://schemas.microsoft.com/office/drawing/2014/main" id="{C2F5A4AF-20F8-EA63-E53C-B0B17A40B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16" y="3244588"/>
            <a:ext cx="5203361" cy="2787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CA50D03-D625-2C45-1E90-9B2B3A530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310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1B347-1A05-1351-5EA7-0D7B252AE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78B0F8-FBF3-58F8-8A04-E88D4756F6D0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22F2B9-06FA-A1A1-9AD5-DED1759B2B8E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7A8B7F13-EADB-B88D-D863-E3385F3A1DF6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Propriedade display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6BB9F-7557-EC2E-1B9D-1FB372496682}"/>
              </a:ext>
            </a:extLst>
          </p:cNvPr>
          <p:cNvSpPr txBox="1"/>
          <p:nvPr/>
        </p:nvSpPr>
        <p:spPr>
          <a:xfrm>
            <a:off x="1267116" y="1791259"/>
            <a:ext cx="933803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Um elemento HTML se torna um contêiner de grade quando sua propriedade de exibição é definida como grade ou grade inline. Todos os filhos diretos do contêiner da grade automaticamente tornam-se itens da grade.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BEF6BE-408C-E934-A04B-1D181E6C3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AA7D681E-4A8A-587D-2495-422588CD2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986" y="4076267"/>
            <a:ext cx="3334351" cy="1347443"/>
          </a:xfrm>
          <a:prstGeom prst="rect">
            <a:avLst/>
          </a:prstGeom>
        </p:spPr>
      </p:pic>
      <p:pic>
        <p:nvPicPr>
          <p:cNvPr id="6" name="Imagem 9">
            <a:extLst>
              <a:ext uri="{FF2B5EF4-FFF2-40B4-BE49-F238E27FC236}">
                <a16:creationId xmlns:a16="http://schemas.microsoft.com/office/drawing/2014/main" id="{DDBB1729-ECB5-9361-C953-9707E3FB9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126" y="4068655"/>
            <a:ext cx="3808099" cy="141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8576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D30FC-0A02-739E-59D6-6A4AEF6B4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1FAD33-87F6-1C70-D930-DBE6AD52E498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CAAED-4484-CF63-92E8-E5687A3AD8AC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EB03CB53-66F4-013B-4AAA-DEE63E87092D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Colunas e Linhas em um Grid Layout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36E9AD7-F1AA-42CD-DE61-03EB1330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  <p:pic>
        <p:nvPicPr>
          <p:cNvPr id="3" name="Imagem 4">
            <a:extLst>
              <a:ext uri="{FF2B5EF4-FFF2-40B4-BE49-F238E27FC236}">
                <a16:creationId xmlns:a16="http://schemas.microsoft.com/office/drawing/2014/main" id="{D7E19F9B-6C01-8339-7836-4E8F6071E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216" y="1938170"/>
            <a:ext cx="3947522" cy="3837690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ED36A39A-411B-FC51-4AC2-A52CAA0CC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982" y="1938169"/>
            <a:ext cx="5255415" cy="38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34342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31A0C-076E-DD12-0476-700EE07A6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9C93F-06D6-4921-CDCA-FFEDB518C96B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4FA355-295F-B9E4-3C91-70C86D71C2D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DB11E78F-5930-E21D-6CA2-05A45286B83C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771824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Espaços entre Colunas e Linhas (gaps)</a:t>
            </a:r>
          </a:p>
        </p:txBody>
      </p:sp>
      <p:pic>
        <p:nvPicPr>
          <p:cNvPr id="2" name="Imagem 4">
            <a:extLst>
              <a:ext uri="{FF2B5EF4-FFF2-40B4-BE49-F238E27FC236}">
                <a16:creationId xmlns:a16="http://schemas.microsoft.com/office/drawing/2014/main" id="{19AE2F06-A43A-D61B-EEB1-EEB53638A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16" y="1769054"/>
            <a:ext cx="5141584" cy="40034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4AB3EE-5788-4560-DE1C-6FB38968E844}"/>
              </a:ext>
            </a:extLst>
          </p:cNvPr>
          <p:cNvSpPr txBox="1"/>
          <p:nvPr/>
        </p:nvSpPr>
        <p:spPr>
          <a:xfrm>
            <a:off x="6174557" y="2045782"/>
            <a:ext cx="443059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Os espaços entre cada coluna ou linha chamamos de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gaps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ajuste dos gaps é realizado utilizando uma as propriedades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column-gap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,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row-gap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ou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gap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.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46DFEBE-6CE9-31FD-955B-437E3BD6F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708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76712-40D3-150F-F9E8-F25921434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0BE85-B28F-9754-1822-EC4B616E1E56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1FD1D-4C80-83AE-589D-CDF92BB6E631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AD5CE6F5-4DC8-5741-10B1-61D28FEAEC34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771824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Espaços entre Colunas e Linhas (gaps)</a:t>
            </a:r>
          </a:p>
        </p:txBody>
      </p:sp>
      <p:pic>
        <p:nvPicPr>
          <p:cNvPr id="3" name="Imagem 5">
            <a:extLst>
              <a:ext uri="{FF2B5EF4-FFF2-40B4-BE49-F238E27FC236}">
                <a16:creationId xmlns:a16="http://schemas.microsoft.com/office/drawing/2014/main" id="{DDA342F8-B2C5-3496-3856-F382542D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46" y="3139806"/>
            <a:ext cx="2996116" cy="1737886"/>
          </a:xfrm>
          <a:prstGeom prst="rect">
            <a:avLst/>
          </a:prstGeom>
        </p:spPr>
      </p:pic>
      <p:pic>
        <p:nvPicPr>
          <p:cNvPr id="6" name="Imagem 9">
            <a:extLst>
              <a:ext uri="{FF2B5EF4-FFF2-40B4-BE49-F238E27FC236}">
                <a16:creationId xmlns:a16="http://schemas.microsoft.com/office/drawing/2014/main" id="{9BE57C0D-4A71-0727-89F6-7979407F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743" y="3121875"/>
            <a:ext cx="2806314" cy="1733926"/>
          </a:xfrm>
          <a:prstGeom prst="rect">
            <a:avLst/>
          </a:prstGeom>
        </p:spPr>
      </p:pic>
      <p:pic>
        <p:nvPicPr>
          <p:cNvPr id="8" name="Imagem 15">
            <a:extLst>
              <a:ext uri="{FF2B5EF4-FFF2-40B4-BE49-F238E27FC236}">
                <a16:creationId xmlns:a16="http://schemas.microsoft.com/office/drawing/2014/main" id="{91C774AF-8EA7-1ABD-3813-BFFA70AF1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947" y="3068070"/>
            <a:ext cx="2943533" cy="1653217"/>
          </a:xfrm>
          <a:prstGeom prst="rect">
            <a:avLst/>
          </a:prstGeom>
        </p:spPr>
      </p:pic>
      <p:sp>
        <p:nvSpPr>
          <p:cNvPr id="9" name="CaixaDeTexto 16">
            <a:extLst>
              <a:ext uri="{FF2B5EF4-FFF2-40B4-BE49-F238E27FC236}">
                <a16:creationId xmlns:a16="http://schemas.microsoft.com/office/drawing/2014/main" id="{4A26C09B-BB07-1EC4-0483-F75EDA429891}"/>
              </a:ext>
            </a:extLst>
          </p:cNvPr>
          <p:cNvSpPr txBox="1"/>
          <p:nvPr/>
        </p:nvSpPr>
        <p:spPr>
          <a:xfrm>
            <a:off x="873085" y="2220966"/>
            <a:ext cx="10906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  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 de Coluna                Gap de Linha           Gaps de Coluna e Linha  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77FE2CE-C34C-47EC-B559-BFFD6DC558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0703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CA1D2-718B-04FD-1649-45318CDC9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827CA2-6E34-B78E-F987-864B2242BB1B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79132-B0F2-FBD8-A65D-78823CB19572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DD29E573-559F-8E4E-7128-8A1892A4CEDC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8236718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Lembra dos Bichinhos? Funciona no Grid :D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FFD471A-D9FF-28D6-1F53-F72405F60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  <p:pic>
        <p:nvPicPr>
          <p:cNvPr id="6" name="Imagem 4">
            <a:extLst>
              <a:ext uri="{FF2B5EF4-FFF2-40B4-BE49-F238E27FC236}">
                <a16:creationId xmlns:a16="http://schemas.microsoft.com/office/drawing/2014/main" id="{C70F2BBE-6389-6EC0-C2DF-2D552933F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16" y="2207444"/>
            <a:ext cx="5461194" cy="2658817"/>
          </a:xfrm>
          <a:prstGeom prst="rect">
            <a:avLst/>
          </a:prstGeom>
        </p:spPr>
      </p:pic>
      <p:pic>
        <p:nvPicPr>
          <p:cNvPr id="8" name="Imagem 6">
            <a:extLst>
              <a:ext uri="{FF2B5EF4-FFF2-40B4-BE49-F238E27FC236}">
                <a16:creationId xmlns:a16="http://schemas.microsoft.com/office/drawing/2014/main" id="{312C670E-81DD-0E04-EF99-B935308F2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022" y="2367701"/>
            <a:ext cx="4144525" cy="236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62039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A6E2C-4301-32F4-1310-D8BF6AE5C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16B1B88-E875-88CF-0117-BDA7495C5D99}"/>
              </a:ext>
            </a:extLst>
          </p:cNvPr>
          <p:cNvSpPr txBox="1"/>
          <p:nvPr/>
        </p:nvSpPr>
        <p:spPr>
          <a:xfrm>
            <a:off x="3508926" y="3549008"/>
            <a:ext cx="7010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Responsividade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B30431A9-CF5B-A637-AD53-ED37F8359CFD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4B6212C3-C61D-15A7-F117-78AAD19D81B3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930E120-2430-8510-5FFD-C4B7BF43D019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69FC84D7-A5D0-E900-012C-7C7DADEB155E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FD4D1D88-AFF4-90C1-EB31-4171AB12888C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B6050998-EC9D-882E-E6EF-6B6D96AEA21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EB41D818-1347-4689-BA10-B5D21DE914C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307EA56-B2FD-7A9F-7005-9FD76994C0E1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BEE4C36-B6B1-9CBF-6CE3-FCEE117BB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420D52-AA3A-0B3D-EF6D-1D526EFF19DD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A2B39C-64B3-D307-8200-7C513E2193B7}"/>
              </a:ext>
            </a:extLst>
          </p:cNvPr>
          <p:cNvSpPr txBox="1"/>
          <p:nvPr/>
        </p:nvSpPr>
        <p:spPr>
          <a:xfrm>
            <a:off x="3159780" y="4360040"/>
            <a:ext cx="767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Design Responsivo?</a:t>
            </a:r>
          </a:p>
        </p:txBody>
      </p:sp>
    </p:spTree>
    <p:extLst>
      <p:ext uri="{BB962C8B-B14F-4D97-AF65-F5344CB8AC3E}">
        <p14:creationId xmlns:p14="http://schemas.microsoft.com/office/powerpoint/2010/main" val="875818412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1A3BB-3513-4582-CB7A-44C398739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278E25-5E79-B681-0A11-E98347A031C5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7A97E-D1DA-0950-E04D-9EEEEA2FDD8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578E3B9F-BFB0-265E-F0C3-5DA14ABB88D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Responsivo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BA070-59EB-178A-485B-43FCB967EDCB}"/>
              </a:ext>
            </a:extLst>
          </p:cNvPr>
          <p:cNvSpPr txBox="1"/>
          <p:nvPr/>
        </p:nvSpPr>
        <p:spPr>
          <a:xfrm>
            <a:off x="1267116" y="1791259"/>
            <a:ext cx="933803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design responsivo é uma abordagem ao web design que faz com que seu conteúdo web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se adapte aos diferentes tamanhos de tela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e janelas de uma variedade de dispositivos.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 criação de um layout responsivo é possível combinando HTML e CSS. 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D86321B-4494-3F10-BEFB-A44262465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75699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5E117-7423-6C6B-00AD-B5A81913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6107F-88F9-DC83-E05C-0050D6E8D533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1074B8-3FD6-1B15-0BF5-17C0C8767BB9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EF175AF5-999C-AB0E-C5C0-2D241EB31D3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CA518-8A9A-91A0-CEA9-4572CEE9C742}"/>
              </a:ext>
            </a:extLst>
          </p:cNvPr>
          <p:cNvSpPr txBox="1"/>
          <p:nvPr/>
        </p:nvSpPr>
        <p:spPr>
          <a:xfrm>
            <a:off x="1625334" y="1915176"/>
            <a:ext cx="84702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Melhora a experiência do usuário (UX).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Direciona mais tráfego para o seu site.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Impacta no ranking do Google.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Promove o compartilhamento de links em vários dispositivos e melhora o custo / benefício.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B87C-1904-68DD-2433-5BEA32826B00}"/>
              </a:ext>
            </a:extLst>
          </p:cNvPr>
          <p:cNvSpPr/>
          <p:nvPr/>
        </p:nvSpPr>
        <p:spPr>
          <a:xfrm rot="5400000">
            <a:off x="1325485" y="2081570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2B3BE0-8ADE-6BEF-2C2B-70E023EB9F8C}"/>
              </a:ext>
            </a:extLst>
          </p:cNvPr>
          <p:cNvSpPr/>
          <p:nvPr/>
        </p:nvSpPr>
        <p:spPr>
          <a:xfrm rot="5400000">
            <a:off x="1327468" y="2963297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0A555D-A460-2F66-9A36-DA34CCD23AC2}"/>
              </a:ext>
            </a:extLst>
          </p:cNvPr>
          <p:cNvSpPr/>
          <p:nvPr/>
        </p:nvSpPr>
        <p:spPr>
          <a:xfrm rot="5400000">
            <a:off x="1325484" y="3798855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C7D99B-E0B1-6736-2245-30AF7584BAEE}"/>
              </a:ext>
            </a:extLst>
          </p:cNvPr>
          <p:cNvSpPr/>
          <p:nvPr/>
        </p:nvSpPr>
        <p:spPr>
          <a:xfrm rot="5400000">
            <a:off x="1325483" y="4643840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93EFA44-F677-A083-5964-A6A86E842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9401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1165151" y="2503445"/>
            <a:ext cx="780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3 in 1 (Parte 2)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1803587" y="3486553"/>
            <a:ext cx="634117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Alinhamento e Posicionamento (Flexbox)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Grid Layout</a:t>
            </a:r>
          </a:p>
          <a:p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Responsividade e CSS Moderno</a:t>
            </a:r>
          </a:p>
          <a:p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 Práticas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2" y="1028705"/>
            <a:ext cx="313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6F95FB3-D6D5-34B0-44A5-860AE6BF857E}"/>
              </a:ext>
            </a:extLst>
          </p:cNvPr>
          <p:cNvSpPr/>
          <p:nvPr/>
        </p:nvSpPr>
        <p:spPr>
          <a:xfrm rot="5400000">
            <a:off x="1423151" y="363111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A42DCEC-E414-5AF3-91B7-DF74FD47481D}"/>
              </a:ext>
            </a:extLst>
          </p:cNvPr>
          <p:cNvSpPr/>
          <p:nvPr/>
        </p:nvSpPr>
        <p:spPr>
          <a:xfrm rot="5400000">
            <a:off x="1423151" y="411879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9DCA01-2242-3111-B18B-1112D937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4410" y="440014"/>
            <a:ext cx="772009" cy="943566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E27306D-51D4-03CE-B597-6A730B4784EC}"/>
              </a:ext>
            </a:extLst>
          </p:cNvPr>
          <p:cNvSpPr/>
          <p:nvPr/>
        </p:nvSpPr>
        <p:spPr>
          <a:xfrm rot="5400000">
            <a:off x="1423151" y="460647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A2EB182-04BE-CD1F-EC21-D2FF8F638137}"/>
              </a:ext>
            </a:extLst>
          </p:cNvPr>
          <p:cNvSpPr/>
          <p:nvPr/>
        </p:nvSpPr>
        <p:spPr>
          <a:xfrm rot="5400000">
            <a:off x="1423150" y="509415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365580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4D292-D68D-49EF-A4E4-503184C94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EE0A48-9A61-2CE9-0710-8E52748F87DF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F6950-8408-C4DA-70D9-7BDEDB18D925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5E9AFDEC-39C2-FDB0-3261-B055EA68449E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de Design Responsivo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9A77AB9-56B4-609B-3F38-E73BEEDA9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  <p:pic>
        <p:nvPicPr>
          <p:cNvPr id="2" name="Imagem 9">
            <a:extLst>
              <a:ext uri="{FF2B5EF4-FFF2-40B4-BE49-F238E27FC236}">
                <a16:creationId xmlns:a16="http://schemas.microsoft.com/office/drawing/2014/main" id="{98F3A4BF-A57F-3313-9D38-56970D9DE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420" y="1947083"/>
            <a:ext cx="8607772" cy="42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41014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BE7FF-F2F4-08CF-42AD-BA2189669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148E8-7E7F-2224-5E1D-62CC751A4C2E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EB3A9-8587-8E33-B974-7FD7C0DF2BD4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D6810FAE-47ED-9E87-486A-A210F817E87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Responsivo x Adaptativo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7B62988-63A0-4660-5147-432ACA696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  <p:pic>
        <p:nvPicPr>
          <p:cNvPr id="3" name="Imagem 19">
            <a:extLst>
              <a:ext uri="{FF2B5EF4-FFF2-40B4-BE49-F238E27FC236}">
                <a16:creationId xmlns:a16="http://schemas.microsoft.com/office/drawing/2014/main" id="{15AC74E7-6F9D-F761-5366-0C6814BC8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683" y="1947083"/>
            <a:ext cx="7717246" cy="42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70983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Moderno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26EAC8-4B09-112F-E656-74B2BD96D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B1E9BB-A7A9-0238-9FD6-62B53896C837}"/>
              </a:ext>
            </a:extLst>
          </p:cNvPr>
          <p:cNvSpPr txBox="1"/>
          <p:nvPr/>
        </p:nvSpPr>
        <p:spPr>
          <a:xfrm>
            <a:off x="1267116" y="1791259"/>
            <a:ext cx="933803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“CSS moderno” é um termo que lida com recursos mais atuais do CSS, voltados para design responsivo. Propriedades e unidades de medidas como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em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,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rem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, </a:t>
            </a:r>
            <a:r>
              <a:rPr lang="pt-BR" sz="2800" dirty="0" err="1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ex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, </a:t>
            </a:r>
            <a:r>
              <a:rPr lang="pt-BR" sz="2800" dirty="0" err="1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ch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, </a:t>
            </a:r>
            <a:r>
              <a:rPr lang="pt-BR" sz="2800" dirty="0" err="1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vh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, </a:t>
            </a:r>
            <a:r>
              <a:rPr lang="pt-BR" sz="2800" dirty="0" err="1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vw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, </a:t>
            </a:r>
            <a:r>
              <a:rPr lang="pt-BR" sz="2800" dirty="0" err="1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vmin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, </a:t>
            </a:r>
            <a:r>
              <a:rPr lang="pt-BR" sz="2800" dirty="0" err="1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vmax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, etc.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Para uma boa responsividade, é necessário entender os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breakpoints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e aprender a utilizar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media query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, em projetos mesmo que pequenos, que apliquem isso.</a:t>
            </a:r>
          </a:p>
        </p:txBody>
      </p:sp>
    </p:spTree>
    <p:extLst>
      <p:ext uri="{BB962C8B-B14F-4D97-AF65-F5344CB8AC3E}">
        <p14:creationId xmlns:p14="http://schemas.microsoft.com/office/powerpoint/2010/main" val="2505018932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3A9D6-91D5-E817-478F-4D86282F1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4BA7B-B5A5-BFDA-341E-DE9617EBF37F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ADF29-1711-8E8C-A23A-38435B85D1B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A6443250-28D1-C3F6-E659-E4ADD32607A6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Moderno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D0B55-6880-2FEB-D348-3A705832D7A9}"/>
              </a:ext>
            </a:extLst>
          </p:cNvPr>
          <p:cNvSpPr txBox="1"/>
          <p:nvPr/>
        </p:nvSpPr>
        <p:spPr>
          <a:xfrm>
            <a:off x="1059727" y="1541411"/>
            <a:ext cx="991307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W3Schools (Media Query)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https://www.w3schools.com/css/css_rwd_mediaqueries.asp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DPW Artigo CSS Moderno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https://desenvolvimentoparaweb.com/css/unidades-css-rem-vh-vw-vmin-vmax-ex-ch/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8989FF"/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Camilo Micheletto (Dicas de Front / CSS / Responsividade)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https://dev.to/lixeletto/respondendo-perguntas-de-responsividade-css-no-twitter-24k7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Dicas EXPERT em CSS Responsivo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https://www.youtube.com/watch?v=44FTAS-qT8Q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02B3B4A-CA2A-7743-D5F7-CB88F567E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46453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958288" y="2248162"/>
            <a:ext cx="6237061" cy="26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DÚVIDAS? </a:t>
            </a:r>
          </a:p>
          <a:p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PERGUNTAS?</a:t>
            </a:r>
          </a:p>
          <a:p>
            <a:pPr algn="r"/>
            <a:endParaRPr lang="pt-BR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830ED1-6967-8EE0-1743-4AE7973C2C9B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984C3-2432-F2F8-07A8-28715AABE84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623286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508926" y="3549008"/>
            <a:ext cx="7010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Flexbox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04B3A-BD20-C3E3-C68E-BC8001CE046F}"/>
              </a:ext>
            </a:extLst>
          </p:cNvPr>
          <p:cNvSpPr txBox="1"/>
          <p:nvPr/>
        </p:nvSpPr>
        <p:spPr>
          <a:xfrm>
            <a:off x="3409618" y="4360040"/>
            <a:ext cx="728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Alinhando e posicionando elementos</a:t>
            </a:r>
          </a:p>
        </p:txBody>
      </p:sp>
    </p:spTree>
    <p:extLst>
      <p:ext uri="{BB962C8B-B14F-4D97-AF65-F5344CB8AC3E}">
        <p14:creationId xmlns:p14="http://schemas.microsoft.com/office/powerpoint/2010/main" val="2256907868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1E96E-68D2-231B-3B5F-210B3E959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C71D67-41BF-8AFF-4E02-987D12C48A84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5DAAD-85FE-6A25-E0EE-F33899058FC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28A4BC66-16F4-24EA-E3DA-C8240C10569F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da Página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0D675-29D3-C0AE-F28F-A213E97A766D}"/>
              </a:ext>
            </a:extLst>
          </p:cNvPr>
          <p:cNvSpPr txBox="1"/>
          <p:nvPr/>
        </p:nvSpPr>
        <p:spPr>
          <a:xfrm>
            <a:off x="1625334" y="1915176"/>
            <a:ext cx="847027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Criar uma div mãe / pai (container).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Criar divs caso precise (topo, centro, baixo,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etc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Colocar cores de fundo e valores percentuais.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Posicionar os elementos.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A76A-0B80-30D9-C9C1-38648D3B2442}"/>
              </a:ext>
            </a:extLst>
          </p:cNvPr>
          <p:cNvSpPr/>
          <p:nvPr/>
        </p:nvSpPr>
        <p:spPr>
          <a:xfrm rot="5400000">
            <a:off x="1325485" y="2081570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C4793-F69E-EADB-6C09-89154BD51C9F}"/>
              </a:ext>
            </a:extLst>
          </p:cNvPr>
          <p:cNvSpPr/>
          <p:nvPr/>
        </p:nvSpPr>
        <p:spPr>
          <a:xfrm rot="5400000">
            <a:off x="1327468" y="2963297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754285-D60E-9689-6B8A-0A53B755691C}"/>
              </a:ext>
            </a:extLst>
          </p:cNvPr>
          <p:cNvSpPr/>
          <p:nvPr/>
        </p:nvSpPr>
        <p:spPr>
          <a:xfrm rot="5400000">
            <a:off x="1325484" y="3798855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7DA969-1EF1-326D-9ED1-5217B3DA9DD6}"/>
              </a:ext>
            </a:extLst>
          </p:cNvPr>
          <p:cNvSpPr/>
          <p:nvPr/>
        </p:nvSpPr>
        <p:spPr>
          <a:xfrm rot="5400000">
            <a:off x="1325483" y="4643840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F02352B-FF94-EC91-0130-CE70589E4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2374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3A8BB-443F-796A-9A1A-492763710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085053-CE58-7FCA-77BA-69ADA3A82494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27502-924A-2A0E-AD2B-7C0D7D353012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5ECAE46B-76DD-7AFE-4245-02AF474E5E6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com “wiredivs”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0FEAE0C-7903-6133-1895-B47241E22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  <p:pic>
        <p:nvPicPr>
          <p:cNvPr id="2" name="Imagem 9">
            <a:extLst>
              <a:ext uri="{FF2B5EF4-FFF2-40B4-BE49-F238E27FC236}">
                <a16:creationId xmlns:a16="http://schemas.microsoft.com/office/drawing/2014/main" id="{670E4C2D-867C-61EE-A21F-B4042EA1C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832" y="1911909"/>
            <a:ext cx="8024897" cy="430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3615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309C6-C50F-A257-42D2-9FF7381E9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29411D-3014-5078-512E-B7BA8AC5FB8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52550D-8B55-F315-E523-B728648B3202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292DA7AC-C097-71C5-40AE-8229B19D51CC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Flexbox e Posicionamento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559A2-8EFF-0E49-07BC-AA00CF4962A5}"/>
              </a:ext>
            </a:extLst>
          </p:cNvPr>
          <p:cNvSpPr txBox="1"/>
          <p:nvPr/>
        </p:nvSpPr>
        <p:spPr>
          <a:xfrm>
            <a:off x="1625334" y="1915176"/>
            <a:ext cx="847027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Aplicar sempre no elemento mãe / pai (display: flex)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Posicionamento / espaçamento (justify-content).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Outras propriedades: flex-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direction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, align-items.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Ajustes: margin, padding, etc.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178747-2BF5-0BF0-B1EC-AF5DAD7A1D1E}"/>
              </a:ext>
            </a:extLst>
          </p:cNvPr>
          <p:cNvSpPr/>
          <p:nvPr/>
        </p:nvSpPr>
        <p:spPr>
          <a:xfrm rot="5400000">
            <a:off x="1325485" y="2081570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257F86-3005-2FD6-7B93-1AF30584344E}"/>
              </a:ext>
            </a:extLst>
          </p:cNvPr>
          <p:cNvSpPr/>
          <p:nvPr/>
        </p:nvSpPr>
        <p:spPr>
          <a:xfrm rot="5400000">
            <a:off x="1327468" y="2963297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738260-7C85-E986-2F7C-438A8677C4AD}"/>
              </a:ext>
            </a:extLst>
          </p:cNvPr>
          <p:cNvSpPr/>
          <p:nvPr/>
        </p:nvSpPr>
        <p:spPr>
          <a:xfrm rot="5400000">
            <a:off x="1325484" y="3798855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934CDA-12F3-D462-E750-8018BCFD70DD}"/>
              </a:ext>
            </a:extLst>
          </p:cNvPr>
          <p:cNvSpPr/>
          <p:nvPr/>
        </p:nvSpPr>
        <p:spPr>
          <a:xfrm rot="5400000">
            <a:off x="1325483" y="4643840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B3F9AF6-A632-C306-6A0B-8665DDCEB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6034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6B0FF-1B87-2AA3-7B23-9B461F7B9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6547CC-4349-8136-5941-20550473B0F6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9FA72-12B6-E963-4F22-23DDE7F095F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7EBDE0B1-AFB4-3A08-043E-628C2CEAB6CF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Propriedade “justify-content”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F50FC5F-65D2-49EF-5D21-D053AB5A1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  <p:pic>
        <p:nvPicPr>
          <p:cNvPr id="3" name="Imagem 7">
            <a:extLst>
              <a:ext uri="{FF2B5EF4-FFF2-40B4-BE49-F238E27FC236}">
                <a16:creationId xmlns:a16="http://schemas.microsoft.com/office/drawing/2014/main" id="{2D8D1356-05AB-2212-6247-E22DCFC45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16" y="1820273"/>
            <a:ext cx="10130818" cy="39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6217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465F9-7493-BCD6-EE6A-27BCA0EEB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26D33E9-A103-8AA5-CC6B-41C4FE577AF2}"/>
              </a:ext>
            </a:extLst>
          </p:cNvPr>
          <p:cNvSpPr txBox="1"/>
          <p:nvPr/>
        </p:nvSpPr>
        <p:spPr>
          <a:xfrm>
            <a:off x="3508926" y="3549008"/>
            <a:ext cx="7010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Grid Layout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F079ABE4-1A08-7FD4-68E8-974F71E38838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F79F79E1-B3BE-434F-77CB-C2349C20A3C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505015D6-FEF2-E950-C993-8351B6646173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B0B3523E-7073-871A-A2F5-EBD14A8F8E7C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A8C17C07-2871-AD1D-8D35-6A32CF41B00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B781E3E0-6AA3-F0E4-EE76-3A78701303C9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0C7B21A0-083F-64C6-2F46-7EF91110997B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69AA289-7100-3846-13F6-3A9DC54CD9F6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5F2FA4D-786D-9A95-B1C8-245B1A5A3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70566A-BE66-FCD5-C781-3FD8CF77147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73970-4A25-9B97-5779-AC6657048603}"/>
              </a:ext>
            </a:extLst>
          </p:cNvPr>
          <p:cNvSpPr txBox="1"/>
          <p:nvPr/>
        </p:nvSpPr>
        <p:spPr>
          <a:xfrm>
            <a:off x="3159780" y="4360040"/>
            <a:ext cx="7671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Dividindo os espaços de uma forma melhor</a:t>
            </a:r>
          </a:p>
        </p:txBody>
      </p:sp>
    </p:spTree>
    <p:extLst>
      <p:ext uri="{BB962C8B-B14F-4D97-AF65-F5344CB8AC3E}">
        <p14:creationId xmlns:p14="http://schemas.microsoft.com/office/powerpoint/2010/main" val="371858351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 Layout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58022-6DD9-C59E-934F-9B5346D73D0B}"/>
              </a:ext>
            </a:extLst>
          </p:cNvPr>
          <p:cNvSpPr txBox="1"/>
          <p:nvPr/>
        </p:nvSpPr>
        <p:spPr>
          <a:xfrm>
            <a:off x="1267116" y="1791259"/>
            <a:ext cx="933803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CSS Grid Layout oferece um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sistema de layout baseado em grade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, com linhas e colunas, facilitando o design de páginas web sem a necessidade de usar flutuadores e posicionamento.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   Vídeo ORIGAMID (Tutorial)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496F0C1-4680-CC9F-FC40-F24047AD4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C7CFC-7045-C935-CA03-9E0DB7B6F8F0}"/>
              </a:ext>
            </a:extLst>
          </p:cNvPr>
          <p:cNvSpPr txBox="1"/>
          <p:nvPr/>
        </p:nvSpPr>
        <p:spPr>
          <a:xfrm>
            <a:off x="1541539" y="4838247"/>
            <a:ext cx="749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https://www.youtube.com/watch?v=hKXOVD2Yrj8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C38D2-0DBD-278F-A57E-41E0ECECB37F}"/>
              </a:ext>
            </a:extLst>
          </p:cNvPr>
          <p:cNvSpPr/>
          <p:nvPr/>
        </p:nvSpPr>
        <p:spPr>
          <a:xfrm rot="5400000">
            <a:off x="1350212" y="4487013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008403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584</Words>
  <Application>Microsoft Office PowerPoint</Application>
  <PresentationFormat>Widescreen</PresentationFormat>
  <Paragraphs>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Pixelikas</dc:creator>
  <cp:lastModifiedBy>Lucas Naspolini</cp:lastModifiedBy>
  <cp:revision>51</cp:revision>
  <dcterms:created xsi:type="dcterms:W3CDTF">2024-04-15T17:16:03Z</dcterms:created>
  <dcterms:modified xsi:type="dcterms:W3CDTF">2025-03-27T19:13:36Z</dcterms:modified>
</cp:coreProperties>
</file>