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9144000"/>
  <p:notesSz cx="6797675" cy="98742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5" roundtripDataSignature="AMtx7miYUvy1HwV/u8W/ThcZHmb6dagX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1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1889a8edd_0_31:notes"/>
          <p:cNvSpPr txBox="1"/>
          <p:nvPr>
            <p:ph idx="1" type="body"/>
          </p:nvPr>
        </p:nvSpPr>
        <p:spPr>
          <a:xfrm>
            <a:off x="702000" y="4416480"/>
            <a:ext cx="5607000" cy="4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101889a8edd_0_31:notes"/>
          <p:cNvSpPr/>
          <p:nvPr/>
        </p:nvSpPr>
        <p:spPr>
          <a:xfrm>
            <a:off x="3970080" y="8829720"/>
            <a:ext cx="30372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101889a8edd_0_31:notes"/>
          <p:cNvSpPr/>
          <p:nvPr>
            <p:ph idx="2" type="sldImg"/>
          </p:nvPr>
        </p:nvSpPr>
        <p:spPr>
          <a:xfrm>
            <a:off x="1133150" y="740550"/>
            <a:ext cx="4532100" cy="3702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6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19cf2befa_0_0:notes"/>
          <p:cNvSpPr/>
          <p:nvPr>
            <p:ph idx="2" type="sldImg"/>
          </p:nvPr>
        </p:nvSpPr>
        <p:spPr>
          <a:xfrm>
            <a:off x="1133150" y="740550"/>
            <a:ext cx="4532100" cy="3702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19cf2befa_0_0:notes"/>
          <p:cNvSpPr txBox="1"/>
          <p:nvPr>
            <p:ph idx="1" type="body"/>
          </p:nvPr>
        </p:nvSpPr>
        <p:spPr>
          <a:xfrm>
            <a:off x="679750" y="4690250"/>
            <a:ext cx="5438100" cy="4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:notes"/>
          <p:cNvSpPr txBox="1"/>
          <p:nvPr>
            <p:ph idx="1" type="body"/>
          </p:nvPr>
        </p:nvSpPr>
        <p:spPr>
          <a:xfrm>
            <a:off x="680400" y="4690800"/>
            <a:ext cx="5436720" cy="444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7:notes"/>
          <p:cNvSpPr/>
          <p:nvPr/>
        </p:nvSpPr>
        <p:spPr>
          <a:xfrm>
            <a:off x="3849840" y="9378360"/>
            <a:ext cx="2944800" cy="492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7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1889a8edd_0_0:notes"/>
          <p:cNvSpPr txBox="1"/>
          <p:nvPr>
            <p:ph idx="1" type="body"/>
          </p:nvPr>
        </p:nvSpPr>
        <p:spPr>
          <a:xfrm>
            <a:off x="680400" y="4690800"/>
            <a:ext cx="5436600" cy="4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101889a8edd_0_0:notes"/>
          <p:cNvSpPr/>
          <p:nvPr/>
        </p:nvSpPr>
        <p:spPr>
          <a:xfrm>
            <a:off x="3849840" y="9378360"/>
            <a:ext cx="29448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101889a8edd_0_0:notes"/>
          <p:cNvSpPr/>
          <p:nvPr>
            <p:ph idx="2" type="sldImg"/>
          </p:nvPr>
        </p:nvSpPr>
        <p:spPr>
          <a:xfrm>
            <a:off x="1133150" y="740550"/>
            <a:ext cx="4532100" cy="3702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:notes"/>
          <p:cNvSpPr txBox="1"/>
          <p:nvPr>
            <p:ph idx="1" type="body"/>
          </p:nvPr>
        </p:nvSpPr>
        <p:spPr>
          <a:xfrm>
            <a:off x="680400" y="4690800"/>
            <a:ext cx="5436720" cy="444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8:notes"/>
          <p:cNvSpPr/>
          <p:nvPr/>
        </p:nvSpPr>
        <p:spPr>
          <a:xfrm>
            <a:off x="3849840" y="9378360"/>
            <a:ext cx="2944800" cy="492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8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 txBox="1"/>
          <p:nvPr>
            <p:ph idx="1" type="body"/>
          </p:nvPr>
        </p:nvSpPr>
        <p:spPr>
          <a:xfrm>
            <a:off x="680400" y="4690800"/>
            <a:ext cx="5436720" cy="444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9:notes"/>
          <p:cNvSpPr/>
          <p:nvPr/>
        </p:nvSpPr>
        <p:spPr>
          <a:xfrm>
            <a:off x="3849840" y="9378360"/>
            <a:ext cx="2944800" cy="492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9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1889a8edd_0_48:notes"/>
          <p:cNvSpPr txBox="1"/>
          <p:nvPr>
            <p:ph idx="1" type="body"/>
          </p:nvPr>
        </p:nvSpPr>
        <p:spPr>
          <a:xfrm>
            <a:off x="680400" y="4690800"/>
            <a:ext cx="5436600" cy="4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101889a8edd_0_48:notes"/>
          <p:cNvSpPr/>
          <p:nvPr/>
        </p:nvSpPr>
        <p:spPr>
          <a:xfrm>
            <a:off x="3849840" y="9378360"/>
            <a:ext cx="29448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101889a8edd_0_48:notes"/>
          <p:cNvSpPr/>
          <p:nvPr>
            <p:ph idx="2" type="sldImg"/>
          </p:nvPr>
        </p:nvSpPr>
        <p:spPr>
          <a:xfrm>
            <a:off x="1133150" y="740550"/>
            <a:ext cx="4532100" cy="3702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p11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 txBox="1"/>
          <p:nvPr>
            <p:ph idx="1" type="body"/>
          </p:nvPr>
        </p:nvSpPr>
        <p:spPr>
          <a:xfrm>
            <a:off x="679750" y="4690250"/>
            <a:ext cx="5438125" cy="4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2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1889a8edd_0_56:notes"/>
          <p:cNvSpPr txBox="1"/>
          <p:nvPr>
            <p:ph idx="1" type="body"/>
          </p:nvPr>
        </p:nvSpPr>
        <p:spPr>
          <a:xfrm>
            <a:off x="679750" y="4690250"/>
            <a:ext cx="5438100" cy="44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g101889a8edd_0_56:notes"/>
          <p:cNvSpPr/>
          <p:nvPr>
            <p:ph idx="2" type="sldImg"/>
          </p:nvPr>
        </p:nvSpPr>
        <p:spPr>
          <a:xfrm>
            <a:off x="1133150" y="740550"/>
            <a:ext cx="4532100" cy="3702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702000" y="4416480"/>
            <a:ext cx="5607000" cy="41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:notes"/>
          <p:cNvSpPr/>
          <p:nvPr/>
        </p:nvSpPr>
        <p:spPr>
          <a:xfrm>
            <a:off x="3970080" y="8829720"/>
            <a:ext cx="3037320" cy="463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1889a8edd_0_63:notes"/>
          <p:cNvSpPr txBox="1"/>
          <p:nvPr>
            <p:ph idx="1" type="body"/>
          </p:nvPr>
        </p:nvSpPr>
        <p:spPr>
          <a:xfrm>
            <a:off x="702000" y="4416480"/>
            <a:ext cx="5607000" cy="4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101889a8edd_0_63:notes"/>
          <p:cNvSpPr/>
          <p:nvPr/>
        </p:nvSpPr>
        <p:spPr>
          <a:xfrm>
            <a:off x="3970080" y="8829720"/>
            <a:ext cx="30372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101889a8edd_0_63:notes"/>
          <p:cNvSpPr/>
          <p:nvPr>
            <p:ph idx="2" type="sldImg"/>
          </p:nvPr>
        </p:nvSpPr>
        <p:spPr>
          <a:xfrm>
            <a:off x="1133150" y="740550"/>
            <a:ext cx="4532100" cy="3702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702000" y="4416480"/>
            <a:ext cx="5607000" cy="41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:notes"/>
          <p:cNvSpPr/>
          <p:nvPr/>
        </p:nvSpPr>
        <p:spPr>
          <a:xfrm>
            <a:off x="3970080" y="8829720"/>
            <a:ext cx="3037320" cy="463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1889a8edd_0_70:notes"/>
          <p:cNvSpPr txBox="1"/>
          <p:nvPr>
            <p:ph idx="1" type="body"/>
          </p:nvPr>
        </p:nvSpPr>
        <p:spPr>
          <a:xfrm>
            <a:off x="702000" y="4416480"/>
            <a:ext cx="5607000" cy="4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01889a8edd_0_70:notes"/>
          <p:cNvSpPr/>
          <p:nvPr/>
        </p:nvSpPr>
        <p:spPr>
          <a:xfrm>
            <a:off x="3970080" y="8829720"/>
            <a:ext cx="30372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101889a8edd_0_70:notes"/>
          <p:cNvSpPr/>
          <p:nvPr>
            <p:ph idx="2" type="sldImg"/>
          </p:nvPr>
        </p:nvSpPr>
        <p:spPr>
          <a:xfrm>
            <a:off x="1133150" y="740550"/>
            <a:ext cx="4532100" cy="3702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702000" y="4416480"/>
            <a:ext cx="5607000" cy="418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:notes"/>
          <p:cNvSpPr/>
          <p:nvPr/>
        </p:nvSpPr>
        <p:spPr>
          <a:xfrm>
            <a:off x="3970080" y="8829720"/>
            <a:ext cx="3037320" cy="463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:notes"/>
          <p:cNvSpPr/>
          <p:nvPr>
            <p:ph idx="2" type="sldImg"/>
          </p:nvPr>
        </p:nvSpPr>
        <p:spPr>
          <a:xfrm>
            <a:off x="1133150" y="740550"/>
            <a:ext cx="4532000" cy="3702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1889a8edd_0_23:notes"/>
          <p:cNvSpPr txBox="1"/>
          <p:nvPr>
            <p:ph idx="1" type="body"/>
          </p:nvPr>
        </p:nvSpPr>
        <p:spPr>
          <a:xfrm>
            <a:off x="702000" y="4416480"/>
            <a:ext cx="5607000" cy="4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101889a8edd_0_23:notes"/>
          <p:cNvSpPr/>
          <p:nvPr/>
        </p:nvSpPr>
        <p:spPr>
          <a:xfrm>
            <a:off x="3970080" y="8829720"/>
            <a:ext cx="30372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101889a8edd_0_23:notes"/>
          <p:cNvSpPr/>
          <p:nvPr>
            <p:ph idx="2" type="sldImg"/>
          </p:nvPr>
        </p:nvSpPr>
        <p:spPr>
          <a:xfrm>
            <a:off x="1133150" y="740550"/>
            <a:ext cx="4532100" cy="3702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1" name="Google Shape;6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0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2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4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5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5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6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7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7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7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8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8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9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50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9" name="Google Shape;119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3.xml"/><Relationship Id="rId10" Type="http://schemas.openxmlformats.org/officeDocument/2006/relationships/slideLayout" Target="../slideLayouts/slideLayout2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5.xml"/><Relationship Id="rId12" Type="http://schemas.openxmlformats.org/officeDocument/2006/relationships/slideLayout" Target="../slideLayouts/slideLayout4.xml"/><Relationship Id="rId1" Type="http://schemas.openxmlformats.org/officeDocument/2006/relationships/image" Target="../media/image6.pn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9" Type="http://schemas.openxmlformats.org/officeDocument/2006/relationships/slideLayout" Target="../slideLayouts/slideLayout1.xml"/><Relationship Id="rId15" Type="http://schemas.openxmlformats.org/officeDocument/2006/relationships/slideLayout" Target="../slideLayouts/slideLayout7.xml"/><Relationship Id="rId14" Type="http://schemas.openxmlformats.org/officeDocument/2006/relationships/slideLayout" Target="../slideLayouts/slideLayout6.xml"/><Relationship Id="rId17" Type="http://schemas.openxmlformats.org/officeDocument/2006/relationships/slideLayout" Target="../slideLayouts/slideLayout9.xml"/><Relationship Id="rId16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19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18" Type="http://schemas.openxmlformats.org/officeDocument/2006/relationships/slideLayout" Target="../slideLayouts/slideLayout10.xml"/><Relationship Id="rId7" Type="http://schemas.openxmlformats.org/officeDocument/2006/relationships/image" Target="../media/image9.png"/><Relationship Id="rId8" Type="http://schemas.openxmlformats.org/officeDocument/2006/relationships/image" Target="../media/image4.png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6.xml"/><Relationship Id="rId1" Type="http://schemas.openxmlformats.org/officeDocument/2006/relationships/image" Target="../media/image11.png"/><Relationship Id="rId2" Type="http://schemas.openxmlformats.org/officeDocument/2006/relationships/image" Target="../media/image1.png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0.xml"/><Relationship Id="rId5" Type="http://schemas.openxmlformats.org/officeDocument/2006/relationships/image" Target="../media/image17.png"/><Relationship Id="rId19" Type="http://schemas.openxmlformats.org/officeDocument/2006/relationships/slideLayout" Target="../slideLayouts/slideLayout23.xml"/><Relationship Id="rId6" Type="http://schemas.openxmlformats.org/officeDocument/2006/relationships/image" Target="../media/image12.png"/><Relationship Id="rId18" Type="http://schemas.openxmlformats.org/officeDocument/2006/relationships/slideLayout" Target="../slideLayouts/slideLayout22.xml"/><Relationship Id="rId7" Type="http://schemas.openxmlformats.org/officeDocument/2006/relationships/image" Target="../media/image14.png"/><Relationship Id="rId8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35280"/>
            <a:ext cx="9142560" cy="69328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2"/>
          <p:cNvSpPr/>
          <p:nvPr/>
        </p:nvSpPr>
        <p:spPr>
          <a:xfrm>
            <a:off x="0" y="152280"/>
            <a:ext cx="1446480" cy="119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640" y="138600"/>
            <a:ext cx="867240" cy="97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2520" y="103320"/>
            <a:ext cx="1619640" cy="989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3600" y="106560"/>
            <a:ext cx="1618560" cy="987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23800" y="117000"/>
            <a:ext cx="1618560" cy="98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24000" y="111960"/>
            <a:ext cx="1618560" cy="98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19320" y="102240"/>
            <a:ext cx="1618560" cy="98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30120" y="1600200"/>
            <a:ext cx="1598760" cy="512568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2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60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35280"/>
            <a:ext cx="9142560" cy="693288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6"/>
          <p:cNvSpPr/>
          <p:nvPr/>
        </p:nvSpPr>
        <p:spPr>
          <a:xfrm>
            <a:off x="0" y="152280"/>
            <a:ext cx="1446480" cy="15501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640" y="138600"/>
            <a:ext cx="867240" cy="97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2520" y="103320"/>
            <a:ext cx="1619640" cy="989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3600" y="106560"/>
            <a:ext cx="1618560" cy="987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23800" y="117000"/>
            <a:ext cx="1618560" cy="98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24000" y="111960"/>
            <a:ext cx="1618560" cy="98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19320" y="102240"/>
            <a:ext cx="1618560" cy="98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30120" y="1600200"/>
            <a:ext cx="1598760" cy="512568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"/>
          <p:cNvSpPr/>
          <p:nvPr/>
        </p:nvSpPr>
        <p:spPr>
          <a:xfrm>
            <a:off x="1857356" y="1928802"/>
            <a:ext cx="5897880" cy="1131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Mini-Project Progress Review 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430600" y="3612575"/>
            <a:ext cx="8456700" cy="24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  :  				Speech Calculator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	:  				Dr. </a:t>
            </a: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Shylaja S S</a:t>
            </a:r>
            <a:r>
              <a:rPr b="0" i="0" lang="en-IN" sz="20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(Names &amp; USN):  </a:t>
            </a: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Mohith R 		 - PES1UG19CS277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Sanjiv Sridhar 	 - PES1UG19CS432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en-IN" sz="20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Chinmay Kulkarni - PES1UG19CS127</a:t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1889a8edd_0_31"/>
          <p:cNvSpPr/>
          <p:nvPr/>
        </p:nvSpPr>
        <p:spPr>
          <a:xfrm>
            <a:off x="1523880" y="1581120"/>
            <a:ext cx="7618800" cy="348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101889a8edd_0_31"/>
          <p:cNvSpPr/>
          <p:nvPr/>
        </p:nvSpPr>
        <p:spPr>
          <a:xfrm>
            <a:off x="380880" y="1143000"/>
            <a:ext cx="87618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1279" lvl="0" marL="342719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Detailed Literature Survey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101889a8edd_0_31"/>
          <p:cNvSpPr txBox="1"/>
          <p:nvPr/>
        </p:nvSpPr>
        <p:spPr>
          <a:xfrm>
            <a:off x="496675" y="2101325"/>
            <a:ext cx="72210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300" u="sng">
                <a:solidFill>
                  <a:schemeClr val="dk1"/>
                </a:solidFill>
              </a:rPr>
              <a:t>Mathifier – Speech Recognition of Math Equations</a:t>
            </a:r>
            <a:endParaRPr b="1" sz="13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IN" sz="1100">
                <a:solidFill>
                  <a:schemeClr val="dk1"/>
                </a:solidFill>
              </a:rPr>
              <a:t>Salim N. Batlouni, Hala S. Karaki, Fadi A. Zaraket, Fadi N. Karameh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IN" sz="1100">
                <a:solidFill>
                  <a:schemeClr val="dk1"/>
                </a:solidFill>
              </a:rPr>
              <a:t>American University of Beirut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300">
                <a:solidFill>
                  <a:schemeClr val="dk1"/>
                </a:solidFill>
              </a:rPr>
              <a:t>Summary and Proposed Solution :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dk1"/>
                </a:solidFill>
              </a:rPr>
              <a:t>Mathifier constricts the speech recognition to math equations; it takes as input math formulas presented in the form of user speech and produces the equations in digital mathematical form.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dk1"/>
                </a:solidFill>
              </a:rPr>
              <a:t>The smaller dictionary and the specific grammar structure of the math equations help restrict the problem of the recognition process.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/>
          <p:nvPr/>
        </p:nvSpPr>
        <p:spPr>
          <a:xfrm>
            <a:off x="1523880" y="1581120"/>
            <a:ext cx="7618680" cy="3492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6"/>
          <p:cNvSpPr/>
          <p:nvPr/>
        </p:nvSpPr>
        <p:spPr>
          <a:xfrm>
            <a:off x="2666880" y="1143000"/>
            <a:ext cx="6475680" cy="46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1640" lvl="0" marL="34308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Design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6"/>
          <p:cNvSpPr/>
          <p:nvPr/>
        </p:nvSpPr>
        <p:spPr>
          <a:xfrm>
            <a:off x="1071538" y="1785926"/>
            <a:ext cx="7373160" cy="4722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Description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280" lvl="2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IN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Block Diagram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280" lvl="2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IN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Flowchart / Data Flow Diagram	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"/>
          <p:cNvSpPr/>
          <p:nvPr/>
        </p:nvSpPr>
        <p:spPr>
          <a:xfrm>
            <a:off x="1523880" y="1581120"/>
            <a:ext cx="7618680" cy="3528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7"/>
          <p:cNvSpPr/>
          <p:nvPr/>
        </p:nvSpPr>
        <p:spPr>
          <a:xfrm>
            <a:off x="1371600" y="1143000"/>
            <a:ext cx="7770960" cy="46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1640" lvl="0" marL="34308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Technologies Used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1428728" y="1857364"/>
            <a:ext cx="6862320" cy="4722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What technologies you plan to use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and why 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1889a8edd_0_0"/>
          <p:cNvSpPr/>
          <p:nvPr/>
        </p:nvSpPr>
        <p:spPr>
          <a:xfrm>
            <a:off x="1523880" y="1581120"/>
            <a:ext cx="7618800" cy="354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101889a8edd_0_0"/>
          <p:cNvSpPr/>
          <p:nvPr/>
        </p:nvSpPr>
        <p:spPr>
          <a:xfrm>
            <a:off x="1371600" y="1143000"/>
            <a:ext cx="77709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1640" lvl="0" marL="34308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Technologies Used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101889a8edd_0_0"/>
          <p:cNvSpPr txBox="1"/>
          <p:nvPr/>
        </p:nvSpPr>
        <p:spPr>
          <a:xfrm>
            <a:off x="651675" y="1996775"/>
            <a:ext cx="7853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The technologies/platforms/languages planned to be used in this project are: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Python 3.x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Tensorflow 2.x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Natural Language Processing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Flutter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Dart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Android Studio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/>
              <a:t>pyaudio with Google recognizer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&lt;Why we need to use&gt;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"/>
          <p:cNvSpPr/>
          <p:nvPr/>
        </p:nvSpPr>
        <p:spPr>
          <a:xfrm>
            <a:off x="1523880" y="1581120"/>
            <a:ext cx="7618680" cy="3528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8"/>
          <p:cNvSpPr/>
          <p:nvPr/>
        </p:nvSpPr>
        <p:spPr>
          <a:xfrm>
            <a:off x="1371600" y="1143000"/>
            <a:ext cx="7770960" cy="46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1640" lvl="0" marL="34308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Progress So far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8"/>
          <p:cNvSpPr/>
          <p:nvPr/>
        </p:nvSpPr>
        <p:spPr>
          <a:xfrm>
            <a:off x="1428728" y="1928802"/>
            <a:ext cx="6862320" cy="3266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the project progress so far?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the percentage completion of the project?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"/>
          <p:cNvSpPr/>
          <p:nvPr/>
        </p:nvSpPr>
        <p:spPr>
          <a:xfrm>
            <a:off x="1523880" y="1581120"/>
            <a:ext cx="7618680" cy="3528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9"/>
          <p:cNvSpPr/>
          <p:nvPr/>
        </p:nvSpPr>
        <p:spPr>
          <a:xfrm>
            <a:off x="1371600" y="1143000"/>
            <a:ext cx="7770960" cy="46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1640" lvl="0" marL="34308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9"/>
          <p:cNvSpPr/>
          <p:nvPr/>
        </p:nvSpPr>
        <p:spPr>
          <a:xfrm>
            <a:off x="1428728" y="1928802"/>
            <a:ext cx="6862320" cy="3266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 of the progress of the project done so far.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1889a8edd_0_48"/>
          <p:cNvSpPr/>
          <p:nvPr/>
        </p:nvSpPr>
        <p:spPr>
          <a:xfrm>
            <a:off x="1523880" y="1581120"/>
            <a:ext cx="7618800" cy="354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101889a8edd_0_48"/>
          <p:cNvSpPr/>
          <p:nvPr/>
        </p:nvSpPr>
        <p:spPr>
          <a:xfrm>
            <a:off x="1371600" y="1143000"/>
            <a:ext cx="77709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1640" lvl="0" marL="34308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101889a8edd_0_48"/>
          <p:cNvSpPr txBox="1"/>
          <p:nvPr/>
        </p:nvSpPr>
        <p:spPr>
          <a:xfrm>
            <a:off x="762600" y="1910300"/>
            <a:ext cx="6754500" cy="43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 u="sng"/>
              <a:t>List of research papers referred :</a:t>
            </a:r>
            <a:endParaRPr b="1"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/>
              <a:t>[1] S. Furui, “Recent advances in robust speech recognition,” in Proc. ESCA-NATO Tutorial and Research Workshop on Robust Speech Recognition for Unknown Communication Channels, Pont-a-Mousson, France, Apr. 1997, pp. 11–20.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chemeClr val="dk1"/>
                </a:solidFill>
                <a:highlight>
                  <a:srgbClr val="FFFFFF"/>
                </a:highlight>
              </a:rPr>
              <a:t>[2] Gupta, Anshul; Patel, Nileshkumar; Khan, Shabana (2014). </a:t>
            </a:r>
            <a:r>
              <a:rPr i="1" lang="en-IN" sz="1100">
                <a:solidFill>
                  <a:schemeClr val="dk1"/>
                </a:solidFill>
                <a:highlight>
                  <a:srgbClr val="FFFFFF"/>
                </a:highlight>
              </a:rPr>
              <a:t>[IEEE 2014 International Conference on Science Engineering and Management Research (ICSEMR) - Chennai, India (2014.11.27-2014.11.29)] 2014 International Conference on Science Engineering and Management Research (ICSEMR) - Automatic speech recognition technique for voice command.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/>
              <a:t>[3] Y.-F. Gong, “Speech recognition in noisy environments: A survey,” Speech Commun., vol. 16, pp. 261–291, 1995.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/>
              <a:t>[4] B.-H. Juang, “Speech recognition in adverse environments,” Comput. Speech Lang., vol. 5, pp. 275–294, 1991.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/>
              <a:t>[5] S. Young and N. Ressell, “Token passing: a simple conceptual model for connected speech recognition systems,” Cambridge University Engineering Department, 1989.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chemeClr val="dk1"/>
                </a:solidFill>
                <a:highlight>
                  <a:srgbClr val="FFFFFF"/>
                </a:highlight>
              </a:rPr>
              <a:t>[6] Batlouni, Salim N.; Karaki, Hala S.; Zaraket, Fadi A.; Karameh, Fadi N. (2011). </a:t>
            </a:r>
            <a:r>
              <a:rPr i="1" lang="en-IN" sz="1100">
                <a:solidFill>
                  <a:schemeClr val="dk1"/>
                </a:solidFill>
                <a:highlight>
                  <a:srgbClr val="FFFFFF"/>
                </a:highlight>
              </a:rPr>
              <a:t>[IEEE 2011 18th IEEE International Conference on Electronics, Circuits and Systems - (ICECS 2011) - Beirut, Lebanon (2011.12.11-2011.12.14)] 2011 18th IEEE International Conference on Electronics, Circuits, and Systems - Mathifier - Speech recognition of math equations.</a:t>
            </a:r>
            <a:endParaRPr sz="1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"/>
          <p:cNvSpPr/>
          <p:nvPr/>
        </p:nvSpPr>
        <p:spPr>
          <a:xfrm>
            <a:off x="2847600" y="3352680"/>
            <a:ext cx="2922480" cy="70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IN" sz="4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"/>
          <p:cNvSpPr/>
          <p:nvPr/>
        </p:nvSpPr>
        <p:spPr>
          <a:xfrm>
            <a:off x="1523880" y="1581120"/>
            <a:ext cx="7618680" cy="3492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2666880" y="1143000"/>
            <a:ext cx="6475680" cy="46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1640" lvl="0" marL="34308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Abstract and Scope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0" y="1617840"/>
            <a:ext cx="7373160" cy="4722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a basic introduction of the Project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and also an overview of the scope it entails.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1889a8edd_0_56"/>
          <p:cNvSpPr/>
          <p:nvPr/>
        </p:nvSpPr>
        <p:spPr>
          <a:xfrm>
            <a:off x="1523880" y="1581120"/>
            <a:ext cx="7618800" cy="348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101889a8edd_0_56"/>
          <p:cNvSpPr/>
          <p:nvPr/>
        </p:nvSpPr>
        <p:spPr>
          <a:xfrm>
            <a:off x="2666880" y="1143000"/>
            <a:ext cx="64758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1640" lvl="0" marL="34308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Abstract and Scope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g101889a8edd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1950" y="1893300"/>
            <a:ext cx="2516651" cy="167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/>
          <p:nvPr/>
        </p:nvSpPr>
        <p:spPr>
          <a:xfrm>
            <a:off x="1523880" y="1581120"/>
            <a:ext cx="7618680" cy="3492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380880" y="1752480"/>
            <a:ext cx="8075880" cy="472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55979" lvl="0" marL="3553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2600" lvl="0" marL="3427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the suggestions and remarks given by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2600" lvl="0" marL="3427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the panel members.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55979" lvl="0" marL="3553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2600" lvl="0" marL="3427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Mention the feasibility on the same showing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2600" lvl="0" marL="3427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the progress.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"/>
          <p:cNvSpPr/>
          <p:nvPr/>
        </p:nvSpPr>
        <p:spPr>
          <a:xfrm>
            <a:off x="2666880" y="1143000"/>
            <a:ext cx="6475680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1280" lvl="0" marL="34272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Suggestions from Review - 1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1889a8edd_0_63"/>
          <p:cNvSpPr/>
          <p:nvPr/>
        </p:nvSpPr>
        <p:spPr>
          <a:xfrm>
            <a:off x="1523880" y="1581120"/>
            <a:ext cx="7618800" cy="348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101889a8edd_0_63"/>
          <p:cNvSpPr/>
          <p:nvPr/>
        </p:nvSpPr>
        <p:spPr>
          <a:xfrm>
            <a:off x="2666880" y="1143000"/>
            <a:ext cx="64758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1279" lvl="0" marL="342719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Suggestions from Review - 1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/>
          <p:nvPr/>
        </p:nvSpPr>
        <p:spPr>
          <a:xfrm>
            <a:off x="1523880" y="1581120"/>
            <a:ext cx="7618680" cy="3492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"/>
          <p:cNvSpPr/>
          <p:nvPr/>
        </p:nvSpPr>
        <p:spPr>
          <a:xfrm>
            <a:off x="380880" y="1752480"/>
            <a:ext cx="8075880" cy="472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55979" lvl="0" marL="3553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2600" lvl="0" marL="3427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Specify the project requirements: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2600" lvl="0" marL="3427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	Functional requirements.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2600" lvl="0" marL="3427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	Non-functional requirements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"/>
          <p:cNvSpPr/>
          <p:nvPr/>
        </p:nvSpPr>
        <p:spPr>
          <a:xfrm>
            <a:off x="2666880" y="1143000"/>
            <a:ext cx="6475680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1280" lvl="0" marL="34272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Requirements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1889a8edd_0_70"/>
          <p:cNvSpPr/>
          <p:nvPr/>
        </p:nvSpPr>
        <p:spPr>
          <a:xfrm>
            <a:off x="1523880" y="1581120"/>
            <a:ext cx="7618800" cy="348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01889a8edd_0_70"/>
          <p:cNvSpPr/>
          <p:nvPr/>
        </p:nvSpPr>
        <p:spPr>
          <a:xfrm>
            <a:off x="2666880" y="1143000"/>
            <a:ext cx="64758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1279" lvl="0" marL="342719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Requirements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/>
          <p:nvPr/>
        </p:nvSpPr>
        <p:spPr>
          <a:xfrm>
            <a:off x="1523880" y="1581120"/>
            <a:ext cx="7618680" cy="3492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5"/>
          <p:cNvSpPr/>
          <p:nvPr/>
        </p:nvSpPr>
        <p:spPr>
          <a:xfrm>
            <a:off x="380880" y="1143000"/>
            <a:ext cx="8761680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1280" lvl="0" marL="34272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Detailed Literature Survey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457200" y="1752480"/>
            <a:ext cx="8228160" cy="472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164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2 recently published research papers/products.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64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Summarize the individual papers/products with as much detail as each deserves, depending up on its relative importance in the overall literature on the topic.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64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1889a8edd_0_23"/>
          <p:cNvSpPr/>
          <p:nvPr/>
        </p:nvSpPr>
        <p:spPr>
          <a:xfrm>
            <a:off x="1523880" y="1581120"/>
            <a:ext cx="7618800" cy="348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101889a8edd_0_23"/>
          <p:cNvSpPr/>
          <p:nvPr/>
        </p:nvSpPr>
        <p:spPr>
          <a:xfrm>
            <a:off x="380880" y="1143000"/>
            <a:ext cx="87618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1279" lvl="0" marL="342719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Detailed Literature Survey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101889a8edd_0_23"/>
          <p:cNvSpPr txBox="1"/>
          <p:nvPr/>
        </p:nvSpPr>
        <p:spPr>
          <a:xfrm>
            <a:off x="496675" y="2101325"/>
            <a:ext cx="7221000" cy="22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300" u="sng">
                <a:solidFill>
                  <a:schemeClr val="dk1"/>
                </a:solidFill>
              </a:rPr>
              <a:t>Automatic Speech Recognition Technique For Voice Comman</a:t>
            </a:r>
            <a:r>
              <a:rPr b="1" lang="en-IN" sz="1300" u="sng">
                <a:solidFill>
                  <a:schemeClr val="dk1"/>
                </a:solidFill>
              </a:rPr>
              <a:t>d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IN" sz="1100">
                <a:solidFill>
                  <a:schemeClr val="dk1"/>
                </a:solidFill>
              </a:rPr>
              <a:t>Anshul Gupta, Nileshkumar Patel, Shabana Khan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IN" sz="1100">
                <a:solidFill>
                  <a:schemeClr val="dk1"/>
                </a:solidFill>
              </a:rPr>
              <a:t>Jaypee University of Engineering &amp; Technology, Guna M.P India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300">
                <a:solidFill>
                  <a:schemeClr val="dk1"/>
                </a:solidFill>
              </a:rPr>
              <a:t>Summary and Proposed Solution :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dk1"/>
                </a:solidFill>
              </a:rPr>
              <a:t>The proposed solution is to take a single audio as an input and then eliminate the presence of noise, then match the patterns to recognize the input audio.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>
                <a:solidFill>
                  <a:schemeClr val="dk1"/>
                </a:solidFill>
              </a:rPr>
              <a:t>The error tolerance mechanism is implemented so that it can be robust against human errors, environment noise.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Rohan R Mallya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