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797675" cy="987425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bndhys938NxcJC55O+5P37Qyc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B437EF-E19F-46E7-856D-201A4A11C912}">
  <a:tblStyle styleId="{1EB437EF-E19F-46E7-856D-201A4A11C9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9750" y="4690250"/>
            <a:ext cx="5438125" cy="4443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95a9771e_0_4:notes"/>
          <p:cNvSpPr txBox="1"/>
          <p:nvPr>
            <p:ph idx="1" type="body"/>
          </p:nvPr>
        </p:nvSpPr>
        <p:spPr>
          <a:xfrm>
            <a:off x="680400" y="4690800"/>
            <a:ext cx="5436000" cy="444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37" name="Google Shape;137;g10695a9771e_0_4:notes"/>
          <p:cNvSpPr/>
          <p:nvPr/>
        </p:nvSpPr>
        <p:spPr>
          <a:xfrm>
            <a:off x="3849840" y="9378360"/>
            <a:ext cx="2944200" cy="492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38" name="Google Shape;138;g10695a9771e_0_4: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95a9771e_0_12:notes"/>
          <p:cNvSpPr txBox="1"/>
          <p:nvPr>
            <p:ph idx="1" type="body"/>
          </p:nvPr>
        </p:nvSpPr>
        <p:spPr>
          <a:xfrm>
            <a:off x="680400" y="4690800"/>
            <a:ext cx="5436000" cy="444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45" name="Google Shape;145;g10695a9771e_0_12:notes"/>
          <p:cNvSpPr/>
          <p:nvPr/>
        </p:nvSpPr>
        <p:spPr>
          <a:xfrm>
            <a:off x="3849840" y="9378360"/>
            <a:ext cx="2944200" cy="492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46" name="Google Shape;146;g10695a9771e_0_12: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79750" y="4690250"/>
            <a:ext cx="5438125" cy="44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0400" y="4690800"/>
            <a:ext cx="5436000" cy="44409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97" name="Google Shape;97;p5:notes"/>
          <p:cNvSpPr/>
          <p:nvPr/>
        </p:nvSpPr>
        <p:spPr>
          <a:xfrm>
            <a:off x="3849840" y="9378360"/>
            <a:ext cx="2944080" cy="492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98" name="Google Shape;98;p5: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695a9771e_0_23:notes"/>
          <p:cNvSpPr txBox="1"/>
          <p:nvPr>
            <p:ph idx="1" type="body"/>
          </p:nvPr>
        </p:nvSpPr>
        <p:spPr>
          <a:xfrm>
            <a:off x="680400" y="4690800"/>
            <a:ext cx="5436000" cy="444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05" name="Google Shape;105;g10695a9771e_0_23:notes"/>
          <p:cNvSpPr/>
          <p:nvPr/>
        </p:nvSpPr>
        <p:spPr>
          <a:xfrm>
            <a:off x="3849840" y="9378360"/>
            <a:ext cx="2944200" cy="492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06" name="Google Shape;106;g10695a9771e_0_2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0400" y="4690800"/>
            <a:ext cx="5436000" cy="44409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13" name="Google Shape;113;p6:notes"/>
          <p:cNvSpPr/>
          <p:nvPr/>
        </p:nvSpPr>
        <p:spPr>
          <a:xfrm>
            <a:off x="3849840" y="9378360"/>
            <a:ext cx="2944080" cy="49212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14" name="Google Shape;114;p6:notes"/>
          <p:cNvSpPr/>
          <p:nvPr>
            <p:ph idx="2" type="sldImg"/>
          </p:nvPr>
        </p:nvSpPr>
        <p:spPr>
          <a:xfrm>
            <a:off x="1133150" y="740550"/>
            <a:ext cx="4532000" cy="3702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fceefe1dd_1_3:notes"/>
          <p:cNvSpPr txBox="1"/>
          <p:nvPr>
            <p:ph idx="1" type="body"/>
          </p:nvPr>
        </p:nvSpPr>
        <p:spPr>
          <a:xfrm>
            <a:off x="680400" y="4690800"/>
            <a:ext cx="5436000" cy="444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21" name="Google Shape;121;gcfceefe1dd_1_3:notes"/>
          <p:cNvSpPr/>
          <p:nvPr/>
        </p:nvSpPr>
        <p:spPr>
          <a:xfrm>
            <a:off x="3849840" y="9378360"/>
            <a:ext cx="2944200" cy="492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22" name="Google Shape;122;gcfceefe1dd_1_3: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fceefe1dd_1_11:notes"/>
          <p:cNvSpPr txBox="1"/>
          <p:nvPr>
            <p:ph idx="1" type="body"/>
          </p:nvPr>
        </p:nvSpPr>
        <p:spPr>
          <a:xfrm>
            <a:off x="680400" y="4690800"/>
            <a:ext cx="5436000" cy="444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29" name="Google Shape;129;gcfceefe1dd_1_11:notes"/>
          <p:cNvSpPr/>
          <p:nvPr/>
        </p:nvSpPr>
        <p:spPr>
          <a:xfrm>
            <a:off x="3849840" y="9378360"/>
            <a:ext cx="2944200" cy="4920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30" name="Google Shape;130;gcfceefe1dd_1_11:notes"/>
          <p:cNvSpPr/>
          <p:nvPr>
            <p:ph idx="2" type="sldImg"/>
          </p:nvPr>
        </p:nvSpPr>
        <p:spPr>
          <a:xfrm>
            <a:off x="1133150" y="740550"/>
            <a:ext cx="4532100" cy="3702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9"/>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1" name="Shape 51"/>
        <p:cNvGrpSpPr/>
        <p:nvPr/>
      </p:nvGrpSpPr>
      <p:grpSpPr>
        <a:xfrm>
          <a:off x="0" y="0"/>
          <a:ext cx="0" cy="0"/>
          <a:chOff x="0" y="0"/>
          <a:chExt cx="0" cy="0"/>
        </a:xfrm>
      </p:grpSpPr>
      <p:sp>
        <p:nvSpPr>
          <p:cNvPr id="52" name="Google Shape;52;p2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0"/>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0"/>
          <p:cNvSpPr txBox="1"/>
          <p:nvPr>
            <p:ph idx="4"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7" name="Shape 57"/>
        <p:cNvGrpSpPr/>
        <p:nvPr/>
      </p:nvGrpSpPr>
      <p:grpSpPr>
        <a:xfrm>
          <a:off x="0" y="0"/>
          <a:ext cx="0" cy="0"/>
          <a:chOff x="0" y="0"/>
          <a:chExt cx="0" cy="0"/>
        </a:xfrm>
      </p:grpSpPr>
      <p:sp>
        <p:nvSpPr>
          <p:cNvPr id="58" name="Google Shape;58;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21"/>
          <p:cNvSpPr txBox="1"/>
          <p:nvPr>
            <p:ph idx="2"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61" name="Google Shape;61;p2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62" name="Google Shape;62;p21"/>
          <p:cNvPicPr preferRelativeResize="0"/>
          <p:nvPr/>
        </p:nvPicPr>
        <p:blipFill rotWithShape="1">
          <a:blip r:embed="rId3">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 name="Shape 18"/>
        <p:cNvGrpSpPr/>
        <p:nvPr/>
      </p:nvGrpSpPr>
      <p:grpSpPr>
        <a:xfrm>
          <a:off x="0" y="0"/>
          <a:ext cx="0" cy="0"/>
          <a:chOff x="0" y="0"/>
          <a:chExt cx="0" cy="0"/>
        </a:xfrm>
      </p:grpSpPr>
      <p:sp>
        <p:nvSpPr>
          <p:cNvPr id="19" name="Google Shape;19;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 name="Shape 24"/>
        <p:cNvGrpSpPr/>
        <p:nvPr/>
      </p:nvGrpSpPr>
      <p:grpSpPr>
        <a:xfrm>
          <a:off x="0" y="0"/>
          <a:ext cx="0" cy="0"/>
          <a:chOff x="0" y="0"/>
          <a:chExt cx="0" cy="0"/>
        </a:xfrm>
      </p:grpSpPr>
      <p:sp>
        <p:nvSpPr>
          <p:cNvPr id="25" name="Google Shape;25;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13"/>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 name="Shape 30"/>
        <p:cNvGrpSpPr/>
        <p:nvPr/>
      </p:nvGrpSpPr>
      <p:grpSpPr>
        <a:xfrm>
          <a:off x="0" y="0"/>
          <a:ext cx="0" cy="0"/>
          <a:chOff x="0" y="0"/>
          <a:chExt cx="0" cy="0"/>
        </a:xfrm>
      </p:grpSpPr>
      <p:sp>
        <p:nvSpPr>
          <p:cNvPr id="31" name="Google Shape;31;p15"/>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6"/>
          <p:cNvSpPr txBox="1"/>
          <p:nvPr>
            <p:ph idx="2"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6"/>
          <p:cNvSpPr txBox="1"/>
          <p:nvPr>
            <p:ph idx="3"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7"/>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7"/>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8"/>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8"/>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2.xml"/><Relationship Id="rId11" Type="http://schemas.openxmlformats.org/officeDocument/2006/relationships/slideLayout" Target="../slideLayouts/slideLayout3.xml"/><Relationship Id="rId10" Type="http://schemas.openxmlformats.org/officeDocument/2006/relationships/slideLayout" Target="../slideLayouts/slideLayout2.xml"/><Relationship Id="rId21" Type="http://schemas.openxmlformats.org/officeDocument/2006/relationships/theme" Target="../theme/theme2.xml"/><Relationship Id="rId13" Type="http://schemas.openxmlformats.org/officeDocument/2006/relationships/slideLayout" Target="../slideLayouts/slideLayout5.xml"/><Relationship Id="rId12" Type="http://schemas.openxmlformats.org/officeDocument/2006/relationships/slideLayout" Target="../slideLayouts/slideLayout4.xml"/><Relationship Id="rId1" Type="http://schemas.openxmlformats.org/officeDocument/2006/relationships/image" Target="../media/image9.png"/><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slideLayout" Target="../slideLayouts/slideLayout1.xml"/><Relationship Id="rId15" Type="http://schemas.openxmlformats.org/officeDocument/2006/relationships/slideLayout" Target="../slideLayouts/slideLayout7.xml"/><Relationship Id="rId14" Type="http://schemas.openxmlformats.org/officeDocument/2006/relationships/slideLayout" Target="../slideLayouts/slideLayout6.xml"/><Relationship Id="rId17" Type="http://schemas.openxmlformats.org/officeDocument/2006/relationships/slideLayout" Target="../slideLayouts/slideLayout9.xml"/><Relationship Id="rId16" Type="http://schemas.openxmlformats.org/officeDocument/2006/relationships/slideLayout" Target="../slideLayouts/slideLayout8.xml"/><Relationship Id="rId5" Type="http://schemas.openxmlformats.org/officeDocument/2006/relationships/image" Target="../media/image3.png"/><Relationship Id="rId19" Type="http://schemas.openxmlformats.org/officeDocument/2006/relationships/slideLayout" Target="../slideLayouts/slideLayout11.xml"/><Relationship Id="rId6" Type="http://schemas.openxmlformats.org/officeDocument/2006/relationships/image" Target="../media/image5.png"/><Relationship Id="rId18" Type="http://schemas.openxmlformats.org/officeDocument/2006/relationships/slideLayout" Target="../slideLayouts/slideLayout10.xml"/><Relationship Id="rId7" Type="http://schemas.openxmlformats.org/officeDocument/2006/relationships/image" Target="../media/image7.png"/><Relationship Id="rId8"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9"/>
          <p:cNvPicPr preferRelativeResize="0"/>
          <p:nvPr/>
        </p:nvPicPr>
        <p:blipFill rotWithShape="1">
          <a:blip r:embed="rId1">
            <a:alphaModFix/>
          </a:blip>
          <a:srcRect b="0" l="0" r="0" t="0"/>
          <a:stretch/>
        </p:blipFill>
        <p:spPr>
          <a:xfrm>
            <a:off x="0" y="-35280"/>
            <a:ext cx="9141840" cy="6932160"/>
          </a:xfrm>
          <a:prstGeom prst="rect">
            <a:avLst/>
          </a:prstGeom>
          <a:noFill/>
          <a:ln>
            <a:noFill/>
          </a:ln>
        </p:spPr>
      </p:pic>
      <p:sp>
        <p:nvSpPr>
          <p:cNvPr id="7" name="Google Shape;7;p9"/>
          <p:cNvSpPr/>
          <p:nvPr/>
        </p:nvSpPr>
        <p:spPr>
          <a:xfrm>
            <a:off x="0" y="152280"/>
            <a:ext cx="1445760" cy="11980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8" name="Google Shape;8;p9"/>
          <p:cNvPicPr preferRelativeResize="0"/>
          <p:nvPr/>
        </p:nvPicPr>
        <p:blipFill rotWithShape="1">
          <a:blip r:embed="rId2">
            <a:alphaModFix/>
          </a:blip>
          <a:srcRect b="0" l="0" r="0" t="0"/>
          <a:stretch/>
        </p:blipFill>
        <p:spPr>
          <a:xfrm>
            <a:off x="179640" y="138600"/>
            <a:ext cx="866520" cy="969840"/>
          </a:xfrm>
          <a:prstGeom prst="rect">
            <a:avLst/>
          </a:prstGeom>
          <a:noFill/>
          <a:ln>
            <a:noFill/>
          </a:ln>
        </p:spPr>
      </p:pic>
      <p:pic>
        <p:nvPicPr>
          <p:cNvPr id="9" name="Google Shape;9;p9"/>
          <p:cNvPicPr preferRelativeResize="0"/>
          <p:nvPr/>
        </p:nvPicPr>
        <p:blipFill rotWithShape="1">
          <a:blip r:embed="rId3">
            <a:alphaModFix/>
          </a:blip>
          <a:srcRect b="0" l="0" r="0" t="0"/>
          <a:stretch/>
        </p:blipFill>
        <p:spPr>
          <a:xfrm>
            <a:off x="2702520" y="103320"/>
            <a:ext cx="1618920" cy="988560"/>
          </a:xfrm>
          <a:prstGeom prst="rect">
            <a:avLst/>
          </a:prstGeom>
          <a:noFill/>
          <a:ln>
            <a:noFill/>
          </a:ln>
        </p:spPr>
      </p:pic>
      <p:pic>
        <p:nvPicPr>
          <p:cNvPr id="10" name="Google Shape;10;p9"/>
          <p:cNvPicPr preferRelativeResize="0"/>
          <p:nvPr/>
        </p:nvPicPr>
        <p:blipFill rotWithShape="1">
          <a:blip r:embed="rId4">
            <a:alphaModFix/>
          </a:blip>
          <a:srcRect b="0" l="0" r="0" t="0"/>
          <a:stretch/>
        </p:blipFill>
        <p:spPr>
          <a:xfrm>
            <a:off x="4323600" y="106560"/>
            <a:ext cx="1617840" cy="986400"/>
          </a:xfrm>
          <a:prstGeom prst="rect">
            <a:avLst/>
          </a:prstGeom>
          <a:noFill/>
          <a:ln>
            <a:noFill/>
          </a:ln>
        </p:spPr>
      </p:pic>
      <p:pic>
        <p:nvPicPr>
          <p:cNvPr id="11" name="Google Shape;11;p9"/>
          <p:cNvPicPr preferRelativeResize="0"/>
          <p:nvPr/>
        </p:nvPicPr>
        <p:blipFill rotWithShape="1">
          <a:blip r:embed="rId5">
            <a:alphaModFix/>
          </a:blip>
          <a:srcRect b="0" l="0" r="0" t="0"/>
          <a:stretch/>
        </p:blipFill>
        <p:spPr>
          <a:xfrm>
            <a:off x="5923800" y="117000"/>
            <a:ext cx="1617840" cy="987840"/>
          </a:xfrm>
          <a:prstGeom prst="rect">
            <a:avLst/>
          </a:prstGeom>
          <a:noFill/>
          <a:ln>
            <a:noFill/>
          </a:ln>
        </p:spPr>
      </p:pic>
      <p:pic>
        <p:nvPicPr>
          <p:cNvPr id="12" name="Google Shape;12;p9"/>
          <p:cNvPicPr preferRelativeResize="0"/>
          <p:nvPr/>
        </p:nvPicPr>
        <p:blipFill rotWithShape="1">
          <a:blip r:embed="rId6">
            <a:alphaModFix/>
          </a:blip>
          <a:srcRect b="0" l="0" r="0" t="0"/>
          <a:stretch/>
        </p:blipFill>
        <p:spPr>
          <a:xfrm>
            <a:off x="7524000" y="111960"/>
            <a:ext cx="1617840" cy="987840"/>
          </a:xfrm>
          <a:prstGeom prst="rect">
            <a:avLst/>
          </a:prstGeom>
          <a:noFill/>
          <a:ln>
            <a:noFill/>
          </a:ln>
        </p:spPr>
      </p:pic>
      <p:pic>
        <p:nvPicPr>
          <p:cNvPr id="13" name="Google Shape;13;p9"/>
          <p:cNvPicPr preferRelativeResize="0"/>
          <p:nvPr/>
        </p:nvPicPr>
        <p:blipFill rotWithShape="1">
          <a:blip r:embed="rId7">
            <a:alphaModFix/>
          </a:blip>
          <a:srcRect b="0" l="0" r="0" t="0"/>
          <a:stretch/>
        </p:blipFill>
        <p:spPr>
          <a:xfrm>
            <a:off x="1219320" y="102240"/>
            <a:ext cx="1617840" cy="987840"/>
          </a:xfrm>
          <a:prstGeom prst="rect">
            <a:avLst/>
          </a:prstGeom>
          <a:noFill/>
          <a:ln>
            <a:noFill/>
          </a:ln>
        </p:spPr>
      </p:pic>
      <p:pic>
        <p:nvPicPr>
          <p:cNvPr id="14" name="Google Shape;14;p9"/>
          <p:cNvPicPr preferRelativeResize="0"/>
          <p:nvPr/>
        </p:nvPicPr>
        <p:blipFill rotWithShape="1">
          <a:blip r:embed="rId8">
            <a:alphaModFix/>
          </a:blip>
          <a:srcRect b="0" l="0" r="0" t="0"/>
          <a:stretch/>
        </p:blipFill>
        <p:spPr>
          <a:xfrm>
            <a:off x="7530120" y="1600200"/>
            <a:ext cx="1598040" cy="5124960"/>
          </a:xfrm>
          <a:prstGeom prst="rect">
            <a:avLst/>
          </a:prstGeom>
          <a:noFill/>
          <a:ln>
            <a:noFill/>
          </a:ln>
        </p:spPr>
      </p:pic>
      <p:sp>
        <p:nvSpPr>
          <p:cNvPr id="15" name="Google Shape;15;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9"/>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drive.google.com/file/d/1x7hwXodFIhJD_wKT14wh5IiADhXbIaFz/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p:nvPr/>
        </p:nvSpPr>
        <p:spPr>
          <a:xfrm>
            <a:off x="267480" y="1891800"/>
            <a:ext cx="8298720" cy="1130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3600" u="none" cap="none" strike="noStrike">
                <a:solidFill>
                  <a:srgbClr val="FF0000"/>
                </a:solidFill>
                <a:latin typeface="Trebuchet MS"/>
                <a:ea typeface="Trebuchet MS"/>
                <a:cs typeface="Trebuchet MS"/>
                <a:sym typeface="Trebuchet MS"/>
              </a:rPr>
              <a:t>Final Mini Project Demonstration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lang="en-IN" sz="2400">
                <a:solidFill>
                  <a:srgbClr val="FF0000"/>
                </a:solidFill>
                <a:latin typeface="Trebuchet MS"/>
                <a:ea typeface="Trebuchet MS"/>
                <a:cs typeface="Trebuchet MS"/>
                <a:sym typeface="Trebuchet MS"/>
              </a:rPr>
              <a:t>UE19CS306D</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68" name="Google Shape;68;p1"/>
          <p:cNvSpPr/>
          <p:nvPr/>
        </p:nvSpPr>
        <p:spPr>
          <a:xfrm>
            <a:off x="411480" y="3528000"/>
            <a:ext cx="8456040" cy="2103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chemeClr val="dk1"/>
                </a:solidFill>
                <a:latin typeface="Trebuchet MS"/>
                <a:ea typeface="Trebuchet MS"/>
                <a:cs typeface="Trebuchet MS"/>
                <a:sym typeface="Trebuchet MS"/>
              </a:rPr>
              <a:t>Project Title     :   Speech C</a:t>
            </a:r>
            <a:r>
              <a:rPr lang="en-IN" sz="2000">
                <a:solidFill>
                  <a:schemeClr val="dk1"/>
                </a:solidFill>
                <a:latin typeface="Trebuchet MS"/>
                <a:ea typeface="Trebuchet MS"/>
                <a:cs typeface="Trebuchet MS"/>
                <a:sym typeface="Trebuchet MS"/>
              </a:rPr>
              <a:t>alculator</a:t>
            </a:r>
            <a:r>
              <a:rPr b="0" i="0" lang="en-IN" sz="2000" u="none" cap="none" strike="noStrike">
                <a:solidFill>
                  <a:schemeClr val="dk1"/>
                </a:solidFill>
                <a:latin typeface="Trebuchet MS"/>
                <a:ea typeface="Trebuchet MS"/>
                <a:cs typeface="Trebuchet MS"/>
                <a:sym typeface="Trebuchet MS"/>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Trebuchet MS"/>
                <a:ea typeface="Trebuchet MS"/>
                <a:cs typeface="Trebuchet MS"/>
                <a:sym typeface="Trebuchet MS"/>
              </a:rPr>
              <a:t>Project Guide	:   Shylaja S. S.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Trebuchet MS"/>
                <a:ea typeface="Trebuchet MS"/>
                <a:cs typeface="Trebuchet MS"/>
                <a:sym typeface="Trebuchet MS"/>
              </a:rPr>
              <a:t>Project Team 	:   Mohith R, Chinmay Kulkarni, </a:t>
            </a:r>
            <a:r>
              <a:rPr lang="en-IN" sz="2000">
                <a:solidFill>
                  <a:schemeClr val="dk1"/>
                </a:solidFill>
                <a:latin typeface="Trebuchet MS"/>
                <a:ea typeface="Trebuchet MS"/>
                <a:cs typeface="Trebuchet MS"/>
                <a:sym typeface="Trebuchet MS"/>
              </a:rPr>
              <a:t>Sanjiv Sridhar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0695a9771e_0_4"/>
          <p:cNvSpPr/>
          <p:nvPr/>
        </p:nvSpPr>
        <p:spPr>
          <a:xfrm>
            <a:off x="1523880" y="1581120"/>
            <a:ext cx="7617900" cy="345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0695a9771e_0_4"/>
          <p:cNvSpPr/>
          <p:nvPr/>
        </p:nvSpPr>
        <p:spPr>
          <a:xfrm>
            <a:off x="1371600" y="1143000"/>
            <a:ext cx="7770300" cy="4596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Conclusion and Future Work</a:t>
            </a:r>
            <a:endParaRPr b="0" i="0" sz="1800" u="none" cap="none" strike="noStrike">
              <a:solidFill>
                <a:srgbClr val="000000"/>
              </a:solidFill>
              <a:latin typeface="Arial"/>
              <a:ea typeface="Arial"/>
              <a:cs typeface="Arial"/>
              <a:sym typeface="Arial"/>
            </a:endParaRPr>
          </a:p>
        </p:txBody>
      </p:sp>
      <p:sp>
        <p:nvSpPr>
          <p:cNvPr id="142" name="Google Shape;142;g10695a9771e_0_4"/>
          <p:cNvSpPr txBox="1"/>
          <p:nvPr/>
        </p:nvSpPr>
        <p:spPr>
          <a:xfrm>
            <a:off x="319725" y="2238200"/>
            <a:ext cx="7920000" cy="21240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Char char="●"/>
            </a:pPr>
            <a:r>
              <a:rPr lang="en-IN" sz="1800">
                <a:solidFill>
                  <a:schemeClr val="dk1"/>
                </a:solidFill>
              </a:rPr>
              <a:t>The current logic cannot handle, the implicit precedence for instance if the user query is “add 2 and 3 multiply the result with 5”, and some more cases which requires the understanding of English language itself is not handled in the current version of the app</a:t>
            </a:r>
            <a:r>
              <a:rPr lang="en-IN" sz="1800">
                <a:solidFill>
                  <a:schemeClr val="dk1"/>
                </a:solidFill>
              </a:rPr>
              <a:t>I</a:t>
            </a:r>
            <a:endParaRPr sz="1800">
              <a:solidFill>
                <a:schemeClr val="dk1"/>
              </a:solidFill>
            </a:endParaRPr>
          </a:p>
          <a:p>
            <a:pPr indent="-342900" lvl="0" marL="457200" rtl="0" algn="just">
              <a:spcBef>
                <a:spcPts val="0"/>
              </a:spcBef>
              <a:spcAft>
                <a:spcPts val="0"/>
              </a:spcAft>
              <a:buClr>
                <a:schemeClr val="dk1"/>
              </a:buClr>
              <a:buSzPts val="1800"/>
              <a:buChar char="●"/>
            </a:pPr>
            <a:r>
              <a:rPr lang="en-IN" sz="1800">
                <a:solidFill>
                  <a:schemeClr val="dk1"/>
                </a:solidFill>
              </a:rPr>
              <a:t>Introducing NLP could improve the accuracy of the model.</a:t>
            </a:r>
            <a:endParaRPr sz="1800">
              <a:solidFill>
                <a:schemeClr val="dk1"/>
              </a:solidFill>
            </a:endParaRPr>
          </a:p>
          <a:p>
            <a:pPr indent="-342900" lvl="0" marL="457200" rtl="0" algn="just">
              <a:spcBef>
                <a:spcPts val="0"/>
              </a:spcBef>
              <a:spcAft>
                <a:spcPts val="0"/>
              </a:spcAft>
              <a:buClr>
                <a:schemeClr val="dk1"/>
              </a:buClr>
              <a:buSzPts val="1800"/>
              <a:buChar char="●"/>
            </a:pPr>
            <a:r>
              <a:rPr lang="en-IN" sz="1800">
                <a:solidFill>
                  <a:schemeClr val="dk1"/>
                </a:solidFill>
              </a:rPr>
              <a:t>Dataset Creation for NLP model(In progress)</a:t>
            </a:r>
            <a:endParaRPr sz="1800">
              <a:solidFill>
                <a:schemeClr val="dk1"/>
              </a:solidFill>
            </a:endParaRPr>
          </a:p>
          <a:p>
            <a:pPr indent="-342900" lvl="0" marL="457200" rtl="0" algn="just">
              <a:spcBef>
                <a:spcPts val="0"/>
              </a:spcBef>
              <a:spcAft>
                <a:spcPts val="0"/>
              </a:spcAft>
              <a:buClr>
                <a:schemeClr val="dk1"/>
              </a:buClr>
              <a:buSzPts val="1800"/>
              <a:buChar char="●"/>
            </a:pPr>
            <a:r>
              <a:rPr lang="en-IN" sz="1800">
                <a:solidFill>
                  <a:schemeClr val="dk1"/>
                </a:solidFill>
              </a:rPr>
              <a:t>Adding more features to the app.</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0695a9771e_0_12"/>
          <p:cNvSpPr/>
          <p:nvPr/>
        </p:nvSpPr>
        <p:spPr>
          <a:xfrm>
            <a:off x="1523880" y="1581120"/>
            <a:ext cx="7617900" cy="345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0695a9771e_0_12"/>
          <p:cNvSpPr/>
          <p:nvPr/>
        </p:nvSpPr>
        <p:spPr>
          <a:xfrm>
            <a:off x="1371600" y="1143000"/>
            <a:ext cx="7770300" cy="4596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References</a:t>
            </a:r>
            <a:endParaRPr b="0" i="0" sz="1800" u="none" cap="none" strike="noStrike">
              <a:solidFill>
                <a:srgbClr val="000000"/>
              </a:solidFill>
              <a:latin typeface="Arial"/>
              <a:ea typeface="Arial"/>
              <a:cs typeface="Arial"/>
              <a:sym typeface="Arial"/>
            </a:endParaRPr>
          </a:p>
        </p:txBody>
      </p:sp>
      <p:sp>
        <p:nvSpPr>
          <p:cNvPr id="150" name="Google Shape;150;g10695a9771e_0_12"/>
          <p:cNvSpPr txBox="1"/>
          <p:nvPr/>
        </p:nvSpPr>
        <p:spPr>
          <a:xfrm>
            <a:off x="309725" y="1858300"/>
            <a:ext cx="7920000" cy="50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u="sng">
                <a:solidFill>
                  <a:schemeClr val="dk1"/>
                </a:solidFill>
              </a:rPr>
              <a:t>List of research papers referred :</a:t>
            </a:r>
            <a:endParaRPr b="1" sz="1800" u="sng">
              <a:solidFill>
                <a:schemeClr val="dk1"/>
              </a:solidFill>
            </a:endParaRPr>
          </a:p>
          <a:p>
            <a:pPr indent="0" lvl="0" marL="0" rtl="0" algn="l">
              <a:spcBef>
                <a:spcPts val="0"/>
              </a:spcBef>
              <a:spcAft>
                <a:spcPts val="0"/>
              </a:spcAft>
              <a:buNone/>
            </a:pPr>
            <a:r>
              <a:t/>
            </a:r>
            <a:endParaRPr b="1" sz="1800" u="sng">
              <a:solidFill>
                <a:schemeClr val="dk1"/>
              </a:solidFill>
            </a:endParaRPr>
          </a:p>
          <a:p>
            <a:pPr indent="0" lvl="0" marL="0" rtl="0" algn="l">
              <a:spcBef>
                <a:spcPts val="0"/>
              </a:spcBef>
              <a:spcAft>
                <a:spcPts val="0"/>
              </a:spcAft>
              <a:buNone/>
            </a:pPr>
            <a:r>
              <a:t/>
            </a:r>
            <a:endParaRPr b="1" sz="1900" u="sng">
              <a:solidFill>
                <a:schemeClr val="dk1"/>
              </a:solidFill>
            </a:endParaRPr>
          </a:p>
          <a:p>
            <a:pPr indent="0" lvl="0" marL="0" rtl="0" algn="l">
              <a:spcBef>
                <a:spcPts val="0"/>
              </a:spcBef>
              <a:spcAft>
                <a:spcPts val="0"/>
              </a:spcAft>
              <a:buNone/>
            </a:pPr>
            <a:r>
              <a:rPr lang="en-IN" sz="1200">
                <a:solidFill>
                  <a:schemeClr val="dk1"/>
                </a:solidFill>
              </a:rPr>
              <a:t>[1] S. Furui, “Recent advances in robust speech recognition,” in Proc. ESCA-NATO Tutorial and Research Workshop on Robust Speech Recognition for Unknown Communication Channels, Pont-a-Mousson, France, Apr. 1997, pp.11–20.</a:t>
            </a:r>
            <a:endParaRPr sz="1200">
              <a:solidFill>
                <a:schemeClr val="dk1"/>
              </a:solidFill>
            </a:endParaRPr>
          </a:p>
          <a:p>
            <a:pPr indent="0" lvl="0" marL="0" rtl="0" algn="l">
              <a:spcBef>
                <a:spcPts val="1000"/>
              </a:spcBef>
              <a:spcAft>
                <a:spcPts val="0"/>
              </a:spcAft>
              <a:buNone/>
            </a:pPr>
            <a:r>
              <a:rPr lang="en-IN" sz="1200">
                <a:solidFill>
                  <a:schemeClr val="dk1"/>
                </a:solidFill>
                <a:highlight>
                  <a:schemeClr val="lt1"/>
                </a:highlight>
              </a:rPr>
              <a:t>[2] Gupta, Anshul; Patel, Nileshkumar; Khan, Shabana (2014). </a:t>
            </a:r>
            <a:r>
              <a:rPr i="1" lang="en-IN" sz="1200">
                <a:solidFill>
                  <a:schemeClr val="dk1"/>
                </a:solidFill>
                <a:highlight>
                  <a:schemeClr val="lt1"/>
                </a:highlight>
              </a:rPr>
              <a:t>[IEEE 2014 International Conference on Science Engineering and Management Research (ICSEMR) - Chennai, India (2014.11.27-2014.11.29)] 2014 International Conference on Science Engineering and Management Research (ICSEMR) - Automatic speech recognition technique for voice command.</a:t>
            </a:r>
            <a:endParaRPr sz="1200">
              <a:solidFill>
                <a:schemeClr val="dk1"/>
              </a:solidFill>
            </a:endParaRPr>
          </a:p>
          <a:p>
            <a:pPr indent="0" lvl="0" marL="0" rtl="0" algn="l">
              <a:spcBef>
                <a:spcPts val="1000"/>
              </a:spcBef>
              <a:spcAft>
                <a:spcPts val="0"/>
              </a:spcAft>
              <a:buNone/>
            </a:pPr>
            <a:r>
              <a:rPr lang="en-IN" sz="1200">
                <a:solidFill>
                  <a:schemeClr val="dk1"/>
                </a:solidFill>
              </a:rPr>
              <a:t>[3] Y.-F. Gong, “Speech recognition in noisy environments: A survey,” Speech Commun., vol. 16, pp. 261–291, 1995.</a:t>
            </a:r>
            <a:endParaRPr sz="1200">
              <a:solidFill>
                <a:schemeClr val="dk1"/>
              </a:solidFill>
            </a:endParaRPr>
          </a:p>
          <a:p>
            <a:pPr indent="0" lvl="0" marL="0" rtl="0" algn="l">
              <a:spcBef>
                <a:spcPts val="1000"/>
              </a:spcBef>
              <a:spcAft>
                <a:spcPts val="0"/>
              </a:spcAft>
              <a:buNone/>
            </a:pPr>
            <a:r>
              <a:rPr lang="en-IN" sz="1200">
                <a:solidFill>
                  <a:schemeClr val="dk1"/>
                </a:solidFill>
              </a:rPr>
              <a:t>[4] B.-H. Juang, “Speech recognition in adverse environments,” Comput. Speech Lang., vol. 5, pp. 275–294, 1991.</a:t>
            </a:r>
            <a:endParaRPr sz="1200">
              <a:solidFill>
                <a:schemeClr val="dk1"/>
              </a:solidFill>
            </a:endParaRPr>
          </a:p>
          <a:p>
            <a:pPr indent="0" lvl="0" marL="0" rtl="0" algn="l">
              <a:spcBef>
                <a:spcPts val="1000"/>
              </a:spcBef>
              <a:spcAft>
                <a:spcPts val="0"/>
              </a:spcAft>
              <a:buNone/>
            </a:pPr>
            <a:r>
              <a:rPr lang="en-IN" sz="1200">
                <a:solidFill>
                  <a:schemeClr val="dk1"/>
                </a:solidFill>
              </a:rPr>
              <a:t>[5] S. Young and N. Ressell, “Token passing: a simple conceptual model for connected speech recognition systems,” Cambridge University Engineering Department, 1989.</a:t>
            </a:r>
            <a:endParaRPr sz="1200">
              <a:solidFill>
                <a:schemeClr val="dk1"/>
              </a:solidFill>
            </a:endParaRPr>
          </a:p>
          <a:p>
            <a:pPr indent="0" lvl="0" marL="0" rtl="0" algn="l">
              <a:spcBef>
                <a:spcPts val="1000"/>
              </a:spcBef>
              <a:spcAft>
                <a:spcPts val="0"/>
              </a:spcAft>
              <a:buNone/>
            </a:pPr>
            <a:r>
              <a:rPr lang="en-IN" sz="1200">
                <a:solidFill>
                  <a:schemeClr val="dk1"/>
                </a:solidFill>
                <a:highlight>
                  <a:schemeClr val="lt1"/>
                </a:highlight>
              </a:rPr>
              <a:t>[6] Batlouni, Salim N.; Karaki, Hala S.; Zaraket, Fadi A.; Karameh, Fadi N. (2011). </a:t>
            </a:r>
            <a:r>
              <a:rPr i="1" lang="en-IN" sz="1200">
                <a:solidFill>
                  <a:schemeClr val="dk1"/>
                </a:solidFill>
                <a:highlight>
                  <a:schemeClr val="lt1"/>
                </a:highlight>
              </a:rPr>
              <a:t>[IEEE 2011 18th IEEE International Conference on Electronics, Circuits and Systems - (ICECS 2011) - Beirut, Lebanon (2011.12.11-2011.12.14)] 2011 18th IEEE International Conference on Electronics, Circuits, and Systems - Mathifier - Speech recognition of math equations.</a:t>
            </a:r>
            <a:endParaRPr>
              <a:solidFill>
                <a:schemeClr val="dk1"/>
              </a:solidFill>
            </a:endParaRPr>
          </a:p>
          <a:p>
            <a:pPr indent="0" lvl="0" marL="457200" rtl="0" algn="just">
              <a:spcBef>
                <a:spcPts val="1000"/>
              </a:spcBef>
              <a:spcAft>
                <a:spcPts val="0"/>
              </a:spcAft>
              <a:buNone/>
            </a:pPr>
            <a:r>
              <a:t/>
            </a:r>
            <a:endParaRPr sz="21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p:nvPr/>
        </p:nvSpPr>
        <p:spPr>
          <a:xfrm>
            <a:off x="2847600" y="3352680"/>
            <a:ext cx="2921760" cy="705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000" u="none" cap="none" strike="noStrike">
                <a:solidFill>
                  <a:srgbClr val="FF0000"/>
                </a:solidFill>
                <a:latin typeface="Trebuchet MS"/>
                <a:ea typeface="Trebuchet MS"/>
                <a:cs typeface="Trebuchet MS"/>
                <a:sym typeface="Trebuchet MS"/>
              </a:rPr>
              <a:t>Thank You</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p:nvPr/>
        </p:nvSpPr>
        <p:spPr>
          <a:xfrm>
            <a:off x="1523880" y="1581120"/>
            <a:ext cx="7617960" cy="342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66880" y="1143000"/>
            <a:ext cx="6474960" cy="45936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Project Abstract and Scope </a:t>
            </a:r>
            <a:endParaRPr b="0" i="0" sz="1800" u="none" cap="none" strike="noStrike">
              <a:solidFill>
                <a:srgbClr val="000000"/>
              </a:solidFill>
              <a:latin typeface="Arial"/>
              <a:ea typeface="Arial"/>
              <a:cs typeface="Arial"/>
              <a:sym typeface="Arial"/>
            </a:endParaRPr>
          </a:p>
        </p:txBody>
      </p:sp>
      <p:sp>
        <p:nvSpPr>
          <p:cNvPr id="75" name="Google Shape;75;p2"/>
          <p:cNvSpPr/>
          <p:nvPr/>
        </p:nvSpPr>
        <p:spPr>
          <a:xfrm>
            <a:off x="180775" y="1615325"/>
            <a:ext cx="5902800" cy="4722000"/>
          </a:xfrm>
          <a:prstGeom prst="rect">
            <a:avLst/>
          </a:prstGeom>
          <a:noFill/>
          <a:ln>
            <a:noFill/>
          </a:ln>
        </p:spPr>
        <p:txBody>
          <a:bodyPr anchorCtr="0" anchor="ctr" bIns="45000" lIns="90000" spcFirstLastPara="1" rIns="90000" wrap="square" tIns="45000">
            <a:noAutofit/>
          </a:bodyPr>
          <a:lstStyle/>
          <a:p>
            <a:pPr indent="-342900" lvl="0" marL="457200" rtl="0" algn="l">
              <a:spcBef>
                <a:spcPts val="0"/>
              </a:spcBef>
              <a:spcAft>
                <a:spcPts val="0"/>
              </a:spcAft>
              <a:buClr>
                <a:schemeClr val="dk1"/>
              </a:buClr>
              <a:buSzPts val="1800"/>
              <a:buChar char="●"/>
            </a:pPr>
            <a:r>
              <a:rPr lang="en-IN" sz="1800">
                <a:solidFill>
                  <a:schemeClr val="dk1"/>
                </a:solidFill>
              </a:rPr>
              <a:t>An app to help people solve simple to complex mathematical problems by just the use of their voice.</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Takes in a spoken mathematical query as input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Gives out the result of that query.</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Using this project we hope to help the people who need quick answers to their mathematical queries like cashiers and grocery shop keepers.</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We also target an audience which is differently abled and help them with this speech calculator.</a:t>
            </a:r>
            <a:endParaRPr sz="1800">
              <a:solidFill>
                <a:schemeClr val="dk1"/>
              </a:solidFill>
            </a:endParaRPr>
          </a:p>
          <a:p>
            <a:pPr indent="0" lvl="0" marL="0" marR="0" rtl="0" algn="just">
              <a:lnSpc>
                <a:spcPct val="100000"/>
              </a:lnSpc>
              <a:spcBef>
                <a:spcPts val="0"/>
              </a:spcBef>
              <a:spcAft>
                <a:spcPts val="0"/>
              </a:spcAft>
              <a:buNone/>
            </a:pPr>
            <a:r>
              <a:t/>
            </a:r>
            <a:endParaRPr sz="1800"/>
          </a:p>
        </p:txBody>
      </p:sp>
      <p:pic>
        <p:nvPicPr>
          <p:cNvPr id="76" name="Google Shape;76;p2"/>
          <p:cNvPicPr preferRelativeResize="0"/>
          <p:nvPr/>
        </p:nvPicPr>
        <p:blipFill>
          <a:blip r:embed="rId3">
            <a:alphaModFix/>
          </a:blip>
          <a:stretch>
            <a:fillRect/>
          </a:stretch>
        </p:blipFill>
        <p:spPr>
          <a:xfrm>
            <a:off x="6083575" y="1836550"/>
            <a:ext cx="2857276" cy="2188325"/>
          </a:xfrm>
          <a:prstGeom prst="rect">
            <a:avLst/>
          </a:prstGeom>
          <a:noFill/>
          <a:ln>
            <a:noFill/>
          </a:ln>
        </p:spPr>
      </p:pic>
      <p:pic>
        <p:nvPicPr>
          <p:cNvPr id="77" name="Google Shape;77;p2"/>
          <p:cNvPicPr preferRelativeResize="0"/>
          <p:nvPr/>
        </p:nvPicPr>
        <p:blipFill>
          <a:blip r:embed="rId4">
            <a:alphaModFix/>
          </a:blip>
          <a:stretch>
            <a:fillRect/>
          </a:stretch>
        </p:blipFill>
        <p:spPr>
          <a:xfrm>
            <a:off x="6083575" y="4430025"/>
            <a:ext cx="2857275" cy="190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p:nvPr/>
        </p:nvSpPr>
        <p:spPr>
          <a:xfrm>
            <a:off x="1523880" y="1581120"/>
            <a:ext cx="7617960" cy="342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2666880" y="1143000"/>
            <a:ext cx="6474960" cy="45936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Literature Survey </a:t>
            </a:r>
            <a:endParaRPr b="0" i="0" sz="1800" u="none" cap="none" strike="noStrike">
              <a:solidFill>
                <a:srgbClr val="000000"/>
              </a:solidFill>
              <a:latin typeface="Arial"/>
              <a:ea typeface="Arial"/>
              <a:cs typeface="Arial"/>
              <a:sym typeface="Arial"/>
            </a:endParaRPr>
          </a:p>
        </p:txBody>
      </p:sp>
      <p:graphicFrame>
        <p:nvGraphicFramePr>
          <p:cNvPr id="84" name="Google Shape;84;p3"/>
          <p:cNvGraphicFramePr/>
          <p:nvPr/>
        </p:nvGraphicFramePr>
        <p:xfrm>
          <a:off x="244188" y="1615325"/>
          <a:ext cx="3000000" cy="3000000"/>
        </p:xfrm>
        <a:graphic>
          <a:graphicData uri="http://schemas.openxmlformats.org/drawingml/2006/table">
            <a:tbl>
              <a:tblPr>
                <a:noFill/>
                <a:tableStyleId>{1EB437EF-E19F-46E7-856D-201A4A11C912}</a:tableStyleId>
              </a:tblPr>
              <a:tblGrid>
                <a:gridCol w="1556475"/>
                <a:gridCol w="3273175"/>
                <a:gridCol w="3242825"/>
              </a:tblGrid>
              <a:tr h="509600">
                <a:tc>
                  <a:txBody>
                    <a:bodyPr/>
                    <a:lstStyle/>
                    <a:p>
                      <a:pPr indent="0" lvl="0" marL="0" rtl="0" algn="ctr">
                        <a:spcBef>
                          <a:spcPts val="0"/>
                        </a:spcBef>
                        <a:spcAft>
                          <a:spcPts val="0"/>
                        </a:spcAft>
                        <a:buNone/>
                      </a:pPr>
                      <a:r>
                        <a:rPr b="1" lang="en-IN"/>
                        <a:t>Title</a:t>
                      </a:r>
                      <a:endParaRPr b="1" sz="11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a:t>Authors</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IN"/>
                        <a:t>Proposed Solution Summary</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94525">
                <a:tc>
                  <a:txBody>
                    <a:bodyPr/>
                    <a:lstStyle/>
                    <a:p>
                      <a:pPr indent="0" lvl="0" marL="0" rtl="0" algn="l">
                        <a:spcBef>
                          <a:spcPts val="0"/>
                        </a:spcBef>
                        <a:spcAft>
                          <a:spcPts val="0"/>
                        </a:spcAft>
                        <a:buNone/>
                      </a:pPr>
                      <a:r>
                        <a:rPr b="1" lang="en-IN" sz="1100">
                          <a:solidFill>
                            <a:srgbClr val="000000"/>
                          </a:solidFill>
                        </a:rPr>
                        <a:t>Automatic Speech Recognition Technique For Voice Command</a:t>
                      </a:r>
                      <a:endParaRPr b="1" sz="1100">
                        <a:solidFill>
                          <a:srgbClr val="000000"/>
                        </a:solidFill>
                      </a:endParaRPr>
                    </a:p>
                    <a:p>
                      <a:pPr indent="0" lvl="0" marL="0" rtl="0" algn="l">
                        <a:spcBef>
                          <a:spcPts val="0"/>
                        </a:spcBef>
                        <a:spcAft>
                          <a:spcPts val="0"/>
                        </a:spcAft>
                        <a:buClr>
                          <a:srgbClr val="000000"/>
                        </a:buClr>
                        <a:buSzPts val="1100"/>
                        <a:buFont typeface="Arial"/>
                        <a:buNone/>
                      </a:pPr>
                      <a:r>
                        <a:t/>
                      </a:r>
                      <a:endParaRPr sz="1100"/>
                    </a:p>
                    <a:p>
                      <a:pPr indent="0" lvl="0" marL="0" rtl="0" algn="l">
                        <a:spcBef>
                          <a:spcPts val="0"/>
                        </a:spcBef>
                        <a:spcAft>
                          <a:spcPts val="0"/>
                        </a:spcAft>
                        <a:buClr>
                          <a:srgbClr val="000000"/>
                        </a:buClr>
                        <a:buSzPts val="1100"/>
                        <a:buFont typeface="Arial"/>
                        <a:buNone/>
                      </a:pPr>
                      <a:r>
                        <a:rPr b="1" lang="en-IN" sz="900"/>
                        <a:t>IEEE 2014 International Conference on Science Engineering and Management Research (ICSEMR)</a:t>
                      </a:r>
                      <a:endParaRPr b="1" sz="9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IN" sz="1100">
                          <a:solidFill>
                            <a:srgbClr val="000000"/>
                          </a:solidFill>
                        </a:rPr>
                        <a:t>Anshul Gupta, Nileshkumar Patel, Shabana Khan</a:t>
                      </a:r>
                      <a:endParaRPr sz="1100">
                        <a:solidFill>
                          <a:srgbClr val="000000"/>
                        </a:solidFill>
                      </a:endParaRPr>
                    </a:p>
                    <a:p>
                      <a:pPr indent="0" lvl="0" marL="0" rtl="0" algn="l">
                        <a:spcBef>
                          <a:spcPts val="0"/>
                        </a:spcBef>
                        <a:spcAft>
                          <a:spcPts val="0"/>
                        </a:spcAft>
                        <a:buClr>
                          <a:srgbClr val="000000"/>
                        </a:buClr>
                        <a:buSzPts val="1100"/>
                        <a:buFont typeface="Arial"/>
                        <a:buNone/>
                      </a:pPr>
                      <a:r>
                        <a:t/>
                      </a:r>
                      <a:endParaRPr sz="1100">
                        <a:solidFill>
                          <a:srgbClr val="000000"/>
                        </a:solidFill>
                      </a:endParaRPr>
                    </a:p>
                    <a:p>
                      <a:pPr indent="0" lvl="0" marL="0" rtl="0" algn="l">
                        <a:spcBef>
                          <a:spcPts val="0"/>
                        </a:spcBef>
                        <a:spcAft>
                          <a:spcPts val="0"/>
                        </a:spcAft>
                        <a:buClr>
                          <a:srgbClr val="000000"/>
                        </a:buClr>
                        <a:buSzPts val="1100"/>
                        <a:buFont typeface="Arial"/>
                        <a:buNone/>
                      </a:pPr>
                      <a:r>
                        <a:rPr lang="en-IN" sz="1100">
                          <a:solidFill>
                            <a:srgbClr val="000000"/>
                          </a:solidFill>
                        </a:rPr>
                        <a:t>Jaypee University of Engineering &amp;</a:t>
                      </a:r>
                      <a:endParaRPr sz="1100">
                        <a:solidFill>
                          <a:srgbClr val="000000"/>
                        </a:solidFill>
                      </a:endParaRPr>
                    </a:p>
                    <a:p>
                      <a:pPr indent="0" lvl="0" marL="0" rtl="0" algn="l">
                        <a:spcBef>
                          <a:spcPts val="0"/>
                        </a:spcBef>
                        <a:spcAft>
                          <a:spcPts val="0"/>
                        </a:spcAft>
                        <a:buClr>
                          <a:srgbClr val="000000"/>
                        </a:buClr>
                        <a:buSzPts val="1100"/>
                        <a:buFont typeface="Arial"/>
                        <a:buNone/>
                      </a:pPr>
                      <a:r>
                        <a:rPr lang="en-IN" sz="1100">
                          <a:solidFill>
                            <a:srgbClr val="000000"/>
                          </a:solidFill>
                        </a:rPr>
                        <a:t>Technology, Guna M.P India.</a:t>
                      </a:r>
                      <a:endParaRPr sz="1100">
                        <a:solidFill>
                          <a:srgbClr val="000000"/>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Clr>
                          <a:srgbClr val="000000"/>
                        </a:buClr>
                        <a:buSzPts val="1100"/>
                        <a:buFont typeface="Arial"/>
                        <a:buNone/>
                      </a:pPr>
                      <a:r>
                        <a:rPr lang="en-IN" sz="1100">
                          <a:solidFill>
                            <a:srgbClr val="000000"/>
                          </a:solidFill>
                        </a:rPr>
                        <a:t>The proposed solution is to take a single audio as an input and then eliminate the presence of noise, then match the patterns to recognize the input audio. </a:t>
                      </a:r>
                      <a:endParaRPr sz="1100">
                        <a:solidFill>
                          <a:srgbClr val="000000"/>
                        </a:solidFill>
                      </a:endParaRPr>
                    </a:p>
                    <a:p>
                      <a:pPr indent="0" lvl="0" marL="0" rtl="0" algn="l">
                        <a:lnSpc>
                          <a:spcPct val="115000"/>
                        </a:lnSpc>
                        <a:spcBef>
                          <a:spcPts val="0"/>
                        </a:spcBef>
                        <a:spcAft>
                          <a:spcPts val="0"/>
                        </a:spcAft>
                        <a:buClr>
                          <a:srgbClr val="000000"/>
                        </a:buClr>
                        <a:buSzPts val="1100"/>
                        <a:buFont typeface="Arial"/>
                        <a:buNone/>
                      </a:pPr>
                      <a:r>
                        <a:t/>
                      </a:r>
                      <a:endParaRPr sz="1100">
                        <a:solidFill>
                          <a:srgbClr val="000000"/>
                        </a:solidFill>
                      </a:endParaRPr>
                    </a:p>
                    <a:p>
                      <a:pPr indent="0" lvl="0" marL="0" rtl="0" algn="l">
                        <a:lnSpc>
                          <a:spcPct val="115000"/>
                        </a:lnSpc>
                        <a:spcBef>
                          <a:spcPts val="0"/>
                        </a:spcBef>
                        <a:spcAft>
                          <a:spcPts val="0"/>
                        </a:spcAft>
                        <a:buClr>
                          <a:srgbClr val="000000"/>
                        </a:buClr>
                        <a:buSzPts val="1100"/>
                        <a:buFont typeface="Arial"/>
                        <a:buNone/>
                      </a:pPr>
                      <a:r>
                        <a:rPr lang="en-IN" sz="1100">
                          <a:solidFill>
                            <a:srgbClr val="000000"/>
                          </a:solidFill>
                        </a:rPr>
                        <a:t>The error tolerance mechanism is implemented so that it can be robust against human errors, environment noise.</a:t>
                      </a:r>
                      <a:endParaRPr sz="1100">
                        <a:solidFill>
                          <a:srgbClr val="000000"/>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94525">
                <a:tc>
                  <a:txBody>
                    <a:bodyPr/>
                    <a:lstStyle/>
                    <a:p>
                      <a:pPr indent="0" lvl="0" marL="0" rtl="0" algn="l">
                        <a:spcBef>
                          <a:spcPts val="0"/>
                        </a:spcBef>
                        <a:spcAft>
                          <a:spcPts val="0"/>
                        </a:spcAft>
                        <a:buNone/>
                      </a:pPr>
                      <a:r>
                        <a:rPr b="1" lang="en-IN" sz="1100">
                          <a:solidFill>
                            <a:srgbClr val="000000"/>
                          </a:solidFill>
                        </a:rPr>
                        <a:t>Mathifier – Speech Recognition of Math Equations</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IN" sz="900">
                          <a:solidFill>
                            <a:srgbClr val="000000"/>
                          </a:solidFill>
                          <a:latin typeface="Roboto"/>
                          <a:ea typeface="Roboto"/>
                          <a:cs typeface="Roboto"/>
                          <a:sym typeface="Roboto"/>
                        </a:rPr>
                        <a:t>IEEE 2011 18th IEEE International Conference on Electronics, Circuits and Systems - (ICECS 2011)</a:t>
                      </a:r>
                      <a:endParaRPr b="1" sz="9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IN" sz="1100">
                          <a:solidFill>
                            <a:srgbClr val="000000"/>
                          </a:solidFill>
                        </a:rPr>
                        <a:t>Salim N. Batlouni, Hala S. Karaki, Fadi A. Zaraket, Fadi N. Karameh</a:t>
                      </a:r>
                      <a:endParaRPr sz="1100">
                        <a:solidFill>
                          <a:srgbClr val="000000"/>
                        </a:solidFill>
                      </a:endParaRPr>
                    </a:p>
                    <a:p>
                      <a:pPr indent="0" lvl="0" marL="0" rtl="0" algn="l">
                        <a:spcBef>
                          <a:spcPts val="0"/>
                        </a:spcBef>
                        <a:spcAft>
                          <a:spcPts val="0"/>
                        </a:spcAft>
                        <a:buNone/>
                      </a:pPr>
                      <a:r>
                        <a:rPr lang="en-IN" sz="1100">
                          <a:solidFill>
                            <a:srgbClr val="000000"/>
                          </a:solidFill>
                        </a:rPr>
                        <a:t>American University of Beirut</a:t>
                      </a:r>
                      <a:endParaRPr sz="11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IN" sz="1100">
                          <a:solidFill>
                            <a:srgbClr val="000000"/>
                          </a:solidFill>
                        </a:rPr>
                        <a:t>Mathifier constricts the speech recognition to math equations; it takes as input math formulas presented in the form of user speech and produces the equations in digital mathematical form. </a:t>
                      </a:r>
                      <a:endParaRPr sz="1100">
                        <a:solidFill>
                          <a:srgbClr val="000000"/>
                        </a:solidFill>
                      </a:endParaRPr>
                    </a:p>
                    <a:p>
                      <a:pPr indent="0" lvl="0" marL="0" rtl="0" algn="l">
                        <a:spcBef>
                          <a:spcPts val="0"/>
                        </a:spcBef>
                        <a:spcAft>
                          <a:spcPts val="0"/>
                        </a:spcAft>
                        <a:buClr>
                          <a:srgbClr val="000000"/>
                        </a:buClr>
                        <a:buSzPts val="1100"/>
                        <a:buFont typeface="Arial"/>
                        <a:buNone/>
                      </a:pPr>
                      <a:r>
                        <a:t/>
                      </a:r>
                      <a:endParaRPr sz="1100">
                        <a:solidFill>
                          <a:srgbClr val="000000"/>
                        </a:solidFill>
                      </a:endParaRPr>
                    </a:p>
                    <a:p>
                      <a:pPr indent="0" lvl="0" marL="0" rtl="0" algn="l">
                        <a:spcBef>
                          <a:spcPts val="0"/>
                        </a:spcBef>
                        <a:spcAft>
                          <a:spcPts val="0"/>
                        </a:spcAft>
                        <a:buClr>
                          <a:srgbClr val="000000"/>
                        </a:buClr>
                        <a:buSzPts val="1100"/>
                        <a:buFont typeface="Arial"/>
                        <a:buNone/>
                      </a:pPr>
                      <a:r>
                        <a:rPr lang="en-IN" sz="1100">
                          <a:solidFill>
                            <a:srgbClr val="000000"/>
                          </a:solidFill>
                        </a:rPr>
                        <a:t>The smaller dictionary and the specific grammar structure of the math equations help restrict the problem of the recognition process.</a:t>
                      </a:r>
                      <a:endParaRPr sz="11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p:nvPr/>
        </p:nvSpPr>
        <p:spPr>
          <a:xfrm>
            <a:off x="1523880" y="1581120"/>
            <a:ext cx="7617960" cy="3456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1371600" y="1143000"/>
            <a:ext cx="7770240" cy="45972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Design Description/UI Design</a:t>
            </a:r>
            <a:endParaRPr b="0" i="0" sz="1800" u="none" cap="none" strike="noStrike">
              <a:solidFill>
                <a:srgbClr val="000000"/>
              </a:solidFill>
              <a:latin typeface="Arial"/>
              <a:ea typeface="Arial"/>
              <a:cs typeface="Arial"/>
              <a:sym typeface="Arial"/>
            </a:endParaRPr>
          </a:p>
        </p:txBody>
      </p:sp>
      <p:sp>
        <p:nvSpPr>
          <p:cNvPr id="91" name="Google Shape;91;p4"/>
          <p:cNvSpPr/>
          <p:nvPr/>
        </p:nvSpPr>
        <p:spPr>
          <a:xfrm>
            <a:off x="1523880" y="2203560"/>
            <a:ext cx="7003440" cy="3731040"/>
          </a:xfrm>
          <a:prstGeom prst="rect">
            <a:avLst/>
          </a:prstGeom>
          <a:noFill/>
          <a:ln>
            <a:noFill/>
          </a:ln>
        </p:spPr>
        <p:txBody>
          <a:bodyPr anchorCtr="0" anchor="ctr" bIns="45000" lIns="90000" spcFirstLastPara="1" rIns="90000" wrap="square" tIns="45000">
            <a:noAutofit/>
          </a:bodyPr>
          <a:lstStyle/>
          <a:p>
            <a:pPr indent="0" lvl="0" marL="45720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92" name="Google Shape;92;p4"/>
          <p:cNvPicPr preferRelativeResize="0"/>
          <p:nvPr/>
        </p:nvPicPr>
        <p:blipFill>
          <a:blip r:embed="rId3">
            <a:alphaModFix/>
          </a:blip>
          <a:stretch>
            <a:fillRect/>
          </a:stretch>
        </p:blipFill>
        <p:spPr>
          <a:xfrm>
            <a:off x="482131" y="1573513"/>
            <a:ext cx="4234894" cy="4991125"/>
          </a:xfrm>
          <a:prstGeom prst="rect">
            <a:avLst/>
          </a:prstGeom>
          <a:noFill/>
          <a:ln>
            <a:noFill/>
          </a:ln>
        </p:spPr>
      </p:pic>
      <p:pic>
        <p:nvPicPr>
          <p:cNvPr id="93" name="Google Shape;93;p4"/>
          <p:cNvPicPr preferRelativeResize="0"/>
          <p:nvPr/>
        </p:nvPicPr>
        <p:blipFill>
          <a:blip r:embed="rId4">
            <a:alphaModFix/>
          </a:blip>
          <a:stretch>
            <a:fillRect/>
          </a:stretch>
        </p:blipFill>
        <p:spPr>
          <a:xfrm>
            <a:off x="4606425" y="1891400"/>
            <a:ext cx="2126925" cy="4470725"/>
          </a:xfrm>
          <a:prstGeom prst="rect">
            <a:avLst/>
          </a:prstGeom>
          <a:noFill/>
          <a:ln>
            <a:noFill/>
          </a:ln>
        </p:spPr>
      </p:pic>
      <p:pic>
        <p:nvPicPr>
          <p:cNvPr id="94" name="Google Shape;94;p4"/>
          <p:cNvPicPr preferRelativeResize="0"/>
          <p:nvPr/>
        </p:nvPicPr>
        <p:blipFill>
          <a:blip r:embed="rId5">
            <a:alphaModFix/>
          </a:blip>
          <a:stretch>
            <a:fillRect/>
          </a:stretch>
        </p:blipFill>
        <p:spPr>
          <a:xfrm>
            <a:off x="6856825" y="1891400"/>
            <a:ext cx="2160966" cy="4470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p:nvPr/>
        </p:nvSpPr>
        <p:spPr>
          <a:xfrm>
            <a:off x="1523880" y="1581120"/>
            <a:ext cx="7617960" cy="3456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371600" y="1143000"/>
            <a:ext cx="7770240" cy="45972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Technologies Used</a:t>
            </a:r>
            <a:endParaRPr b="0" i="0" sz="1800" u="none" cap="none" strike="noStrike">
              <a:solidFill>
                <a:srgbClr val="000000"/>
              </a:solidFill>
              <a:latin typeface="Arial"/>
              <a:ea typeface="Arial"/>
              <a:cs typeface="Arial"/>
              <a:sym typeface="Arial"/>
            </a:endParaRPr>
          </a:p>
        </p:txBody>
      </p:sp>
      <p:sp>
        <p:nvSpPr>
          <p:cNvPr id="102" name="Google Shape;102;p5"/>
          <p:cNvSpPr/>
          <p:nvPr/>
        </p:nvSpPr>
        <p:spPr>
          <a:xfrm>
            <a:off x="1141195" y="1768115"/>
            <a:ext cx="6861600" cy="4722000"/>
          </a:xfrm>
          <a:prstGeom prst="rect">
            <a:avLst/>
          </a:prstGeom>
          <a:noFill/>
          <a:ln>
            <a:noFill/>
          </a:ln>
        </p:spPr>
        <p:txBody>
          <a:bodyPr anchorCtr="0" anchor="ctr"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lang="en-IN" sz="1800">
                <a:solidFill>
                  <a:schemeClr val="dk1"/>
                </a:solidFill>
              </a:rPr>
              <a:t>The technologies/platforms/languages: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Python 3.x</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Flutter</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Dart</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Android Studio</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pyaudio with Google recognizer</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Flutter Speech to Text module</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Flask</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0695a9771e_0_23"/>
          <p:cNvSpPr/>
          <p:nvPr/>
        </p:nvSpPr>
        <p:spPr>
          <a:xfrm>
            <a:off x="1523880" y="1581120"/>
            <a:ext cx="7617900" cy="345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0695a9771e_0_23"/>
          <p:cNvSpPr/>
          <p:nvPr/>
        </p:nvSpPr>
        <p:spPr>
          <a:xfrm>
            <a:off x="1371600" y="1143000"/>
            <a:ext cx="7770300" cy="4596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Implementation </a:t>
            </a:r>
            <a:endParaRPr b="0" i="0" sz="1800" u="none" cap="none" strike="noStrike">
              <a:solidFill>
                <a:srgbClr val="000000"/>
              </a:solidFill>
              <a:latin typeface="Arial"/>
              <a:ea typeface="Arial"/>
              <a:cs typeface="Arial"/>
              <a:sym typeface="Arial"/>
            </a:endParaRPr>
          </a:p>
        </p:txBody>
      </p:sp>
      <p:sp>
        <p:nvSpPr>
          <p:cNvPr id="110" name="Google Shape;110;g10695a9771e_0_23"/>
          <p:cNvSpPr txBox="1"/>
          <p:nvPr/>
        </p:nvSpPr>
        <p:spPr>
          <a:xfrm>
            <a:off x="398200" y="1836175"/>
            <a:ext cx="8379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u="sng">
                <a:solidFill>
                  <a:schemeClr val="dk1"/>
                </a:solidFill>
              </a:rPr>
              <a:t>Steps Involved:</a:t>
            </a:r>
            <a:endParaRPr b="1" sz="1800" u="sng">
              <a:solidFill>
                <a:schemeClr val="dk1"/>
              </a:solidFill>
            </a:endParaRPr>
          </a:p>
          <a:p>
            <a:pPr indent="0" lvl="0" marL="0" rtl="0" algn="l">
              <a:spcBef>
                <a:spcPts val="0"/>
              </a:spcBef>
              <a:spcAft>
                <a:spcPts val="0"/>
              </a:spcAft>
              <a:buNone/>
            </a:pPr>
            <a:r>
              <a:t/>
            </a:r>
            <a:endParaRPr b="1" sz="1800" u="sng">
              <a:solidFill>
                <a:schemeClr val="dk1"/>
              </a:solidFill>
            </a:endParaRPr>
          </a:p>
          <a:p>
            <a:pPr indent="-342900" lvl="0" marL="457200" rtl="0" algn="l">
              <a:spcBef>
                <a:spcPts val="0"/>
              </a:spcBef>
              <a:spcAft>
                <a:spcPts val="0"/>
              </a:spcAft>
              <a:buClr>
                <a:schemeClr val="dk1"/>
              </a:buClr>
              <a:buSzPts val="1800"/>
              <a:buAutoNum type="arabicPeriod"/>
            </a:pPr>
            <a:r>
              <a:rPr lang="en-IN" sz="1800">
                <a:solidFill>
                  <a:schemeClr val="dk1"/>
                </a:solidFill>
              </a:rPr>
              <a:t>Taking in the voice from the user with Flutter UI</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IN" sz="1800">
                <a:solidFill>
                  <a:schemeClr val="dk1"/>
                </a:solidFill>
              </a:rPr>
              <a:t>Converting Voice to Text</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IN" sz="1800">
                <a:solidFill>
                  <a:schemeClr val="dk1"/>
                </a:solidFill>
              </a:rPr>
              <a:t>Converting the query into mathematical </a:t>
            </a:r>
            <a:r>
              <a:rPr lang="en-IN" sz="1800">
                <a:solidFill>
                  <a:schemeClr val="dk1"/>
                </a:solidFill>
              </a:rPr>
              <a:t>equation</a:t>
            </a:r>
            <a:r>
              <a:rPr lang="en-I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IN" sz="1800">
                <a:solidFill>
                  <a:schemeClr val="dk1"/>
                </a:solidFill>
              </a:rPr>
              <a:t>Converting the infix mathematical equation into postfix</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IN" sz="1800">
                <a:solidFill>
                  <a:schemeClr val="dk1"/>
                </a:solidFill>
              </a:rPr>
              <a:t>Evaluating postfix expression</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IN" sz="1800">
                <a:solidFill>
                  <a:schemeClr val="dk1"/>
                </a:solidFill>
              </a:rPr>
              <a:t>Integration of Python and Flutter</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p:nvPr/>
        </p:nvSpPr>
        <p:spPr>
          <a:xfrm>
            <a:off x="1523880" y="1581120"/>
            <a:ext cx="7617960" cy="3456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1371600" y="1143000"/>
            <a:ext cx="7770240" cy="45972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Implementation </a:t>
            </a:r>
            <a:endParaRPr b="0" i="0" sz="1800" u="none" cap="none" strike="noStrike">
              <a:solidFill>
                <a:srgbClr val="000000"/>
              </a:solidFill>
              <a:latin typeface="Arial"/>
              <a:ea typeface="Arial"/>
              <a:cs typeface="Arial"/>
              <a:sym typeface="Arial"/>
            </a:endParaRPr>
          </a:p>
        </p:txBody>
      </p:sp>
      <p:sp>
        <p:nvSpPr>
          <p:cNvPr id="118" name="Google Shape;118;p6"/>
          <p:cNvSpPr txBox="1"/>
          <p:nvPr/>
        </p:nvSpPr>
        <p:spPr>
          <a:xfrm>
            <a:off x="353975" y="1615675"/>
            <a:ext cx="8141100" cy="521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800" u="sng">
                <a:solidFill>
                  <a:schemeClr val="dk1"/>
                </a:solidFill>
              </a:rPr>
              <a:t>Algorithm to convert the query into mathematical equation:</a:t>
            </a:r>
            <a:endParaRPr b="1" sz="1800" u="sng"/>
          </a:p>
          <a:p>
            <a:pPr indent="0" lvl="0" marL="0" rtl="0" algn="l">
              <a:spcBef>
                <a:spcPts val="0"/>
              </a:spcBef>
              <a:spcAft>
                <a:spcPts val="0"/>
              </a:spcAft>
              <a:buNone/>
            </a:pPr>
            <a:r>
              <a:t/>
            </a:r>
            <a:endParaRPr sz="1800"/>
          </a:p>
          <a:p>
            <a:pPr indent="0" lvl="0" marL="0" rtl="0" algn="l">
              <a:spcBef>
                <a:spcPts val="0"/>
              </a:spcBef>
              <a:spcAft>
                <a:spcPts val="0"/>
              </a:spcAft>
              <a:buNone/>
            </a:pPr>
            <a:r>
              <a:rPr lang="en-IN" sz="1300"/>
              <a:t>Create a Bag Of Words(operators)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For eg:</a:t>
            </a:r>
            <a:endParaRPr sz="1300"/>
          </a:p>
          <a:p>
            <a:pPr indent="0" lvl="0" marL="0" rtl="0" algn="l">
              <a:spcBef>
                <a:spcPts val="0"/>
              </a:spcBef>
              <a:spcAft>
                <a:spcPts val="0"/>
              </a:spcAft>
              <a:buNone/>
            </a:pPr>
            <a:r>
              <a:rPr lang="en-IN" sz="1300"/>
              <a:t>add_KW = {"sum", "add", "summation", "addition", "plus",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IN" sz="1300"/>
              <a:t>Initialise:</a:t>
            </a:r>
            <a:endParaRPr sz="1300"/>
          </a:p>
          <a:p>
            <a:pPr indent="457200" lvl="0" marL="0" rtl="0" algn="l">
              <a:spcBef>
                <a:spcPts val="0"/>
              </a:spcBef>
              <a:spcAft>
                <a:spcPts val="0"/>
              </a:spcAft>
              <a:buNone/>
            </a:pPr>
            <a:r>
              <a:rPr lang="en-IN" sz="1300"/>
              <a:t> </a:t>
            </a:r>
            <a:r>
              <a:rPr lang="en-IN" sz="1300">
                <a:solidFill>
                  <a:schemeClr val="dk1"/>
                </a:solidFill>
              </a:rPr>
              <a:t>operand_list  to empty_list</a:t>
            </a:r>
            <a:endParaRPr sz="1300">
              <a:solidFill>
                <a:schemeClr val="dk1"/>
              </a:solidFill>
            </a:endParaRPr>
          </a:p>
          <a:p>
            <a:pPr indent="0" lvl="0" marL="457200" rtl="0" algn="l">
              <a:spcBef>
                <a:spcPts val="0"/>
              </a:spcBef>
              <a:spcAft>
                <a:spcPts val="0"/>
              </a:spcAft>
              <a:buClr>
                <a:schemeClr val="dk1"/>
              </a:buClr>
              <a:buSzPts val="1100"/>
              <a:buFont typeface="Arial"/>
              <a:buNone/>
            </a:pPr>
            <a:r>
              <a:rPr lang="en-IN" sz="1300">
                <a:solidFill>
                  <a:schemeClr val="dk1"/>
                </a:solidFill>
              </a:rPr>
              <a:t> expr _list to empty_list</a:t>
            </a:r>
            <a:endParaRPr sz="1300">
              <a:solidFill>
                <a:schemeClr val="dk1"/>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rPr lang="en-IN" sz="1300"/>
              <a:t>Iterate through the query:</a:t>
            </a:r>
            <a:endParaRPr sz="1300"/>
          </a:p>
          <a:p>
            <a:pPr indent="457200" lvl="0" marL="0" rtl="0" algn="l">
              <a:spcBef>
                <a:spcPts val="0"/>
              </a:spcBef>
              <a:spcAft>
                <a:spcPts val="0"/>
              </a:spcAft>
              <a:buNone/>
            </a:pPr>
            <a:r>
              <a:rPr lang="en-IN" sz="1300"/>
              <a:t>If operand is numerical:</a:t>
            </a:r>
            <a:endParaRPr sz="1300"/>
          </a:p>
          <a:p>
            <a:pPr indent="457200" lvl="0" marL="457200" rtl="0" algn="l">
              <a:spcBef>
                <a:spcPts val="0"/>
              </a:spcBef>
              <a:spcAft>
                <a:spcPts val="0"/>
              </a:spcAft>
              <a:buNone/>
            </a:pPr>
            <a:r>
              <a:rPr lang="en-IN" sz="1300"/>
              <a:t>Add to operand_list</a:t>
            </a:r>
            <a:endParaRPr sz="1300"/>
          </a:p>
          <a:p>
            <a:pPr indent="0" lvl="0" marL="457200" rtl="0" algn="l">
              <a:spcBef>
                <a:spcPts val="0"/>
              </a:spcBef>
              <a:spcAft>
                <a:spcPts val="0"/>
              </a:spcAft>
              <a:buNone/>
            </a:pPr>
            <a:r>
              <a:rPr lang="en-IN" sz="1300"/>
              <a:t>e</a:t>
            </a:r>
            <a:r>
              <a:rPr lang="en-IN" sz="1300"/>
              <a:t>lse if operand but expressed in </a:t>
            </a:r>
            <a:r>
              <a:rPr lang="en-IN" sz="1300"/>
              <a:t>english</a:t>
            </a:r>
            <a:r>
              <a:rPr lang="en-IN" sz="1300"/>
              <a:t> word for eg: million</a:t>
            </a:r>
            <a:endParaRPr sz="1300"/>
          </a:p>
          <a:p>
            <a:pPr indent="0" lvl="0" marL="457200" rtl="0" algn="l">
              <a:spcBef>
                <a:spcPts val="0"/>
              </a:spcBef>
              <a:spcAft>
                <a:spcPts val="0"/>
              </a:spcAft>
              <a:buNone/>
            </a:pPr>
            <a:r>
              <a:rPr lang="en-IN" sz="1300"/>
              <a:t>	Generate a new operand string with the previous operands and current operand</a:t>
            </a:r>
            <a:endParaRPr sz="1300"/>
          </a:p>
          <a:p>
            <a:pPr indent="457200" lvl="0" marL="457200" rtl="0" algn="l">
              <a:spcBef>
                <a:spcPts val="0"/>
              </a:spcBef>
              <a:spcAft>
                <a:spcPts val="0"/>
              </a:spcAft>
              <a:buNone/>
            </a:pPr>
            <a:r>
              <a:rPr lang="en-IN" sz="1300"/>
              <a:t>for eg: 10 </a:t>
            </a:r>
            <a:r>
              <a:rPr lang="en-IN" sz="1300"/>
              <a:t>million</a:t>
            </a:r>
            <a:r>
              <a:rPr lang="en-IN" sz="1300"/>
              <a:t> 27 thousand.</a:t>
            </a:r>
            <a:endParaRPr sz="1300"/>
          </a:p>
          <a:p>
            <a:pPr indent="0" lvl="0" marL="457200" rtl="0" algn="l">
              <a:spcBef>
                <a:spcPts val="0"/>
              </a:spcBef>
              <a:spcAft>
                <a:spcPts val="0"/>
              </a:spcAft>
              <a:buNone/>
            </a:pPr>
            <a:r>
              <a:rPr lang="en-IN" sz="1300"/>
              <a:t>	Set </a:t>
            </a:r>
            <a:r>
              <a:rPr lang="en-IN" sz="1300">
                <a:solidFill>
                  <a:schemeClr val="dk1"/>
                </a:solidFill>
              </a:rPr>
              <a:t>operand_list to contain only the new operand string </a:t>
            </a:r>
            <a:endParaRPr sz="1300"/>
          </a:p>
          <a:p>
            <a:pPr indent="0" lvl="0" marL="457200" rtl="0" algn="l">
              <a:spcBef>
                <a:spcPts val="0"/>
              </a:spcBef>
              <a:spcAft>
                <a:spcPts val="0"/>
              </a:spcAft>
              <a:buNone/>
            </a:pPr>
            <a:r>
              <a:rPr lang="en-IN" sz="1300"/>
              <a:t>else:</a:t>
            </a:r>
            <a:endParaRPr sz="1300"/>
          </a:p>
          <a:p>
            <a:pPr indent="0" lvl="0" marL="457200" rtl="0" algn="l">
              <a:spcBef>
                <a:spcPts val="0"/>
              </a:spcBef>
              <a:spcAft>
                <a:spcPts val="0"/>
              </a:spcAft>
              <a:buNone/>
            </a:pPr>
            <a:r>
              <a:rPr lang="en-IN" sz="1300"/>
              <a:t>	Convert all the elements of </a:t>
            </a:r>
            <a:r>
              <a:rPr lang="en-IN" sz="1300">
                <a:solidFill>
                  <a:schemeClr val="dk1"/>
                </a:solidFill>
              </a:rPr>
              <a:t>operand_list to single operand string </a:t>
            </a:r>
            <a:endParaRPr sz="1300">
              <a:solidFill>
                <a:schemeClr val="dk1"/>
              </a:solidFill>
            </a:endParaRPr>
          </a:p>
          <a:p>
            <a:pPr indent="457200" lvl="0" marL="457200" rtl="0" algn="l">
              <a:spcBef>
                <a:spcPts val="0"/>
              </a:spcBef>
              <a:spcAft>
                <a:spcPts val="0"/>
              </a:spcAft>
              <a:buNone/>
            </a:pPr>
            <a:r>
              <a:rPr lang="en-IN" sz="1300">
                <a:solidFill>
                  <a:schemeClr val="dk1"/>
                </a:solidFill>
              </a:rPr>
              <a:t>Add the obtained  operand from prev step  to  expr _list</a:t>
            </a:r>
            <a:endParaRPr sz="1300">
              <a:solidFill>
                <a:schemeClr val="dk1"/>
              </a:solidFill>
            </a:endParaRPr>
          </a:p>
          <a:p>
            <a:pPr indent="0" lvl="0" marL="457200" rtl="0" algn="l">
              <a:spcBef>
                <a:spcPts val="0"/>
              </a:spcBef>
              <a:spcAft>
                <a:spcPts val="0"/>
              </a:spcAft>
              <a:buNone/>
            </a:pPr>
            <a:r>
              <a:rPr lang="en-IN" sz="1300">
                <a:solidFill>
                  <a:schemeClr val="dk1"/>
                </a:solidFill>
              </a:rPr>
              <a:t>	Set operand_list to empty_list</a:t>
            </a:r>
            <a:endParaRPr sz="1300">
              <a:solidFill>
                <a:schemeClr val="dk1"/>
              </a:solidFill>
            </a:endParaRPr>
          </a:p>
          <a:p>
            <a:pPr indent="0" lvl="0" marL="457200" rtl="0" algn="l">
              <a:spcBef>
                <a:spcPts val="0"/>
              </a:spcBef>
              <a:spcAft>
                <a:spcPts val="0"/>
              </a:spcAft>
              <a:buNone/>
            </a:pPr>
            <a:r>
              <a:rPr lang="en-IN" sz="1300"/>
              <a:t>	Add the operator to expr _list based on which bag of words the word belongs to</a:t>
            </a:r>
            <a:endParaRPr sz="1300"/>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cfceefe1dd_1_3"/>
          <p:cNvSpPr/>
          <p:nvPr/>
        </p:nvSpPr>
        <p:spPr>
          <a:xfrm>
            <a:off x="1523880" y="1581120"/>
            <a:ext cx="7617900" cy="345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cfceefe1dd_1_3"/>
          <p:cNvSpPr/>
          <p:nvPr/>
        </p:nvSpPr>
        <p:spPr>
          <a:xfrm>
            <a:off x="1371600" y="1143000"/>
            <a:ext cx="7770300" cy="4596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IN" sz="2400" u="none" cap="none" strike="noStrike">
                <a:solidFill>
                  <a:srgbClr val="FF0000"/>
                </a:solidFill>
                <a:latin typeface="Trebuchet MS"/>
                <a:ea typeface="Trebuchet MS"/>
                <a:cs typeface="Trebuchet MS"/>
                <a:sym typeface="Trebuchet MS"/>
              </a:rPr>
              <a:t>Project Demo</a:t>
            </a:r>
            <a:endParaRPr b="0" i="0" sz="1800" u="none" cap="none" strike="noStrike">
              <a:solidFill>
                <a:srgbClr val="000000"/>
              </a:solidFill>
              <a:latin typeface="Arial"/>
              <a:ea typeface="Arial"/>
              <a:cs typeface="Arial"/>
              <a:sym typeface="Arial"/>
            </a:endParaRPr>
          </a:p>
        </p:txBody>
      </p:sp>
      <p:pic>
        <p:nvPicPr>
          <p:cNvPr id="126" name="Google Shape;126;gcfceefe1dd_1_3" title="SpeechCalcFinal.mp4">
            <a:hlinkClick r:id="rId3"/>
          </p:cNvPr>
          <p:cNvPicPr preferRelativeResize="0"/>
          <p:nvPr/>
        </p:nvPicPr>
        <p:blipFill>
          <a:blip r:embed="rId4">
            <a:alphaModFix/>
          </a:blip>
          <a:stretch>
            <a:fillRect/>
          </a:stretch>
        </p:blipFill>
        <p:spPr>
          <a:xfrm>
            <a:off x="152400" y="1768025"/>
            <a:ext cx="8784175" cy="488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cfceefe1dd_1_11"/>
          <p:cNvSpPr/>
          <p:nvPr/>
        </p:nvSpPr>
        <p:spPr>
          <a:xfrm>
            <a:off x="1523880" y="1581120"/>
            <a:ext cx="7617900" cy="34500"/>
          </a:xfrm>
          <a:prstGeom prst="rect">
            <a:avLst/>
          </a:prstGeom>
          <a:solidFill>
            <a:srgbClr val="33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cfceefe1dd_1_11"/>
          <p:cNvSpPr/>
          <p:nvPr/>
        </p:nvSpPr>
        <p:spPr>
          <a:xfrm>
            <a:off x="1371600" y="1143000"/>
            <a:ext cx="7770300" cy="4596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lang="en-IN" sz="2400">
                <a:solidFill>
                  <a:srgbClr val="FF0000"/>
                </a:solidFill>
                <a:latin typeface="Trebuchet MS"/>
                <a:ea typeface="Trebuchet MS"/>
                <a:cs typeface="Trebuchet MS"/>
                <a:sym typeface="Trebuchet MS"/>
              </a:rPr>
              <a:t>Results</a:t>
            </a:r>
            <a:endParaRPr b="0" i="0" sz="1800" u="none" cap="none" strike="noStrike">
              <a:solidFill>
                <a:srgbClr val="000000"/>
              </a:solidFill>
              <a:latin typeface="Arial"/>
              <a:ea typeface="Arial"/>
              <a:cs typeface="Arial"/>
              <a:sym typeface="Arial"/>
            </a:endParaRPr>
          </a:p>
        </p:txBody>
      </p:sp>
      <p:sp>
        <p:nvSpPr>
          <p:cNvPr id="134" name="Google Shape;134;gcfceefe1dd_1_11"/>
          <p:cNvSpPr txBox="1"/>
          <p:nvPr/>
        </p:nvSpPr>
        <p:spPr>
          <a:xfrm>
            <a:off x="663675" y="2182200"/>
            <a:ext cx="65262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a:pPr>
            <a:r>
              <a:rPr lang="en-IN" sz="1800">
                <a:solidFill>
                  <a:schemeClr val="dk1"/>
                </a:solidFill>
              </a:rPr>
              <a:t>30 queries with  2 operands equations,  the app was able to give correct predictions for all 30 queries.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IN" sz="1800">
                <a:solidFill>
                  <a:schemeClr val="dk1"/>
                </a:solidFill>
              </a:rPr>
              <a:t>50 queries with multiple operands and operators.In this case, the app needs to take care of the precedence and associativity since the query is long, the speech to text phase itself may fail sometimes, the app was able to predict correctly 46/50 times.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IN" sz="1800">
                <a:solidFill>
                  <a:schemeClr val="dk1"/>
                </a:solidFill>
              </a:rPr>
              <a:t>20 queries with queries format kept the same as the previous point but this time the app was tested with some external noise and by varying the mic distance from the user, the app was able to solve 14 out of 20 times correctly.</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