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
  </p:notesMasterIdLst>
  <p:sldIdLst>
    <p:sldId id="257" r:id="rId2"/>
    <p:sldId id="258" r:id="rId3"/>
    <p:sldId id="259" r:id="rId4"/>
    <p:sldId id="260"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8B2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978BD-A93C-421B-AB0B-F8DF1632682B}"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C1E9C-F73E-4BB8-83BA-5B154C26A8E6}" type="slidenum">
              <a:rPr lang="en-IN" smtClean="0"/>
              <a:t>‹#›</a:t>
            </a:fld>
            <a:endParaRPr lang="en-IN"/>
          </a:p>
        </p:txBody>
      </p:sp>
    </p:spTree>
    <p:extLst>
      <p:ext uri="{BB962C8B-B14F-4D97-AF65-F5344CB8AC3E}">
        <p14:creationId xmlns:p14="http://schemas.microsoft.com/office/powerpoint/2010/main" val="408517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6C1E9C-F73E-4BB8-83BA-5B154C26A8E6}" type="slidenum">
              <a:rPr lang="en-IN" smtClean="0"/>
              <a:t>2</a:t>
            </a:fld>
            <a:endParaRPr lang="en-IN"/>
          </a:p>
        </p:txBody>
      </p:sp>
    </p:spTree>
    <p:extLst>
      <p:ext uri="{BB962C8B-B14F-4D97-AF65-F5344CB8AC3E}">
        <p14:creationId xmlns:p14="http://schemas.microsoft.com/office/powerpoint/2010/main" val="426474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104858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272692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5120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70023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6239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53768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2585332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271113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144923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CD150-3E4B-4E3E-8816-0E6E0D0AFD69}"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387332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4CD150-3E4B-4E3E-8816-0E6E0D0AFD69}"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367994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4CD150-3E4B-4E3E-8816-0E6E0D0AFD69}" type="datetimeFigureOut">
              <a:rPr lang="en-IN" smtClean="0"/>
              <a:t>07-06-2022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348607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CD150-3E4B-4E3E-8816-0E6E0D0AFD69}" type="datetimeFigureOut">
              <a:rPr lang="en-IN" smtClean="0"/>
              <a:t>07-06-2022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20716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CD150-3E4B-4E3E-8816-0E6E0D0AFD69}" type="datetimeFigureOut">
              <a:rPr lang="en-IN" smtClean="0"/>
              <a:t>07-06-2022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75394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4CD150-3E4B-4E3E-8816-0E6E0D0AFD69}"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BE79-8824-40B9-A49F-8CF05C9A3D8B}" type="slidenum">
              <a:rPr lang="en-IN" smtClean="0"/>
              <a:t>‹#›</a:t>
            </a:fld>
            <a:endParaRPr lang="en-IN"/>
          </a:p>
        </p:txBody>
      </p:sp>
    </p:spTree>
    <p:extLst>
      <p:ext uri="{BB962C8B-B14F-4D97-AF65-F5344CB8AC3E}">
        <p14:creationId xmlns:p14="http://schemas.microsoft.com/office/powerpoint/2010/main" val="89969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BE79-8824-40B9-A49F-8CF05C9A3D8B}" type="slidenum">
              <a:rPr lang="en-IN" smtClean="0"/>
              <a:t>‹#›</a:t>
            </a:fld>
            <a:endParaRPr lang="en-IN"/>
          </a:p>
        </p:txBody>
      </p:sp>
      <p:sp>
        <p:nvSpPr>
          <p:cNvPr id="5" name="Date Placeholder 4"/>
          <p:cNvSpPr>
            <a:spLocks noGrp="1"/>
          </p:cNvSpPr>
          <p:nvPr>
            <p:ph type="dt" sz="half" idx="10"/>
          </p:nvPr>
        </p:nvSpPr>
        <p:spPr/>
        <p:txBody>
          <a:bodyPr/>
          <a:lstStyle/>
          <a:p>
            <a:fld id="{8C4CD150-3E4B-4E3E-8816-0E6E0D0AFD69}" type="datetimeFigureOut">
              <a:rPr lang="en-IN" smtClean="0"/>
              <a:t>07-06-2022</a:t>
            </a:fld>
            <a:endParaRPr lang="en-IN"/>
          </a:p>
        </p:txBody>
      </p:sp>
    </p:spTree>
    <p:extLst>
      <p:ext uri="{BB962C8B-B14F-4D97-AF65-F5344CB8AC3E}">
        <p14:creationId xmlns:p14="http://schemas.microsoft.com/office/powerpoint/2010/main" val="392146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4CD150-3E4B-4E3E-8816-0E6E0D0AFD69}" type="datetimeFigureOut">
              <a:rPr lang="en-IN" smtClean="0"/>
              <a:t>07-06-2022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3BBE79-8824-40B9-A49F-8CF05C9A3D8B}" type="slidenum">
              <a:rPr lang="en-IN" smtClean="0"/>
              <a:t>‹#›</a:t>
            </a:fld>
            <a:endParaRPr lang="en-IN"/>
          </a:p>
        </p:txBody>
      </p:sp>
    </p:spTree>
    <p:extLst>
      <p:ext uri="{BB962C8B-B14F-4D97-AF65-F5344CB8AC3E}">
        <p14:creationId xmlns:p14="http://schemas.microsoft.com/office/powerpoint/2010/main" val="30293820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2EAE-1203-4423-9606-B6354F02DB0A}"/>
              </a:ext>
            </a:extLst>
          </p:cNvPr>
          <p:cNvSpPr>
            <a:spLocks noGrp="1"/>
          </p:cNvSpPr>
          <p:nvPr>
            <p:ph type="title"/>
          </p:nvPr>
        </p:nvSpPr>
        <p:spPr>
          <a:xfrm>
            <a:off x="1199535" y="181898"/>
            <a:ext cx="7610168" cy="1361767"/>
          </a:xfrm>
        </p:spPr>
        <p:txBody>
          <a:bodyPr>
            <a:normAutofit fontScale="90000"/>
          </a:bodyPr>
          <a:lstStyle/>
          <a:p>
            <a:pPr algn="ctr"/>
            <a:r>
              <a:rPr lang="en-US" sz="4900" dirty="0">
                <a:solidFill>
                  <a:srgbClr val="0070C0"/>
                </a:solidFill>
              </a:rPr>
              <a:t>PES UNIVERSITY          </a:t>
            </a:r>
            <a:br>
              <a:rPr lang="en-US" sz="4900" dirty="0">
                <a:solidFill>
                  <a:srgbClr val="0070C0"/>
                </a:solidFill>
              </a:rPr>
            </a:br>
            <a:r>
              <a:rPr lang="en-US" sz="4900" dirty="0">
                <a:solidFill>
                  <a:srgbClr val="0070C0"/>
                </a:solidFill>
              </a:rPr>
              <a:t>                             </a:t>
            </a:r>
            <a:r>
              <a:rPr lang="en-US" sz="1400" dirty="0">
                <a:solidFill>
                  <a:srgbClr val="0070C0"/>
                </a:solidFill>
              </a:rPr>
              <a:t>-RR CAMPUS</a:t>
            </a:r>
            <a:br>
              <a:rPr lang="en-US" sz="4000" dirty="0"/>
            </a:br>
            <a:br>
              <a:rPr lang="en-US" sz="4000" dirty="0"/>
            </a:br>
            <a:endParaRPr lang="en-IN" sz="4000" dirty="0"/>
          </a:p>
        </p:txBody>
      </p:sp>
      <p:sp>
        <p:nvSpPr>
          <p:cNvPr id="3" name="Content Placeholder 2">
            <a:extLst>
              <a:ext uri="{FF2B5EF4-FFF2-40B4-BE49-F238E27FC236}">
                <a16:creationId xmlns:a16="http://schemas.microsoft.com/office/drawing/2014/main" id="{A7E04AE0-A0FE-454F-BAAF-71F4CCDEEC37}"/>
              </a:ext>
            </a:extLst>
          </p:cNvPr>
          <p:cNvSpPr>
            <a:spLocks noGrp="1"/>
          </p:cNvSpPr>
          <p:nvPr>
            <p:ph idx="1"/>
          </p:nvPr>
        </p:nvSpPr>
        <p:spPr>
          <a:xfrm>
            <a:off x="677334" y="1789471"/>
            <a:ext cx="8596668" cy="4886631"/>
          </a:xfrm>
        </p:spPr>
        <p:txBody>
          <a:bodyPr>
            <a:normAutofit/>
          </a:bodyPr>
          <a:lstStyle/>
          <a:p>
            <a:pPr marL="0" indent="0">
              <a:buNone/>
            </a:pPr>
            <a:r>
              <a:rPr lang="en-US" sz="3000" dirty="0">
                <a:solidFill>
                  <a:schemeClr val="accent1">
                    <a:lumMod val="75000"/>
                  </a:schemeClr>
                </a:solidFill>
              </a:rPr>
              <a:t>                   STATISTICS DATA SCIENCE</a:t>
            </a:r>
          </a:p>
          <a:p>
            <a:pPr marL="0" indent="0" algn="ctr">
              <a:buNone/>
            </a:pPr>
            <a:r>
              <a:rPr lang="en-US" sz="2000" dirty="0">
                <a:solidFill>
                  <a:srgbClr val="00B050"/>
                </a:solidFill>
              </a:rPr>
              <a:t>DATASET CHOSEN  </a:t>
            </a:r>
            <a:r>
              <a:rPr lang="en-US" dirty="0">
                <a:solidFill>
                  <a:srgbClr val="00B050"/>
                </a:solidFill>
              </a:rPr>
              <a:t>:  </a:t>
            </a:r>
            <a:r>
              <a:rPr lang="en-US" dirty="0">
                <a:solidFill>
                  <a:srgbClr val="FF0000"/>
                </a:solidFill>
              </a:rPr>
              <a:t>STALEMATE</a:t>
            </a:r>
          </a:p>
          <a:p>
            <a:pPr marL="0" indent="0">
              <a:buNone/>
            </a:pPr>
            <a:endParaRPr lang="en-US" dirty="0"/>
          </a:p>
          <a:p>
            <a:pPr marL="0" indent="0">
              <a:buNone/>
            </a:pPr>
            <a:endParaRPr lang="en-US" dirty="0"/>
          </a:p>
          <a:p>
            <a:pPr marL="0" indent="0">
              <a:buNone/>
            </a:pPr>
            <a:r>
              <a:rPr lang="en-US" b="1" dirty="0">
                <a:solidFill>
                  <a:srgbClr val="FF99FF"/>
                </a:solidFill>
              </a:rPr>
              <a:t>TEAM MEMEBERS:</a:t>
            </a:r>
          </a:p>
          <a:p>
            <a:pPr marL="0" indent="0">
              <a:buNone/>
            </a:pPr>
            <a:r>
              <a:rPr lang="en-US" dirty="0">
                <a:solidFill>
                  <a:srgbClr val="7030A0"/>
                </a:solidFill>
              </a:rPr>
              <a:t>CHINMAY KULKARNAL(PES1UG19CS127),</a:t>
            </a:r>
            <a:endParaRPr lang="en-US" b="1" dirty="0">
              <a:solidFill>
                <a:srgbClr val="FF99FF"/>
              </a:solidFill>
            </a:endParaRPr>
          </a:p>
          <a:p>
            <a:pPr marL="0" indent="0">
              <a:buNone/>
            </a:pPr>
            <a:r>
              <a:rPr lang="en-US" dirty="0">
                <a:solidFill>
                  <a:srgbClr val="7030A0"/>
                </a:solidFill>
              </a:rPr>
              <a:t>BRUNDHA.P(PES1UG19CS116),</a:t>
            </a:r>
          </a:p>
          <a:p>
            <a:pPr marL="0" indent="0">
              <a:buNone/>
            </a:pPr>
            <a:r>
              <a:rPr lang="en-US" dirty="0">
                <a:solidFill>
                  <a:srgbClr val="7030A0"/>
                </a:solidFill>
              </a:rPr>
              <a:t>DEBADITYA RAY(PES1UG19CS133),</a:t>
            </a:r>
          </a:p>
          <a:p>
            <a:pPr marL="0" indent="0">
              <a:buNone/>
            </a:pPr>
            <a:r>
              <a:rPr lang="en-US" dirty="0">
                <a:solidFill>
                  <a:srgbClr val="7030A0"/>
                </a:solidFill>
              </a:rPr>
              <a:t>ANUDEEP CVS(PES1UG19CS070).</a:t>
            </a:r>
          </a:p>
          <a:p>
            <a:pPr marL="0" indent="0">
              <a:buNone/>
            </a:pPr>
            <a:r>
              <a:rPr lang="en-IN" dirty="0">
                <a:solidFill>
                  <a:srgbClr val="00B050"/>
                </a:solidFill>
              </a:rPr>
              <a:t>                                                                                         </a:t>
            </a:r>
          </a:p>
        </p:txBody>
      </p:sp>
      <p:pic>
        <p:nvPicPr>
          <p:cNvPr id="4" name="Picture 3">
            <a:extLst>
              <a:ext uri="{FF2B5EF4-FFF2-40B4-BE49-F238E27FC236}">
                <a16:creationId xmlns:a16="http://schemas.microsoft.com/office/drawing/2014/main" id="{0E5EED95-7731-4600-8022-8FFCA05D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806" y="202381"/>
            <a:ext cx="1027471" cy="660400"/>
          </a:xfrm>
          <a:prstGeom prst="rect">
            <a:avLst/>
          </a:prstGeom>
        </p:spPr>
      </p:pic>
      <p:sp>
        <p:nvSpPr>
          <p:cNvPr id="5" name="TextBox 4">
            <a:extLst>
              <a:ext uri="{FF2B5EF4-FFF2-40B4-BE49-F238E27FC236}">
                <a16:creationId xmlns:a16="http://schemas.microsoft.com/office/drawing/2014/main" id="{95C56FEF-B85A-47C0-9FEE-7C89A5D6D623}"/>
              </a:ext>
            </a:extLst>
          </p:cNvPr>
          <p:cNvSpPr txBox="1"/>
          <p:nvPr/>
        </p:nvSpPr>
        <p:spPr>
          <a:xfrm>
            <a:off x="6614161" y="3677920"/>
            <a:ext cx="1838960" cy="646331"/>
          </a:xfrm>
          <a:prstGeom prst="rect">
            <a:avLst/>
          </a:prstGeom>
          <a:noFill/>
        </p:spPr>
        <p:txBody>
          <a:bodyPr wrap="square" rtlCol="0">
            <a:spAutoFit/>
          </a:bodyPr>
          <a:lstStyle/>
          <a:p>
            <a:pPr marL="0" indent="0">
              <a:buNone/>
            </a:pPr>
            <a:r>
              <a:rPr lang="en-IN" dirty="0">
                <a:solidFill>
                  <a:srgbClr val="00B050"/>
                </a:solidFill>
              </a:rPr>
              <a:t> </a:t>
            </a:r>
            <a:r>
              <a:rPr lang="en-IN" dirty="0">
                <a:solidFill>
                  <a:srgbClr val="FF99FF"/>
                </a:solidFill>
              </a:rPr>
              <a:t>SEMESTER :3. SECTION :B</a:t>
            </a:r>
          </a:p>
        </p:txBody>
      </p:sp>
    </p:spTree>
    <p:extLst>
      <p:ext uri="{BB962C8B-B14F-4D97-AF65-F5344CB8AC3E}">
        <p14:creationId xmlns:p14="http://schemas.microsoft.com/office/powerpoint/2010/main" val="4921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9689-E98D-4279-A3B9-196A7C9399DB}"/>
              </a:ext>
            </a:extLst>
          </p:cNvPr>
          <p:cNvSpPr>
            <a:spLocks noGrp="1"/>
          </p:cNvSpPr>
          <p:nvPr>
            <p:ph type="title"/>
          </p:nvPr>
        </p:nvSpPr>
        <p:spPr/>
        <p:txBody>
          <a:bodyPr/>
          <a:lstStyle/>
          <a:p>
            <a:r>
              <a:rPr lang="en-US" dirty="0"/>
              <a:t>INTRODUCTION TO DATASET:</a:t>
            </a:r>
            <a:br>
              <a:rPr lang="en-US" dirty="0"/>
            </a:br>
            <a:r>
              <a:rPr lang="en-US" dirty="0"/>
              <a:t>       STALEMATE.</a:t>
            </a:r>
            <a:endParaRPr lang="en-IN" dirty="0"/>
          </a:p>
        </p:txBody>
      </p:sp>
      <p:sp>
        <p:nvSpPr>
          <p:cNvPr id="3" name="Content Placeholder 2">
            <a:extLst>
              <a:ext uri="{FF2B5EF4-FFF2-40B4-BE49-F238E27FC236}">
                <a16:creationId xmlns:a16="http://schemas.microsoft.com/office/drawing/2014/main" id="{C9385D17-5762-47FB-BA9F-3C424B49DE5E}"/>
              </a:ext>
            </a:extLst>
          </p:cNvPr>
          <p:cNvSpPr>
            <a:spLocks noGrp="1"/>
          </p:cNvSpPr>
          <p:nvPr>
            <p:ph idx="1"/>
          </p:nvPr>
        </p:nvSpPr>
        <p:spPr>
          <a:xfrm>
            <a:off x="677334" y="2160589"/>
            <a:ext cx="8596668" cy="4507339"/>
          </a:xfrm>
        </p:spPr>
        <p:txBody>
          <a:bodyPr>
            <a:normAutofit/>
          </a:bodyPr>
          <a:lstStyle/>
          <a:p>
            <a:r>
              <a:rPr lang="en-US" dirty="0"/>
              <a:t>THIS DATASET CONTAINS 4.5% OF NAN VALUES.</a:t>
            </a:r>
          </a:p>
          <a:p>
            <a:r>
              <a:rPr lang="en-US" dirty="0"/>
              <a:t>THE NUMBER OF WINNERS IN THE OF BLACK AND WHITE SIDES OF THE CHESS.</a:t>
            </a:r>
          </a:p>
          <a:p>
            <a:r>
              <a:rPr lang="en-US" dirty="0"/>
              <a:t>EACH OF THE WHITE AND BLACK SIDE PLAYERS OF THE CHESS AS A UNIQUE ID FOR EACH NAMED AS WHITE_ID AND BLACK_ID.</a:t>
            </a:r>
          </a:p>
          <a:p>
            <a:r>
              <a:rPr lang="en-US" dirty="0"/>
              <a:t>THE MOVES MADE ARE ALSO NOTED IN THE DATSET AND THE TIMING OF THE PLAYERS IS RECORED.</a:t>
            </a:r>
          </a:p>
          <a:p>
            <a:r>
              <a:rPr lang="en-US" dirty="0"/>
              <a:t>THE STATUS OF VICTORY IS FILLED BY VICTORY_STATUS  IN THE FORM OF RESIGN, MATE AND OTHERS.</a:t>
            </a:r>
          </a:p>
          <a:p>
            <a:r>
              <a:rPr lang="en-US" dirty="0"/>
              <a:t>THE RATING OF WHTE AND BLACK PART IS ALSO IN THE FORM WHITE_RATING AND BLACK_RATING.</a:t>
            </a:r>
          </a:p>
        </p:txBody>
      </p:sp>
      <p:pic>
        <p:nvPicPr>
          <p:cNvPr id="5" name="Picture 4">
            <a:extLst>
              <a:ext uri="{FF2B5EF4-FFF2-40B4-BE49-F238E27FC236}">
                <a16:creationId xmlns:a16="http://schemas.microsoft.com/office/drawing/2014/main" id="{640F49DA-228B-4BA6-9244-07C8419B98CA}"/>
              </a:ext>
            </a:extLst>
          </p:cNvPr>
          <p:cNvPicPr>
            <a:picLocks noChangeAspect="1"/>
          </p:cNvPicPr>
          <p:nvPr/>
        </p:nvPicPr>
        <p:blipFill rotWithShape="1">
          <a:blip r:embed="rId3">
            <a:extLst>
              <a:ext uri="{28A0092B-C50C-407E-A947-70E740481C1C}">
                <a14:useLocalDpi xmlns:a14="http://schemas.microsoft.com/office/drawing/2010/main" val="0"/>
              </a:ext>
            </a:extLst>
          </a:blip>
          <a:srcRect l="9093" t="5997" r="9246" b="14304"/>
          <a:stretch/>
        </p:blipFill>
        <p:spPr>
          <a:xfrm>
            <a:off x="9274002" y="325120"/>
            <a:ext cx="2616200" cy="2493329"/>
          </a:xfrm>
          <a:prstGeom prst="rect">
            <a:avLst/>
          </a:prstGeom>
        </p:spPr>
      </p:pic>
    </p:spTree>
    <p:extLst>
      <p:ext uri="{BB962C8B-B14F-4D97-AF65-F5344CB8AC3E}">
        <p14:creationId xmlns:p14="http://schemas.microsoft.com/office/powerpoint/2010/main" val="82300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500"/>
                                        <p:tgtEl>
                                          <p:spTgt spid="3">
                                            <p:txEl>
                                              <p:pRg st="0" end="0"/>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arn(inVertical)">
                                      <p:cBhvr>
                                        <p:cTn id="31" dur="500"/>
                                        <p:tgtEl>
                                          <p:spTgt spid="3">
                                            <p:txEl>
                                              <p:pRg st="1" end="1"/>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barn(inVertical)">
                                      <p:cBhvr>
                                        <p:cTn id="34" dur="500"/>
                                        <p:tgtEl>
                                          <p:spTgt spid="3">
                                            <p:txEl>
                                              <p:pRg st="2" end="2"/>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arn(inVertical)">
                                      <p:cBhvr>
                                        <p:cTn id="37" dur="500"/>
                                        <p:tgtEl>
                                          <p:spTgt spid="3">
                                            <p:txEl>
                                              <p:pRg st="3" end="3"/>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arn(inVertical)">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37D5-56BD-4B57-B8F1-230E025D66A1}"/>
              </a:ext>
            </a:extLst>
          </p:cNvPr>
          <p:cNvSpPr>
            <a:spLocks noGrp="1"/>
          </p:cNvSpPr>
          <p:nvPr>
            <p:ph type="title"/>
          </p:nvPr>
        </p:nvSpPr>
        <p:spPr/>
        <p:txBody>
          <a:bodyPr/>
          <a:lstStyle/>
          <a:p>
            <a:r>
              <a:rPr lang="en-US" dirty="0"/>
              <a:t>DATA CLEANING </a:t>
            </a:r>
            <a:endParaRPr lang="en-IN" dirty="0"/>
          </a:p>
        </p:txBody>
      </p:sp>
      <p:sp>
        <p:nvSpPr>
          <p:cNvPr id="3" name="Content Placeholder 2">
            <a:extLst>
              <a:ext uri="{FF2B5EF4-FFF2-40B4-BE49-F238E27FC236}">
                <a16:creationId xmlns:a16="http://schemas.microsoft.com/office/drawing/2014/main" id="{E4D895C8-61E6-4CA4-B3DB-FCD9384B652A}"/>
              </a:ext>
            </a:extLst>
          </p:cNvPr>
          <p:cNvSpPr>
            <a:spLocks noGrp="1"/>
          </p:cNvSpPr>
          <p:nvPr>
            <p:ph idx="1"/>
          </p:nvPr>
        </p:nvSpPr>
        <p:spPr>
          <a:xfrm>
            <a:off x="1993186" y="2160589"/>
            <a:ext cx="8332341" cy="3880773"/>
          </a:xfrm>
        </p:spPr>
        <p:txBody>
          <a:bodyPr/>
          <a:lstStyle/>
          <a:p>
            <a:r>
              <a:rPr lang="en-US" dirty="0"/>
              <a:t>THE FACTORS THAT LEAD TO CLEAN IN THE DATASET:</a:t>
            </a:r>
          </a:p>
          <a:p>
            <a:pPr lvl="1"/>
            <a:r>
              <a:rPr lang="en-US" dirty="0"/>
              <a:t> CONSTRAINTS</a:t>
            </a:r>
          </a:p>
          <a:p>
            <a:pPr lvl="1"/>
            <a:r>
              <a:rPr lang="en-US" dirty="0"/>
              <a:t> VALIDITY</a:t>
            </a:r>
          </a:p>
          <a:p>
            <a:pPr lvl="1"/>
            <a:r>
              <a:rPr lang="en-US" dirty="0"/>
              <a:t> RANGE</a:t>
            </a:r>
          </a:p>
          <a:p>
            <a:pPr lvl="1"/>
            <a:r>
              <a:rPr lang="en-US" dirty="0"/>
              <a:t> DATA TYPES</a:t>
            </a:r>
          </a:p>
          <a:p>
            <a:pPr lvl="1"/>
            <a:r>
              <a:rPr lang="en-US" dirty="0"/>
              <a:t> DUPLICATION</a:t>
            </a:r>
          </a:p>
          <a:p>
            <a:pPr lvl="1"/>
            <a:r>
              <a:rPr lang="en-US" dirty="0"/>
              <a:t> REGULAR PATTERNS</a:t>
            </a:r>
            <a:endParaRPr lang="en-IN" dirty="0"/>
          </a:p>
        </p:txBody>
      </p:sp>
      <p:pic>
        <p:nvPicPr>
          <p:cNvPr id="5" name="Picture 4">
            <a:extLst>
              <a:ext uri="{FF2B5EF4-FFF2-40B4-BE49-F238E27FC236}">
                <a16:creationId xmlns:a16="http://schemas.microsoft.com/office/drawing/2014/main" id="{82AD59E9-77B9-48C8-BA5E-C9732C470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971" y="257175"/>
            <a:ext cx="3376773" cy="3171825"/>
          </a:xfrm>
          <a:prstGeom prst="rect">
            <a:avLst/>
          </a:prstGeom>
        </p:spPr>
      </p:pic>
      <p:pic>
        <p:nvPicPr>
          <p:cNvPr id="7" name="Picture 6">
            <a:extLst>
              <a:ext uri="{FF2B5EF4-FFF2-40B4-BE49-F238E27FC236}">
                <a16:creationId xmlns:a16="http://schemas.microsoft.com/office/drawing/2014/main" id="{906D2660-34A5-4543-A8B9-BE8CF2D0F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56" y="4366516"/>
            <a:ext cx="4613095" cy="2085655"/>
          </a:xfrm>
          <a:prstGeom prst="rect">
            <a:avLst/>
          </a:prstGeom>
        </p:spPr>
      </p:pic>
      <p:pic>
        <p:nvPicPr>
          <p:cNvPr id="9" name="Picture 8">
            <a:extLst>
              <a:ext uri="{FF2B5EF4-FFF2-40B4-BE49-F238E27FC236}">
                <a16:creationId xmlns:a16="http://schemas.microsoft.com/office/drawing/2014/main" id="{AC6A6487-05BA-42B4-95D3-495ADAE51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11" y="1570725"/>
            <a:ext cx="1332217" cy="1179728"/>
          </a:xfrm>
          <a:prstGeom prst="rect">
            <a:avLst/>
          </a:prstGeom>
        </p:spPr>
      </p:pic>
    </p:spTree>
    <p:extLst>
      <p:ext uri="{BB962C8B-B14F-4D97-AF65-F5344CB8AC3E}">
        <p14:creationId xmlns:p14="http://schemas.microsoft.com/office/powerpoint/2010/main" val="4298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barn(inVertical)">
                                      <p:cBhvr>
                                        <p:cTn id="26" dur="500"/>
                                        <p:tgtEl>
                                          <p:spTgt spid="3">
                                            <p:txEl>
                                              <p:pRg st="0" end="0"/>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barn(inVertical)">
                                      <p:cBhvr>
                                        <p:cTn id="29" dur="500"/>
                                        <p:tgtEl>
                                          <p:spTgt spid="3">
                                            <p:txEl>
                                              <p:pRg st="1" end="1"/>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arn(inVertical)">
                                      <p:cBhvr>
                                        <p:cTn id="38" dur="500"/>
                                        <p:tgtEl>
                                          <p:spTgt spid="3">
                                            <p:txEl>
                                              <p:pRg st="4" end="4"/>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arn(inVertical)">
                                      <p:cBhvr>
                                        <p:cTn id="41" dur="500"/>
                                        <p:tgtEl>
                                          <p:spTgt spid="3">
                                            <p:txEl>
                                              <p:pRg st="5" end="5"/>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624-129D-47B4-8F25-231610DE6334}"/>
              </a:ext>
            </a:extLst>
          </p:cNvPr>
          <p:cNvSpPr>
            <a:spLocks noGrp="1"/>
          </p:cNvSpPr>
          <p:nvPr>
            <p:ph type="title"/>
          </p:nvPr>
        </p:nvSpPr>
        <p:spPr/>
        <p:txBody>
          <a:bodyPr/>
          <a:lstStyle/>
          <a:p>
            <a:r>
              <a:rPr lang="en-US" dirty="0"/>
              <a:t>NORMALIZATION</a:t>
            </a:r>
            <a:endParaRPr lang="en-IN" dirty="0"/>
          </a:p>
        </p:txBody>
      </p:sp>
      <p:sp>
        <p:nvSpPr>
          <p:cNvPr id="3" name="Content Placeholder 2">
            <a:extLst>
              <a:ext uri="{FF2B5EF4-FFF2-40B4-BE49-F238E27FC236}">
                <a16:creationId xmlns:a16="http://schemas.microsoft.com/office/drawing/2014/main" id="{F4B383B9-5CCB-4CDD-817F-97B4C7957E6F}"/>
              </a:ext>
            </a:extLst>
          </p:cNvPr>
          <p:cNvSpPr>
            <a:spLocks noGrp="1"/>
          </p:cNvSpPr>
          <p:nvPr>
            <p:ph idx="1"/>
          </p:nvPr>
        </p:nvSpPr>
        <p:spPr>
          <a:xfrm>
            <a:off x="677334" y="1778000"/>
            <a:ext cx="9523306" cy="4846320"/>
          </a:xfrm>
        </p:spPr>
        <p:txBody>
          <a:bodyPr/>
          <a:lstStyle/>
          <a:p>
            <a:r>
              <a:rPr lang="en-US" b="0" i="0" dirty="0">
                <a:solidFill>
                  <a:srgbClr val="525252"/>
                </a:solidFill>
                <a:effectLst/>
                <a:latin typeface="helvetica neue"/>
              </a:rPr>
              <a:t>Normalization is a technique often applied as part of data preparation for machine learning. The goal of normalization is to change the values of numeric columns in the dataset to a common scale, without distorting differences in the ranges of values.</a:t>
            </a:r>
          </a:p>
          <a:p>
            <a:r>
              <a:rPr lang="en-US" b="0" i="0" dirty="0">
                <a:solidFill>
                  <a:srgbClr val="525252"/>
                </a:solidFill>
                <a:effectLst/>
                <a:latin typeface="helvetica neue"/>
              </a:rPr>
              <a:t>Here, normalization doesn't mean normalizing data, it means normalizing residuals by transforming data. So normalization of data implies to normalize residuals using the methods of transformation. </a:t>
            </a:r>
          </a:p>
          <a:p>
            <a:pPr marL="0" indent="0">
              <a:buNone/>
            </a:pPr>
            <a:r>
              <a:rPr lang="en-US" sz="1600" dirty="0">
                <a:solidFill>
                  <a:schemeClr val="accent6">
                    <a:lumMod val="50000"/>
                  </a:schemeClr>
                </a:solidFill>
                <a:latin typeface="helvetica neue"/>
              </a:rPr>
              <a:t>EFFECTS OF NORMALIZATION:</a:t>
            </a:r>
          </a:p>
          <a:p>
            <a:r>
              <a:rPr lang="en-US" dirty="0"/>
              <a:t> It often refers to rescaling by the minimum and range of the vector, to make all the elements lie between 0 and 1 thus bringing all the values of numeric columns in the dataset to a common scale.</a:t>
            </a:r>
          </a:p>
          <a:p>
            <a:r>
              <a:rPr lang="en-US" dirty="0"/>
              <a:t>Similarly, the goal of normalization is to change the values of numeric columns in the dataset to a common scale, without distorting differences in the ranges of values. For machine learning, every dataset does not require normalization. It is required only when features have different ranges.</a:t>
            </a:r>
            <a:endParaRPr lang="en-IN" sz="1600" dirty="0">
              <a:solidFill>
                <a:schemeClr val="accent6">
                  <a:lumMod val="50000"/>
                </a:schemeClr>
              </a:solidFill>
            </a:endParaRPr>
          </a:p>
        </p:txBody>
      </p:sp>
      <p:pic>
        <p:nvPicPr>
          <p:cNvPr id="5" name="Picture 4">
            <a:extLst>
              <a:ext uri="{FF2B5EF4-FFF2-40B4-BE49-F238E27FC236}">
                <a16:creationId xmlns:a16="http://schemas.microsoft.com/office/drawing/2014/main" id="{4059E9C3-34F9-4F39-840E-A0BE6F973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040" y="379411"/>
            <a:ext cx="2777676" cy="1320800"/>
          </a:xfrm>
          <a:prstGeom prst="rect">
            <a:avLst/>
          </a:prstGeom>
        </p:spPr>
      </p:pic>
    </p:spTree>
    <p:extLst>
      <p:ext uri="{BB962C8B-B14F-4D97-AF65-F5344CB8AC3E}">
        <p14:creationId xmlns:p14="http://schemas.microsoft.com/office/powerpoint/2010/main" val="60270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FD97-1A6C-43F6-9562-94C81497CD53}"/>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id="{1B2DDA14-4C77-41C5-9D3C-1A81DE317227}"/>
              </a:ext>
            </a:extLst>
          </p:cNvPr>
          <p:cNvSpPr>
            <a:spLocks noGrp="1"/>
          </p:cNvSpPr>
          <p:nvPr>
            <p:ph idx="1"/>
          </p:nvPr>
        </p:nvSpPr>
        <p:spPr/>
        <p:txBody>
          <a:bodyPr>
            <a:normAutofit/>
          </a:bodyPr>
          <a:lstStyle/>
          <a:p>
            <a:r>
              <a:rPr lang="en-US" b="1" dirty="0">
                <a:solidFill>
                  <a:srgbClr val="0070C0"/>
                </a:solidFill>
                <a:latin typeface="arial" panose="020B0604020202020204" pitchFamily="34" charset="0"/>
              </a:rPr>
              <a:t>Correlation is the co-relationship or association of two variables.</a:t>
            </a:r>
          </a:p>
          <a:p>
            <a:r>
              <a:rPr lang="en-US" dirty="0">
                <a:solidFill>
                  <a:srgbClr val="0070C0"/>
                </a:solidFill>
                <a:latin typeface="arial" panose="020B0604020202020204" pitchFamily="34" charset="0"/>
              </a:rPr>
              <a:t>Usage of the correlation is to represent linear relationship between</a:t>
            </a:r>
          </a:p>
          <a:p>
            <a:pPr marL="0" indent="0">
              <a:buNone/>
            </a:pPr>
            <a:r>
              <a:rPr lang="en-US" dirty="0">
                <a:solidFill>
                  <a:srgbClr val="0070C0"/>
                </a:solidFill>
                <a:latin typeface="arial" panose="020B0604020202020204" pitchFamily="34" charset="0"/>
              </a:rPr>
              <a:t>      two variables. There is no difference in dependent and independent variables.</a:t>
            </a:r>
          </a:p>
          <a:p>
            <a:pPr marL="0" indent="0">
              <a:buNone/>
            </a:pPr>
            <a:r>
              <a:rPr lang="en-US" dirty="0">
                <a:solidFill>
                  <a:srgbClr val="0070C0"/>
                </a:solidFill>
                <a:latin typeface="arial" panose="020B0604020202020204" pitchFamily="34" charset="0"/>
              </a:rPr>
              <a:t>      The main objective is to find a numerical value expressing the relationship </a:t>
            </a:r>
          </a:p>
          <a:p>
            <a:pPr marL="0" indent="0">
              <a:buNone/>
            </a:pPr>
            <a:r>
              <a:rPr lang="en-US" dirty="0">
                <a:solidFill>
                  <a:srgbClr val="0070C0"/>
                </a:solidFill>
                <a:latin typeface="arial" panose="020B0604020202020204" pitchFamily="34" charset="0"/>
              </a:rPr>
              <a:t>      between the variables. It indicates the extent to which two </a:t>
            </a:r>
            <a:r>
              <a:rPr lang="en-US" dirty="0" err="1">
                <a:solidFill>
                  <a:srgbClr val="0070C0"/>
                </a:solidFill>
                <a:latin typeface="arial" panose="020B0604020202020204" pitchFamily="34" charset="0"/>
              </a:rPr>
              <a:t>varibles</a:t>
            </a:r>
            <a:r>
              <a:rPr lang="en-US" dirty="0">
                <a:solidFill>
                  <a:srgbClr val="0070C0"/>
                </a:solidFill>
                <a:latin typeface="arial" panose="020B0604020202020204" pitchFamily="34" charset="0"/>
              </a:rPr>
              <a:t> move</a:t>
            </a:r>
          </a:p>
          <a:p>
            <a:pPr marL="0" indent="0">
              <a:buNone/>
            </a:pPr>
            <a:r>
              <a:rPr lang="en-US" dirty="0">
                <a:solidFill>
                  <a:srgbClr val="0070C0"/>
                </a:solidFill>
                <a:latin typeface="arial" panose="020B0604020202020204" pitchFamily="34" charset="0"/>
              </a:rPr>
              <a:t>      together. </a:t>
            </a:r>
          </a:p>
          <a:p>
            <a:r>
              <a:rPr lang="en-US" dirty="0">
                <a:solidFill>
                  <a:srgbClr val="0070C0"/>
                </a:solidFill>
                <a:latin typeface="arial" panose="020B0604020202020204" pitchFamily="34" charset="0"/>
              </a:rPr>
              <a:t>Correlation </a:t>
            </a:r>
            <a:r>
              <a:rPr lang="en-US" b="0" i="0" dirty="0">
                <a:solidFill>
                  <a:srgbClr val="0070C0"/>
                </a:solidFill>
                <a:effectLst/>
                <a:latin typeface="arial" panose="020B0604020202020204" pitchFamily="34" charset="0"/>
              </a:rPr>
              <a:t>is a statistical measure. </a:t>
            </a:r>
            <a:r>
              <a:rPr lang="en-US" dirty="0">
                <a:solidFill>
                  <a:srgbClr val="0070C0"/>
                </a:solidFill>
                <a:latin typeface="arial" panose="020B0604020202020204" pitchFamily="34" charset="0"/>
              </a:rPr>
              <a:t> Correlation </a:t>
            </a:r>
            <a:r>
              <a:rPr lang="en-US" b="0" i="0" dirty="0">
                <a:solidFill>
                  <a:srgbClr val="0070C0"/>
                </a:solidFill>
                <a:effectLst/>
                <a:latin typeface="arial" panose="020B0604020202020204" pitchFamily="34" charset="0"/>
              </a:rPr>
              <a:t> explains how one or more variables are related to each other. These variables can be input data features which have been used to forecast our target variable. ... It means that when the value of one variable increases then the value of the other variable(s) also increases</a:t>
            </a:r>
            <a:endParaRPr lang="en-IN" dirty="0">
              <a:solidFill>
                <a:srgbClr val="0070C0"/>
              </a:solidFill>
            </a:endParaRPr>
          </a:p>
        </p:txBody>
      </p:sp>
      <p:pic>
        <p:nvPicPr>
          <p:cNvPr id="7" name="Picture 6">
            <a:extLst>
              <a:ext uri="{FF2B5EF4-FFF2-40B4-BE49-F238E27FC236}">
                <a16:creationId xmlns:a16="http://schemas.microsoft.com/office/drawing/2014/main" id="{E1B91FF9-579B-4CB4-96BE-BED34E22AA07}"/>
              </a:ext>
            </a:extLst>
          </p:cNvPr>
          <p:cNvPicPr>
            <a:picLocks noChangeAspect="1"/>
          </p:cNvPicPr>
          <p:nvPr/>
        </p:nvPicPr>
        <p:blipFill rotWithShape="1">
          <a:blip r:embed="rId2">
            <a:extLst>
              <a:ext uri="{28A0092B-C50C-407E-A947-70E740481C1C}">
                <a14:useLocalDpi xmlns:a14="http://schemas.microsoft.com/office/drawing/2010/main" val="0"/>
              </a:ext>
            </a:extLst>
          </a:blip>
          <a:srcRect l="4581" t="4323" r="5069"/>
          <a:stretch/>
        </p:blipFill>
        <p:spPr>
          <a:xfrm>
            <a:off x="9274002" y="3003698"/>
            <a:ext cx="2330245" cy="1714090"/>
          </a:xfrm>
          <a:prstGeom prst="rect">
            <a:avLst/>
          </a:prstGeom>
        </p:spPr>
      </p:pic>
      <p:pic>
        <p:nvPicPr>
          <p:cNvPr id="5" name="Picture 4">
            <a:extLst>
              <a:ext uri="{FF2B5EF4-FFF2-40B4-BE49-F238E27FC236}">
                <a16:creationId xmlns:a16="http://schemas.microsoft.com/office/drawing/2014/main" id="{78C7D8D7-87A6-44BF-8691-EED4BC827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38749"/>
            <a:ext cx="2428240" cy="2021840"/>
          </a:xfrm>
          <a:prstGeom prst="rect">
            <a:avLst/>
          </a:prstGeom>
        </p:spPr>
      </p:pic>
    </p:spTree>
    <p:extLst>
      <p:ext uri="{BB962C8B-B14F-4D97-AF65-F5344CB8AC3E}">
        <p14:creationId xmlns:p14="http://schemas.microsoft.com/office/powerpoint/2010/main" val="2267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80">
                                          <p:stCondLst>
                                            <p:cond delay="0"/>
                                          </p:stCondLst>
                                        </p:cTn>
                                        <p:tgtEl>
                                          <p:spTgt spid="3">
                                            <p:txEl>
                                              <p:pRg st="0" end="0"/>
                                            </p:txEl>
                                          </p:spTgt>
                                        </p:tgtEl>
                                      </p:cBhvr>
                                    </p:animEffect>
                                    <p:anim calcmode="lin" valueType="num">
                                      <p:cBhvr>
                                        <p:cTn id="1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0" end="0"/>
                                            </p:txEl>
                                          </p:spTgt>
                                        </p:tgtEl>
                                      </p:cBhvr>
                                      <p:to x="100000" y="60000"/>
                                    </p:animScale>
                                    <p:animScale>
                                      <p:cBhvr>
                                        <p:cTn id="24" dur="166" decel="50000">
                                          <p:stCondLst>
                                            <p:cond delay="676"/>
                                          </p:stCondLst>
                                        </p:cTn>
                                        <p:tgtEl>
                                          <p:spTgt spid="3">
                                            <p:txEl>
                                              <p:pRg st="0" end="0"/>
                                            </p:txEl>
                                          </p:spTgt>
                                        </p:tgtEl>
                                      </p:cBhvr>
                                      <p:to x="100000" y="100000"/>
                                    </p:animScale>
                                    <p:animScale>
                                      <p:cBhvr>
                                        <p:cTn id="25" dur="26">
                                          <p:stCondLst>
                                            <p:cond delay="1312"/>
                                          </p:stCondLst>
                                        </p:cTn>
                                        <p:tgtEl>
                                          <p:spTgt spid="3">
                                            <p:txEl>
                                              <p:pRg st="0" end="0"/>
                                            </p:txEl>
                                          </p:spTgt>
                                        </p:tgtEl>
                                      </p:cBhvr>
                                      <p:to x="100000" y="80000"/>
                                    </p:animScale>
                                    <p:animScale>
                                      <p:cBhvr>
                                        <p:cTn id="26" dur="166" decel="50000">
                                          <p:stCondLst>
                                            <p:cond delay="1338"/>
                                          </p:stCondLst>
                                        </p:cTn>
                                        <p:tgtEl>
                                          <p:spTgt spid="3">
                                            <p:txEl>
                                              <p:pRg st="0" end="0"/>
                                            </p:txEl>
                                          </p:spTgt>
                                        </p:tgtEl>
                                      </p:cBhvr>
                                      <p:to x="100000" y="100000"/>
                                    </p:animScale>
                                    <p:animScale>
                                      <p:cBhvr>
                                        <p:cTn id="27" dur="26">
                                          <p:stCondLst>
                                            <p:cond delay="1642"/>
                                          </p:stCondLst>
                                        </p:cTn>
                                        <p:tgtEl>
                                          <p:spTgt spid="3">
                                            <p:txEl>
                                              <p:pRg st="0" end="0"/>
                                            </p:txEl>
                                          </p:spTgt>
                                        </p:tgtEl>
                                      </p:cBhvr>
                                      <p:to x="100000" y="90000"/>
                                    </p:animScale>
                                    <p:animScale>
                                      <p:cBhvr>
                                        <p:cTn id="28" dur="166" decel="50000">
                                          <p:stCondLst>
                                            <p:cond delay="1668"/>
                                          </p:stCondLst>
                                        </p:cTn>
                                        <p:tgtEl>
                                          <p:spTgt spid="3">
                                            <p:txEl>
                                              <p:pRg st="0" end="0"/>
                                            </p:txEl>
                                          </p:spTgt>
                                        </p:tgtEl>
                                      </p:cBhvr>
                                      <p:to x="100000" y="100000"/>
                                    </p:animScale>
                                    <p:animScale>
                                      <p:cBhvr>
                                        <p:cTn id="29" dur="26">
                                          <p:stCondLst>
                                            <p:cond delay="1808"/>
                                          </p:stCondLst>
                                        </p:cTn>
                                        <p:tgtEl>
                                          <p:spTgt spid="3">
                                            <p:txEl>
                                              <p:pRg st="0" end="0"/>
                                            </p:txEl>
                                          </p:spTgt>
                                        </p:tgtEl>
                                      </p:cBhvr>
                                      <p:to x="100000" y="95000"/>
                                    </p:animScale>
                                    <p:animScale>
                                      <p:cBhvr>
                                        <p:cTn id="30" dur="166" decel="50000">
                                          <p:stCondLst>
                                            <p:cond delay="1834"/>
                                          </p:stCondLst>
                                        </p:cTn>
                                        <p:tgtEl>
                                          <p:spTgt spid="3">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barn(inVertical)">
                                      <p:cBhvr>
                                        <p:cTn id="41" dur="500"/>
                                        <p:tgtEl>
                                          <p:spTgt spid="3">
                                            <p:txEl>
                                              <p:pRg st="1" end="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barn(inVertical)">
                                      <p:cBhvr>
                                        <p:cTn id="44" dur="500"/>
                                        <p:tgtEl>
                                          <p:spTgt spid="3">
                                            <p:txEl>
                                              <p:pRg st="2" end="2"/>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arn(inVertical)">
                                      <p:cBhvr>
                                        <p:cTn id="47" dur="500"/>
                                        <p:tgtEl>
                                          <p:spTgt spid="3">
                                            <p:txEl>
                                              <p:pRg st="3" end="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barn(inVertical)">
                                      <p:cBhvr>
                                        <p:cTn id="50" dur="500"/>
                                        <p:tgtEl>
                                          <p:spTgt spid="3">
                                            <p:txEl>
                                              <p:pRg st="4" end="4"/>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barn(inVertical)">
                                      <p:cBhvr>
                                        <p:cTn id="53" dur="500"/>
                                        <p:tgtEl>
                                          <p:spTgt spid="3">
                                            <p:txEl>
                                              <p:pRg st="5" end="5"/>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barn(inVertical)">
                                      <p:cBhvr>
                                        <p:cTn id="5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BB5570-01A9-4205-BE0D-6D39DD03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1016000"/>
            <a:ext cx="7305040" cy="4836160"/>
          </a:xfrm>
          <a:prstGeom prst="rect">
            <a:avLst/>
          </a:prstGeom>
        </p:spPr>
      </p:pic>
    </p:spTree>
    <p:extLst>
      <p:ext uri="{BB962C8B-B14F-4D97-AF65-F5344CB8AC3E}">
        <p14:creationId xmlns:p14="http://schemas.microsoft.com/office/powerpoint/2010/main" val="301891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TotalTime>
  <Words>490</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vt:lpstr>
      <vt:lpstr>Calibri</vt:lpstr>
      <vt:lpstr>helvetica neue</vt:lpstr>
      <vt:lpstr>Trebuchet MS</vt:lpstr>
      <vt:lpstr>Wingdings 3</vt:lpstr>
      <vt:lpstr>Facet</vt:lpstr>
      <vt:lpstr>PES UNIVERSITY                                        -RR CAMPUS  </vt:lpstr>
      <vt:lpstr>INTRODUCTION TO DATASET:        STALEMATE.</vt:lpstr>
      <vt:lpstr>DATA CLEANING </vt:lpstr>
      <vt:lpstr>NORMALIZATION</vt:lpstr>
      <vt:lpstr>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Brundha P</dc:creator>
  <cp:lastModifiedBy>Chinmay Kulkarni</cp:lastModifiedBy>
  <cp:revision>35</cp:revision>
  <dcterms:created xsi:type="dcterms:W3CDTF">2020-11-06T01:04:35Z</dcterms:created>
  <dcterms:modified xsi:type="dcterms:W3CDTF">2022-06-07T02:13:45Z</dcterms:modified>
</cp:coreProperties>
</file>