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9c180f3a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9c180f3a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9c180f3a9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9c180f3a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9c180f3a9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9c180f3a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9c180f3a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9c180f3a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9c180f3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9c180f3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9c180f3a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9c180f3a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9c180f3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9c180f3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9c180f3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9c180f3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9c180f3a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9c180f3a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9c180f3a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9c180f3a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9c180f3a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9c180f3a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9c180f3a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9c180f3a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CEF440: INTERNET PROGRAMMING AND MOBILE PROGRAMMING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091"/>
              <a:t>COURSE INSTRUCTOR: DR NKEMENI VALERY</a:t>
            </a:r>
            <a:endParaRPr sz="7091"/>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3.What is a mobile app development framework?</a:t>
            </a:r>
            <a:endParaRPr/>
          </a:p>
        </p:txBody>
      </p:sp>
      <p:sp>
        <p:nvSpPr>
          <p:cNvPr id="140" name="Google Shape;140;p22"/>
          <p:cNvSpPr txBox="1"/>
          <p:nvPr>
            <p:ph idx="1" type="body"/>
          </p:nvPr>
        </p:nvSpPr>
        <p:spPr>
          <a:xfrm>
            <a:off x="311700" y="1567950"/>
            <a:ext cx="8520600" cy="30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00000"/>
                </a:solidFill>
                <a:highlight>
                  <a:srgbClr val="FFFFFF"/>
                </a:highlight>
                <a:latin typeface="Arial"/>
                <a:ea typeface="Arial"/>
                <a:cs typeface="Arial"/>
                <a:sym typeface="Arial"/>
              </a:rPr>
              <a:t>A mobile app development framework is a software framework that is designed to support mobile app development. </a:t>
            </a:r>
            <a:endParaRPr sz="2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2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2100">
                <a:solidFill>
                  <a:srgbClr val="000000"/>
                </a:solidFill>
                <a:highlight>
                  <a:srgbClr val="FFFFFF"/>
                </a:highlight>
                <a:latin typeface="Arial"/>
                <a:ea typeface="Arial"/>
                <a:cs typeface="Arial"/>
                <a:sym typeface="Arial"/>
              </a:rPr>
              <a:t>Examples include</a:t>
            </a:r>
            <a:r>
              <a:rPr lang="en" sz="2200">
                <a:solidFill>
                  <a:srgbClr val="000000"/>
                </a:solidFill>
                <a:highlight>
                  <a:srgbClr val="FFFFFF"/>
                </a:highlight>
                <a:latin typeface="Arial"/>
                <a:ea typeface="Arial"/>
                <a:cs typeface="Arial"/>
                <a:sym typeface="Arial"/>
              </a:rPr>
              <a:t> </a:t>
            </a:r>
            <a:r>
              <a:rPr lang="en" sz="2100">
                <a:solidFill>
                  <a:srgbClr val="000000"/>
                </a:solidFill>
                <a:highlight>
                  <a:srgbClr val="FFFFFF"/>
                </a:highlight>
                <a:latin typeface="Arial"/>
                <a:ea typeface="Arial"/>
                <a:cs typeface="Arial"/>
                <a:sym typeface="Arial"/>
              </a:rPr>
              <a:t>React Native framework, Flutter, Native iOS (Swift), Native android (Kotlin), Ionic etc.</a:t>
            </a:r>
            <a:endParaRPr sz="2800">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Review on mobile app development framework</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solidFill>
                  <a:srgbClr val="000000"/>
                </a:solidFill>
                <a:highlight>
                  <a:srgbClr val="FFFFFF"/>
                </a:highlight>
                <a:latin typeface="Arial"/>
                <a:ea typeface="Arial"/>
                <a:cs typeface="Arial"/>
                <a:sym typeface="Arial"/>
              </a:rPr>
              <a:t>When building a mobile application, certain factors have to be checked or reviewed in order to make the right decision and build correctly. </a:t>
            </a:r>
            <a:endParaRPr sz="2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2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2100">
                <a:solidFill>
                  <a:srgbClr val="000000"/>
                </a:solidFill>
                <a:highlight>
                  <a:srgbClr val="FFFFFF"/>
                </a:highlight>
                <a:latin typeface="Arial"/>
                <a:ea typeface="Arial"/>
                <a:cs typeface="Arial"/>
                <a:sym typeface="Arial"/>
              </a:rPr>
              <a:t>Some of the factors we emphasized on are:</a:t>
            </a:r>
            <a:endParaRPr sz="2100">
              <a:solidFill>
                <a:srgbClr val="000000"/>
              </a:solidFill>
              <a:highlight>
                <a:srgbClr val="FFFFFF"/>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000000"/>
                </a:solidFill>
                <a:highlight>
                  <a:srgbClr val="FFFFFF"/>
                </a:highlight>
                <a:latin typeface="Arial"/>
                <a:ea typeface="Arial"/>
                <a:cs typeface="Arial"/>
                <a:sym typeface="Arial"/>
              </a:rPr>
              <a:t>Language</a:t>
            </a:r>
            <a:endParaRPr sz="2100">
              <a:solidFill>
                <a:srgbClr val="000000"/>
              </a:solidFill>
              <a:highlight>
                <a:srgbClr val="FFFFFF"/>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000000"/>
                </a:solidFill>
                <a:highlight>
                  <a:srgbClr val="FFFFFF"/>
                </a:highlight>
                <a:latin typeface="Arial"/>
                <a:ea typeface="Arial"/>
                <a:cs typeface="Arial"/>
                <a:sym typeface="Arial"/>
              </a:rPr>
              <a:t>Performance</a:t>
            </a:r>
            <a:endParaRPr sz="2100">
              <a:solidFill>
                <a:srgbClr val="000000"/>
              </a:solidFill>
              <a:highlight>
                <a:srgbClr val="FFFFFF"/>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000000"/>
                </a:solidFill>
                <a:highlight>
                  <a:srgbClr val="FFFFFF"/>
                </a:highlight>
                <a:latin typeface="Arial"/>
                <a:ea typeface="Arial"/>
                <a:cs typeface="Arial"/>
                <a:sym typeface="Arial"/>
              </a:rPr>
              <a:t>Cost and time to market</a:t>
            </a:r>
            <a:endParaRPr sz="2100">
              <a:solidFill>
                <a:srgbClr val="000000"/>
              </a:solidFill>
              <a:highlight>
                <a:srgbClr val="FFFFFF"/>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000000"/>
                </a:solidFill>
                <a:highlight>
                  <a:srgbClr val="FFFFFF"/>
                </a:highlight>
                <a:latin typeface="Arial"/>
                <a:ea typeface="Arial"/>
                <a:cs typeface="Arial"/>
                <a:sym typeface="Arial"/>
              </a:rPr>
              <a:t>Community Support</a:t>
            </a:r>
            <a:endParaRPr sz="2100">
              <a:solidFill>
                <a:srgbClr val="000000"/>
              </a:solidFill>
              <a:highlight>
                <a:srgbClr val="FFFFFF"/>
              </a:highlight>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000000"/>
                </a:solidFill>
                <a:highlight>
                  <a:srgbClr val="FFFFFF"/>
                </a:highlight>
                <a:latin typeface="Arial"/>
                <a:ea typeface="Arial"/>
                <a:cs typeface="Arial"/>
                <a:sym typeface="Arial"/>
              </a:rPr>
              <a:t>Complexity</a:t>
            </a:r>
            <a:endParaRPr sz="210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How to collect and analyze requirements</a:t>
            </a:r>
            <a:endParaRPr/>
          </a:p>
        </p:txBody>
      </p:sp>
      <p:sp>
        <p:nvSpPr>
          <p:cNvPr id="152" name="Google Shape;152;p24"/>
          <p:cNvSpPr txBox="1"/>
          <p:nvPr>
            <p:ph idx="1" type="body"/>
          </p:nvPr>
        </p:nvSpPr>
        <p:spPr>
          <a:xfrm>
            <a:off x="389875" y="1261150"/>
            <a:ext cx="8520600" cy="3339000"/>
          </a:xfrm>
          <a:prstGeom prst="rect">
            <a:avLst/>
          </a:prstGeom>
        </p:spPr>
        <p:txBody>
          <a:bodyPr anchorCtr="0" anchor="t" bIns="91425" lIns="91425" spcFirstLastPara="1" rIns="91425" wrap="square" tIns="91425">
            <a:normAutofit fontScale="92500"/>
          </a:bodyPr>
          <a:lstStyle/>
          <a:p>
            <a:pPr indent="0" lvl="0" marL="0" rtl="0" algn="l">
              <a:spcBef>
                <a:spcPts val="1200"/>
              </a:spcBef>
              <a:spcAft>
                <a:spcPts val="0"/>
              </a:spcAft>
              <a:buNone/>
            </a:pPr>
            <a:r>
              <a:rPr lang="en" sz="2400">
                <a:solidFill>
                  <a:srgbClr val="000000"/>
                </a:solidFill>
                <a:highlight>
                  <a:srgbClr val="FFFFFF"/>
                </a:highlight>
                <a:latin typeface="Arial"/>
                <a:ea typeface="Arial"/>
                <a:cs typeface="Arial"/>
                <a:sym typeface="Arial"/>
              </a:rPr>
              <a:t>We can collect and analyze requirements using the following steps usi</a:t>
            </a:r>
            <a:r>
              <a:rPr lang="en" sz="2400">
                <a:solidFill>
                  <a:srgbClr val="000000"/>
                </a:solidFill>
                <a:highlight>
                  <a:srgbClr val="FFFFFF"/>
                </a:highlight>
                <a:latin typeface="Arial"/>
                <a:ea typeface="Arial"/>
                <a:cs typeface="Arial"/>
                <a:sym typeface="Arial"/>
              </a:rPr>
              <a:t>ng the following steps;</a:t>
            </a:r>
            <a:endParaRPr sz="2400">
              <a:solidFill>
                <a:srgbClr val="000000"/>
              </a:solidFill>
              <a:highlight>
                <a:srgbClr val="FFFFFF"/>
              </a:highlight>
              <a:latin typeface="Arial"/>
              <a:ea typeface="Arial"/>
              <a:cs typeface="Arial"/>
              <a:sym typeface="Arial"/>
            </a:endParaRPr>
          </a:p>
          <a:p>
            <a:pPr indent="-369570" lvl="0" marL="457200" rtl="0" algn="l">
              <a:spcBef>
                <a:spcPts val="120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Identify the end users and developers of the mobile application</a:t>
            </a:r>
            <a:endParaRPr sz="2400">
              <a:solidFill>
                <a:srgbClr val="000000"/>
              </a:solidFill>
              <a:highlight>
                <a:srgbClr val="FFFFFF"/>
              </a:highlight>
              <a:latin typeface="Arial"/>
              <a:ea typeface="Arial"/>
              <a:cs typeface="Arial"/>
              <a:sym typeface="Arial"/>
            </a:endParaRPr>
          </a:p>
          <a:p>
            <a:pPr indent="-369570" lvl="0" marL="457200" rtl="0" algn="l">
              <a:spcBef>
                <a:spcPts val="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Capture the requirements of the mobile application</a:t>
            </a:r>
            <a:endParaRPr sz="2400">
              <a:solidFill>
                <a:srgbClr val="000000"/>
              </a:solidFill>
              <a:highlight>
                <a:srgbClr val="FFFFFF"/>
              </a:highlight>
              <a:latin typeface="Arial"/>
              <a:ea typeface="Arial"/>
              <a:cs typeface="Arial"/>
              <a:sym typeface="Arial"/>
            </a:endParaRPr>
          </a:p>
          <a:p>
            <a:pPr indent="-369570" lvl="0" marL="457200" rtl="0" algn="l">
              <a:spcBef>
                <a:spcPts val="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Categorize requirements of the mobile application</a:t>
            </a:r>
            <a:endParaRPr sz="2400">
              <a:solidFill>
                <a:srgbClr val="000000"/>
              </a:solidFill>
              <a:highlight>
                <a:srgbClr val="FFFFFF"/>
              </a:highlight>
              <a:latin typeface="Arial"/>
              <a:ea typeface="Arial"/>
              <a:cs typeface="Arial"/>
              <a:sym typeface="Arial"/>
            </a:endParaRPr>
          </a:p>
          <a:p>
            <a:pPr indent="-369570" lvl="0" marL="457200" rtl="0" algn="l">
              <a:spcBef>
                <a:spcPts val="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Interpret and record requirements of the mobile application</a:t>
            </a:r>
            <a:endParaRPr sz="2400">
              <a:solidFill>
                <a:srgbClr val="000000"/>
              </a:solidFill>
              <a:highlight>
                <a:srgbClr val="FFFFFF"/>
              </a:highlight>
              <a:latin typeface="Arial"/>
              <a:ea typeface="Arial"/>
              <a:cs typeface="Arial"/>
              <a:sym typeface="Arial"/>
            </a:endParaRPr>
          </a:p>
          <a:p>
            <a:pPr indent="-369570" lvl="0" marL="457200" rtl="0" algn="l">
              <a:spcBef>
                <a:spcPts val="0"/>
              </a:spcBef>
              <a:spcAft>
                <a:spcPts val="0"/>
              </a:spcAft>
              <a:buClr>
                <a:srgbClr val="000000"/>
              </a:buClr>
              <a:buSzPct val="100000"/>
              <a:buFont typeface="Arial"/>
              <a:buChar char="●"/>
            </a:pPr>
            <a:r>
              <a:rPr lang="en" sz="2400">
                <a:solidFill>
                  <a:srgbClr val="000000"/>
                </a:solidFill>
                <a:highlight>
                  <a:srgbClr val="FFFFFF"/>
                </a:highlight>
                <a:latin typeface="Arial"/>
                <a:ea typeface="Arial"/>
                <a:cs typeface="Arial"/>
                <a:sym typeface="Arial"/>
              </a:rPr>
              <a:t>Sign off</a:t>
            </a:r>
            <a:endParaRPr sz="240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99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6.How to estimate the mobile the mobile app development cost</a:t>
            </a:r>
            <a:endParaRPr/>
          </a:p>
        </p:txBody>
      </p:sp>
      <p:sp>
        <p:nvSpPr>
          <p:cNvPr id="158" name="Google Shape;158;p25"/>
          <p:cNvSpPr txBox="1"/>
          <p:nvPr>
            <p:ph idx="1" type="body"/>
          </p:nvPr>
        </p:nvSpPr>
        <p:spPr>
          <a:xfrm>
            <a:off x="249150" y="14643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We can estimate the cost of developing a mobile app using the following steps</a:t>
            </a:r>
            <a:endParaRPr sz="2000"/>
          </a:p>
          <a:p>
            <a:pPr indent="-355600" lvl="0" marL="457200" rtl="0" algn="l">
              <a:spcBef>
                <a:spcPts val="1200"/>
              </a:spcBef>
              <a:spcAft>
                <a:spcPts val="0"/>
              </a:spcAft>
              <a:buSzPts val="2000"/>
              <a:buChar char="●"/>
            </a:pPr>
            <a:r>
              <a:rPr lang="en" sz="2000"/>
              <a:t>Define our app’s requirements</a:t>
            </a:r>
            <a:endParaRPr sz="2000"/>
          </a:p>
          <a:p>
            <a:pPr indent="-355600" lvl="0" marL="457200" rtl="0" algn="l">
              <a:spcBef>
                <a:spcPts val="0"/>
              </a:spcBef>
              <a:spcAft>
                <a:spcPts val="0"/>
              </a:spcAft>
              <a:buSzPts val="2000"/>
              <a:buChar char="●"/>
            </a:pPr>
            <a:r>
              <a:rPr lang="en" sz="2000"/>
              <a:t>Choose a platform</a:t>
            </a:r>
            <a:endParaRPr sz="2000"/>
          </a:p>
          <a:p>
            <a:pPr indent="-355600" lvl="0" marL="457200" rtl="0" algn="l">
              <a:spcBef>
                <a:spcPts val="0"/>
              </a:spcBef>
              <a:spcAft>
                <a:spcPts val="0"/>
              </a:spcAft>
              <a:buSzPts val="2000"/>
              <a:buChar char="●"/>
            </a:pPr>
            <a:r>
              <a:rPr lang="en" sz="2000"/>
              <a:t>Choose a development approach</a:t>
            </a:r>
            <a:endParaRPr sz="2000"/>
          </a:p>
          <a:p>
            <a:pPr indent="-355600" lvl="0" marL="457200" rtl="0" algn="l">
              <a:spcBef>
                <a:spcPts val="0"/>
              </a:spcBef>
              <a:spcAft>
                <a:spcPts val="0"/>
              </a:spcAft>
              <a:buSzPts val="2000"/>
              <a:buChar char="●"/>
            </a:pPr>
            <a:r>
              <a:rPr lang="en" sz="2000"/>
              <a:t>Consider outgoing cost</a:t>
            </a:r>
            <a:endParaRPr sz="2000"/>
          </a:p>
          <a:p>
            <a:pPr indent="-355600" lvl="0" marL="457200" rtl="0" algn="l">
              <a:spcBef>
                <a:spcPts val="0"/>
              </a:spcBef>
              <a:spcAft>
                <a:spcPts val="0"/>
              </a:spcAft>
              <a:buSzPts val="2000"/>
              <a:buChar char="●"/>
            </a:pPr>
            <a:r>
              <a:rPr lang="en" sz="2000"/>
              <a:t>Research </a:t>
            </a:r>
            <a:r>
              <a:rPr lang="en" sz="2000"/>
              <a:t>development</a:t>
            </a:r>
            <a:r>
              <a:rPr lang="en" sz="2000"/>
              <a:t> cost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12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POWERPOINT PRESENTATION ON MOBILE APP DEVELOPMENT </a:t>
            </a:r>
            <a:endParaRPr/>
          </a:p>
        </p:txBody>
      </p:sp>
      <p:sp>
        <p:nvSpPr>
          <p:cNvPr id="92" name="Google Shape;92;p14"/>
          <p:cNvSpPr txBox="1"/>
          <p:nvPr>
            <p:ph idx="1" type="body"/>
          </p:nvPr>
        </p:nvSpPr>
        <p:spPr>
          <a:xfrm>
            <a:off x="311700" y="1518975"/>
            <a:ext cx="8520600" cy="304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a:t>
            </a:r>
            <a:endParaRPr/>
          </a:p>
          <a:p>
            <a:pPr indent="0" lvl="0" marL="0" rtl="0" algn="l">
              <a:spcBef>
                <a:spcPts val="1200"/>
              </a:spcBef>
              <a:spcAft>
                <a:spcPts val="0"/>
              </a:spcAft>
              <a:buNone/>
            </a:pPr>
            <a:r>
              <a:rPr lang="en"/>
              <a:t>NDIKINTUM CARL NFON — FE20A073</a:t>
            </a:r>
            <a:endParaRPr/>
          </a:p>
          <a:p>
            <a:pPr indent="0" lvl="0" marL="0" rtl="0" algn="l">
              <a:spcBef>
                <a:spcPts val="1200"/>
              </a:spcBef>
              <a:spcAft>
                <a:spcPts val="0"/>
              </a:spcAft>
              <a:buNone/>
            </a:pPr>
            <a:r>
              <a:rPr lang="en"/>
              <a:t>NYENTY EYONG ARREHQUETTE — FE20A094</a:t>
            </a:r>
            <a:endParaRPr/>
          </a:p>
          <a:p>
            <a:pPr indent="0" lvl="0" marL="0" rtl="0" algn="l">
              <a:spcBef>
                <a:spcPts val="1200"/>
              </a:spcBef>
              <a:spcAft>
                <a:spcPts val="0"/>
              </a:spcAft>
              <a:buNone/>
            </a:pPr>
            <a:r>
              <a:rPr lang="en"/>
              <a:t>OBASIARREY M’ONEKE MARY ARREYNJOK — FE0A095</a:t>
            </a:r>
            <a:endParaRPr/>
          </a:p>
          <a:p>
            <a:pPr indent="0" lvl="0" marL="0" rtl="0" algn="l">
              <a:spcBef>
                <a:spcPts val="1200"/>
              </a:spcBef>
              <a:spcAft>
                <a:spcPts val="0"/>
              </a:spcAft>
              <a:buNone/>
            </a:pPr>
            <a:r>
              <a:rPr lang="en"/>
              <a:t>OROCKTAKANG AGBORBEJA :NTANTANG — FE20A097</a:t>
            </a:r>
            <a:endParaRPr/>
          </a:p>
          <a:p>
            <a:pPr indent="0" lvl="0" marL="0" rtl="0" algn="l">
              <a:spcBef>
                <a:spcPts val="1200"/>
              </a:spcBef>
              <a:spcAft>
                <a:spcPts val="0"/>
              </a:spcAft>
              <a:buNone/>
            </a:pPr>
            <a:r>
              <a:rPr lang="en"/>
              <a:t>SALLE-NJUME MERYL EPOTE — FE20A102</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a:t>
            </a:r>
            <a:r>
              <a:rPr lang="en"/>
              <a:t>What is a mobile application?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000">
              <a:solidFill>
                <a:srgbClr val="000000"/>
              </a:solidFill>
              <a:latin typeface="Arial"/>
              <a:ea typeface="Arial"/>
              <a:cs typeface="Arial"/>
              <a:sym typeface="Arial"/>
            </a:endParaRPr>
          </a:p>
          <a:p>
            <a:pPr indent="0" lvl="0" marL="457200" rtl="0" algn="l">
              <a:spcBef>
                <a:spcPts val="0"/>
              </a:spcBef>
              <a:spcAft>
                <a:spcPts val="0"/>
              </a:spcAft>
              <a:buNone/>
            </a:pPr>
            <a:r>
              <a:rPr lang="en" sz="2300">
                <a:solidFill>
                  <a:srgbClr val="000000"/>
                </a:solidFill>
                <a:latin typeface="Arial"/>
                <a:ea typeface="Arial"/>
                <a:cs typeface="Arial"/>
                <a:sym typeface="Arial"/>
              </a:rPr>
              <a:t>A mobile application is a software developed specifically for use on small wireless computing  devices, such as smartphones and tablets.</a:t>
            </a:r>
            <a:endParaRPr sz="2300">
              <a:solidFill>
                <a:srgbClr val="000000"/>
              </a:solidFill>
              <a:latin typeface="Arial"/>
              <a:ea typeface="Arial"/>
              <a:cs typeface="Arial"/>
              <a:sym typeface="Arial"/>
            </a:endParaRPr>
          </a:p>
          <a:p>
            <a:pPr indent="0" lvl="0" marL="457200" rtl="0" algn="l">
              <a:spcBef>
                <a:spcPts val="0"/>
              </a:spcBef>
              <a:spcAft>
                <a:spcPts val="0"/>
              </a:spcAft>
              <a:buNone/>
            </a:pPr>
            <a:r>
              <a:rPr lang="en" sz="2300">
                <a:solidFill>
                  <a:srgbClr val="000000"/>
                </a:solidFill>
                <a:latin typeface="Arial"/>
                <a:ea typeface="Arial"/>
                <a:cs typeface="Arial"/>
                <a:sym typeface="Arial"/>
              </a:rPr>
              <a:t>There are three basic types of mobile apps namely </a:t>
            </a:r>
            <a:r>
              <a:rPr i="1" lang="en" sz="2300">
                <a:solidFill>
                  <a:srgbClr val="0000FF"/>
                </a:solidFill>
                <a:latin typeface="Arial"/>
                <a:ea typeface="Arial"/>
                <a:cs typeface="Arial"/>
                <a:sym typeface="Arial"/>
              </a:rPr>
              <a:t>Native, Web </a:t>
            </a:r>
            <a:r>
              <a:rPr i="1" lang="en" sz="2300">
                <a:solidFill>
                  <a:srgbClr val="000000"/>
                </a:solidFill>
                <a:latin typeface="Arial"/>
                <a:ea typeface="Arial"/>
                <a:cs typeface="Arial"/>
                <a:sym typeface="Arial"/>
              </a:rPr>
              <a:t>and </a:t>
            </a:r>
            <a:r>
              <a:rPr i="1" lang="en" sz="2300">
                <a:solidFill>
                  <a:srgbClr val="0000FF"/>
                </a:solidFill>
                <a:latin typeface="Arial"/>
                <a:ea typeface="Arial"/>
                <a:cs typeface="Arial"/>
                <a:sym typeface="Arial"/>
              </a:rPr>
              <a:t>Hybrid</a:t>
            </a:r>
            <a:r>
              <a:rPr i="1" lang="en" sz="2300">
                <a:solidFill>
                  <a:srgbClr val="000000"/>
                </a:solidFill>
                <a:latin typeface="Arial"/>
                <a:ea typeface="Arial"/>
                <a:cs typeface="Arial"/>
                <a:sym typeface="Arial"/>
              </a:rPr>
              <a:t>.</a:t>
            </a:r>
            <a:endParaRPr i="1" sz="23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mobile applications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00"/>
          </a:p>
          <a:p>
            <a:pPr indent="-361950" lvl="0" marL="914400" rtl="0" algn="l">
              <a:spcBef>
                <a:spcPts val="1200"/>
              </a:spcBef>
              <a:spcAft>
                <a:spcPts val="0"/>
              </a:spcAft>
              <a:buClr>
                <a:srgbClr val="000000"/>
              </a:buClr>
              <a:buSzPts val="2100"/>
              <a:buFont typeface="Arial"/>
              <a:buChar char="●"/>
            </a:pPr>
            <a:r>
              <a:rPr b="1" lang="en" sz="2100">
                <a:solidFill>
                  <a:srgbClr val="000000"/>
                </a:solidFill>
                <a:latin typeface="Arial"/>
                <a:ea typeface="Arial"/>
                <a:cs typeface="Arial"/>
                <a:sym typeface="Arial"/>
              </a:rPr>
              <a:t>Hybrid app: </a:t>
            </a:r>
            <a:r>
              <a:rPr lang="en" sz="2100">
                <a:solidFill>
                  <a:srgbClr val="000000"/>
                </a:solidFill>
                <a:highlight>
                  <a:srgbClr val="FFFFFF"/>
                </a:highlight>
                <a:latin typeface="Arial"/>
                <a:ea typeface="Arial"/>
                <a:cs typeface="Arial"/>
                <a:sym typeface="Arial"/>
              </a:rPr>
              <a:t>These are web apps that look and feel like native apps. They might have a home screen app icon, responsive design, fast performance and even be able to function offline, but they’re really web apps made to look native. Hybrid apps use a mixture of web technologies and native APIs.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mobile applications</a:t>
            </a:r>
            <a:endParaRPr/>
          </a:p>
        </p:txBody>
      </p:sp>
      <p:sp>
        <p:nvSpPr>
          <p:cNvPr id="110" name="Google Shape;110;p17"/>
          <p:cNvSpPr txBox="1"/>
          <p:nvPr>
            <p:ph idx="1" type="body"/>
          </p:nvPr>
        </p:nvSpPr>
        <p:spPr>
          <a:xfrm>
            <a:off x="311700" y="1017800"/>
            <a:ext cx="8520600" cy="355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sz="2709"/>
          </a:p>
          <a:p>
            <a:pPr indent="-347430" lvl="0" marL="914400" rtl="0" algn="l">
              <a:spcBef>
                <a:spcPts val="1200"/>
              </a:spcBef>
              <a:spcAft>
                <a:spcPts val="0"/>
              </a:spcAft>
              <a:buClr>
                <a:srgbClr val="000000"/>
              </a:buClr>
              <a:buSzPct val="100000"/>
              <a:buFont typeface="Arial"/>
              <a:buChar char="●"/>
            </a:pPr>
            <a:r>
              <a:rPr b="1" lang="en" sz="2673">
                <a:solidFill>
                  <a:srgbClr val="000000"/>
                </a:solidFill>
                <a:latin typeface="Arial"/>
                <a:ea typeface="Arial"/>
                <a:cs typeface="Arial"/>
                <a:sym typeface="Arial"/>
              </a:rPr>
              <a:t>Native app: </a:t>
            </a:r>
            <a:r>
              <a:rPr lang="en" sz="2673">
                <a:solidFill>
                  <a:srgbClr val="000000"/>
                </a:solidFill>
                <a:latin typeface="Arial"/>
                <a:ea typeface="Arial"/>
                <a:cs typeface="Arial"/>
                <a:sym typeface="Arial"/>
              </a:rPr>
              <a:t>A native mobile application is a mobile application which is built for a specific operating system(OS). Thus, you can have a native Android mobile app,a native IOS mobile app and not to mention other platforms. </a:t>
            </a:r>
            <a:endParaRPr sz="2673">
              <a:solidFill>
                <a:srgbClr val="000000"/>
              </a:solidFill>
              <a:latin typeface="Arial"/>
              <a:ea typeface="Arial"/>
              <a:cs typeface="Arial"/>
              <a:sym typeface="Arial"/>
            </a:endParaRPr>
          </a:p>
          <a:p>
            <a:pPr indent="0" lvl="0" marL="914400" rtl="0" algn="l">
              <a:spcBef>
                <a:spcPts val="0"/>
              </a:spcBef>
              <a:spcAft>
                <a:spcPts val="0"/>
              </a:spcAft>
              <a:buNone/>
            </a:pPr>
            <a:r>
              <a:t/>
            </a:r>
            <a:endParaRPr sz="2673">
              <a:solidFill>
                <a:srgbClr val="000000"/>
              </a:solidFill>
              <a:latin typeface="Arial"/>
              <a:ea typeface="Arial"/>
              <a:cs typeface="Arial"/>
              <a:sym typeface="Arial"/>
            </a:endParaRPr>
          </a:p>
          <a:p>
            <a:pPr indent="-347430" lvl="0" marL="914400" rtl="0" algn="l">
              <a:spcBef>
                <a:spcPts val="0"/>
              </a:spcBef>
              <a:spcAft>
                <a:spcPts val="0"/>
              </a:spcAft>
              <a:buClr>
                <a:srgbClr val="000000"/>
              </a:buClr>
              <a:buSzPct val="100000"/>
              <a:buFont typeface="Arial"/>
              <a:buChar char="●"/>
            </a:pPr>
            <a:r>
              <a:rPr b="1" lang="en" sz="2673">
                <a:solidFill>
                  <a:srgbClr val="000000"/>
                </a:solidFill>
                <a:latin typeface="Arial"/>
                <a:ea typeface="Arial"/>
                <a:cs typeface="Arial"/>
                <a:sym typeface="Arial"/>
              </a:rPr>
              <a:t>Web app:</a:t>
            </a:r>
            <a:r>
              <a:rPr lang="en" sz="2673">
                <a:solidFill>
                  <a:srgbClr val="000000"/>
                </a:solidFill>
                <a:latin typeface="Arial"/>
                <a:ea typeface="Arial"/>
                <a:cs typeface="Arial"/>
                <a:sym typeface="Arial"/>
              </a:rPr>
              <a:t> A web application is one which behaves as a native app but is</a:t>
            </a:r>
            <a:r>
              <a:rPr lang="en" sz="2673">
                <a:solidFill>
                  <a:srgbClr val="000000"/>
                </a:solidFill>
                <a:highlight>
                  <a:srgbClr val="FFFFFF"/>
                </a:highlight>
                <a:latin typeface="Arial"/>
                <a:ea typeface="Arial"/>
                <a:cs typeface="Arial"/>
                <a:sym typeface="Arial"/>
              </a:rPr>
              <a:t> accessed via a web browser on your mobile device.They are not standalone apps in the sense of having to download and install code into your device. They’re actually responsive websites that adapt its user interface to the device the user is on. </a:t>
            </a:r>
            <a:endParaRPr sz="2673">
              <a:solidFill>
                <a:srgbClr val="000000"/>
              </a:solidFill>
              <a:highlight>
                <a:srgbClr val="FFFFFF"/>
              </a:highlight>
              <a:latin typeface="Arial"/>
              <a:ea typeface="Arial"/>
              <a:cs typeface="Arial"/>
              <a:sym typeface="Arial"/>
            </a:endParaRPr>
          </a:p>
          <a:p>
            <a:pPr indent="0" lvl="0" marL="914400" rtl="0" algn="l">
              <a:spcBef>
                <a:spcPts val="0"/>
              </a:spcBef>
              <a:spcAft>
                <a:spcPts val="0"/>
              </a:spcAft>
              <a:buNone/>
            </a:pPr>
            <a:r>
              <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60700" y="42225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400">
                <a:latin typeface="Arial"/>
                <a:ea typeface="Arial"/>
                <a:cs typeface="Arial"/>
                <a:sym typeface="Arial"/>
              </a:rPr>
              <a:t>Differences between native, web and hybrid apps</a:t>
            </a:r>
            <a:endParaRPr sz="2700">
              <a:latin typeface="Arial"/>
              <a:ea typeface="Arial"/>
              <a:cs typeface="Arial"/>
              <a:sym typeface="Arial"/>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000">
                <a:solidFill>
                  <a:srgbClr val="000000"/>
                </a:solidFill>
                <a:highlight>
                  <a:srgbClr val="FFFFFF"/>
                </a:highlight>
                <a:latin typeface="Arial"/>
                <a:ea typeface="Arial"/>
                <a:cs typeface="Arial"/>
                <a:sym typeface="Arial"/>
              </a:rPr>
              <a:t>Difference between Web and Native Apps</a:t>
            </a:r>
            <a:endParaRPr b="1" i="1" sz="20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i="1" sz="14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i="1" lang="en" sz="1400">
                <a:solidFill>
                  <a:srgbClr val="000000"/>
                </a:solidFill>
                <a:highlight>
                  <a:srgbClr val="FFFFFF"/>
                </a:highlight>
                <a:latin typeface="Arial"/>
                <a:ea typeface="Arial"/>
                <a:cs typeface="Arial"/>
                <a:sym typeface="Arial"/>
              </a:rPr>
              <a:t> </a:t>
            </a:r>
            <a:r>
              <a:rPr lang="en" sz="2000" u="sng">
                <a:solidFill>
                  <a:srgbClr val="000000"/>
                </a:solidFill>
                <a:highlight>
                  <a:srgbClr val="FFFFFF"/>
                </a:highlight>
                <a:latin typeface="Arial"/>
                <a:ea typeface="Arial"/>
                <a:cs typeface="Arial"/>
                <a:sym typeface="Arial"/>
              </a:rPr>
              <a:t>Functionality:</a:t>
            </a:r>
            <a:r>
              <a:rPr lang="en" sz="1900">
                <a:solidFill>
                  <a:srgbClr val="000000"/>
                </a:solidFill>
                <a:highlight>
                  <a:srgbClr val="FFFFFF"/>
                </a:highlight>
                <a:latin typeface="Arial"/>
                <a:ea typeface="Arial"/>
                <a:cs typeface="Arial"/>
                <a:sym typeface="Arial"/>
              </a:rPr>
              <a:t> Web Apps give users access only to functionalities supported by the browser. Despite it’s rich design it can’t access device features unlike Native Apps that lets the user interact with the devices internal hardware and operating systems and even grant access to native features such as Users contact list.</a:t>
            </a:r>
            <a:endParaRPr sz="19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between native, web and hybrid apps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457200" rtl="0" algn="l">
              <a:spcBef>
                <a:spcPts val="1200"/>
              </a:spcBef>
              <a:spcAft>
                <a:spcPts val="0"/>
              </a:spcAft>
              <a:buNone/>
            </a:pPr>
            <a:r>
              <a:rPr b="1" i="1" lang="en" sz="2452">
                <a:solidFill>
                  <a:srgbClr val="000000"/>
                </a:solidFill>
                <a:highlight>
                  <a:srgbClr val="FFFFFF"/>
                </a:highlight>
                <a:latin typeface="Arial"/>
                <a:ea typeface="Arial"/>
                <a:cs typeface="Arial"/>
                <a:sym typeface="Arial"/>
              </a:rPr>
              <a:t>Difference between Native and Hybrid apps</a:t>
            </a:r>
            <a:endParaRPr b="1" i="1" sz="2452">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i="1" sz="21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rPr lang="en" sz="1900" u="sng">
                <a:solidFill>
                  <a:srgbClr val="000000"/>
                </a:solidFill>
                <a:highlight>
                  <a:srgbClr val="FFFFFF"/>
                </a:highlight>
                <a:latin typeface="Arial"/>
                <a:ea typeface="Arial"/>
                <a:cs typeface="Arial"/>
                <a:sym typeface="Arial"/>
              </a:rPr>
              <a:t>A</a:t>
            </a:r>
            <a:r>
              <a:rPr lang="en" sz="2233" u="sng">
                <a:solidFill>
                  <a:srgbClr val="000000"/>
                </a:solidFill>
                <a:highlight>
                  <a:srgbClr val="FFFFFF"/>
                </a:highlight>
                <a:latin typeface="Arial"/>
                <a:ea typeface="Arial"/>
                <a:cs typeface="Arial"/>
                <a:sym typeface="Arial"/>
              </a:rPr>
              <a:t>pp development:</a:t>
            </a:r>
            <a:r>
              <a:rPr lang="en" sz="2233">
                <a:solidFill>
                  <a:srgbClr val="000000"/>
                </a:solidFill>
                <a:highlight>
                  <a:srgbClr val="FFFFFF"/>
                </a:highlight>
                <a:latin typeface="Arial"/>
                <a:ea typeface="Arial"/>
                <a:cs typeface="Arial"/>
                <a:sym typeface="Arial"/>
              </a:rPr>
              <a:t> </a:t>
            </a:r>
            <a:r>
              <a:rPr lang="en" sz="2233">
                <a:solidFill>
                  <a:srgbClr val="000000"/>
                </a:solidFill>
                <a:highlight>
                  <a:srgbClr val="FBFBFB"/>
                </a:highlight>
                <a:latin typeface="Arial"/>
                <a:ea typeface="Arial"/>
                <a:cs typeface="Arial"/>
                <a:sym typeface="Arial"/>
              </a:rPr>
              <a:t>In a native app, developers have to rewrite and redesign all the app functionalities in the native development language.Whereas a hybrid app lets you write the app functionality in a single codebase. You can then wrap your code in a lightweight native app shell or container. The container enables you to take advantage of native features in your mobile devices, like hardware, calendars, and notifications.</a:t>
            </a:r>
            <a:endParaRPr sz="2233">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between native, web and hybrid apps</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000">
                <a:solidFill>
                  <a:srgbClr val="000000"/>
                </a:solidFill>
                <a:highlight>
                  <a:srgbClr val="FBFBFB"/>
                </a:highlight>
                <a:latin typeface="Arial"/>
                <a:ea typeface="Arial"/>
                <a:cs typeface="Arial"/>
                <a:sym typeface="Arial"/>
              </a:rPr>
              <a:t>Difference between Web and Hybrid Apps</a:t>
            </a:r>
            <a:endParaRPr b="1" i="1" sz="2000">
              <a:solidFill>
                <a:srgbClr val="000000"/>
              </a:solidFill>
              <a:highlight>
                <a:srgbClr val="FBFBFB"/>
              </a:highlight>
              <a:latin typeface="Arial"/>
              <a:ea typeface="Arial"/>
              <a:cs typeface="Arial"/>
              <a:sym typeface="Arial"/>
            </a:endParaRPr>
          </a:p>
          <a:p>
            <a:pPr indent="0" lvl="0" marL="457200" rtl="0" algn="l">
              <a:spcBef>
                <a:spcPts val="0"/>
              </a:spcBef>
              <a:spcAft>
                <a:spcPts val="0"/>
              </a:spcAft>
              <a:buNone/>
            </a:pPr>
            <a:r>
              <a:t/>
            </a:r>
            <a:endParaRPr i="1" sz="1400">
              <a:solidFill>
                <a:srgbClr val="000000"/>
              </a:solidFill>
              <a:highlight>
                <a:srgbClr val="FBFBFB"/>
              </a:highlight>
              <a:latin typeface="Arial"/>
              <a:ea typeface="Arial"/>
              <a:cs typeface="Arial"/>
              <a:sym typeface="Arial"/>
            </a:endParaRPr>
          </a:p>
          <a:p>
            <a:pPr indent="0" lvl="0" marL="0" rtl="0" algn="l">
              <a:spcBef>
                <a:spcPts val="0"/>
              </a:spcBef>
              <a:spcAft>
                <a:spcPts val="0"/>
              </a:spcAft>
              <a:buNone/>
            </a:pPr>
            <a:r>
              <a:rPr i="1" lang="en" sz="2000" u="sng">
                <a:solidFill>
                  <a:srgbClr val="000000"/>
                </a:solidFill>
                <a:highlight>
                  <a:srgbClr val="FBFBFB"/>
                </a:highlight>
                <a:latin typeface="Arial"/>
                <a:ea typeface="Arial"/>
                <a:cs typeface="Arial"/>
                <a:sym typeface="Arial"/>
              </a:rPr>
              <a:t>Performance:</a:t>
            </a:r>
            <a:r>
              <a:rPr lang="en" sz="2000">
                <a:solidFill>
                  <a:srgbClr val="000000"/>
                </a:solidFill>
                <a:highlight>
                  <a:srgbClr val="FBFBFB"/>
                </a:highlight>
                <a:latin typeface="Arial"/>
                <a:ea typeface="Arial"/>
                <a:cs typeface="Arial"/>
                <a:sym typeface="Arial"/>
              </a:rPr>
              <a:t> In most cases, web apps tend to be lighter in size than hybrid apps. They utilize less mobile storage and memory. However, the underlying technologies are non-native. Browser dependency could result in increased mobile battery consumption for users.</a:t>
            </a:r>
            <a:endParaRPr i="1" sz="2000">
              <a:solidFill>
                <a:srgbClr val="000000"/>
              </a:solidFill>
              <a:highlight>
                <a:srgbClr val="FBFBFB"/>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Programming Languages used for mobile programming</a:t>
            </a:r>
            <a:endParaRPr/>
          </a:p>
        </p:txBody>
      </p:sp>
      <p:sp>
        <p:nvSpPr>
          <p:cNvPr id="134" name="Google Shape;134;p21"/>
          <p:cNvSpPr txBox="1"/>
          <p:nvPr>
            <p:ph idx="1" type="body"/>
          </p:nvPr>
        </p:nvSpPr>
        <p:spPr>
          <a:xfrm>
            <a:off x="311700" y="1469975"/>
            <a:ext cx="8520600" cy="3380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000"/>
              <a:t>There are a variety of programming languages that can be used for mobile programming. Some include:</a:t>
            </a:r>
            <a:endParaRPr sz="2000"/>
          </a:p>
          <a:p>
            <a:pPr indent="-355600" lvl="0" marL="457200" rtl="0" algn="l">
              <a:lnSpc>
                <a:spcPct val="105000"/>
              </a:lnSpc>
              <a:spcBef>
                <a:spcPts val="1200"/>
              </a:spcBef>
              <a:spcAft>
                <a:spcPts val="0"/>
              </a:spcAft>
              <a:buSzPts val="2000"/>
              <a:buChar char="●"/>
            </a:pPr>
            <a:r>
              <a:rPr lang="en" sz="2000"/>
              <a:t>JavaScript</a:t>
            </a:r>
            <a:endParaRPr sz="2000"/>
          </a:p>
          <a:p>
            <a:pPr indent="-355600" lvl="0" marL="457200" rtl="0" algn="l">
              <a:lnSpc>
                <a:spcPct val="105000"/>
              </a:lnSpc>
              <a:spcBef>
                <a:spcPts val="0"/>
              </a:spcBef>
              <a:spcAft>
                <a:spcPts val="0"/>
              </a:spcAft>
              <a:buSzPts val="2000"/>
              <a:buChar char="●"/>
            </a:pPr>
            <a:r>
              <a:rPr lang="en" sz="2000"/>
              <a:t>Scala</a:t>
            </a:r>
            <a:endParaRPr sz="2000"/>
          </a:p>
          <a:p>
            <a:pPr indent="-355600" lvl="0" marL="457200" rtl="0" algn="l">
              <a:lnSpc>
                <a:spcPct val="105000"/>
              </a:lnSpc>
              <a:spcBef>
                <a:spcPts val="0"/>
              </a:spcBef>
              <a:spcAft>
                <a:spcPts val="0"/>
              </a:spcAft>
              <a:buSzPts val="2000"/>
              <a:buChar char="●"/>
            </a:pPr>
            <a:r>
              <a:rPr lang="en" sz="2000"/>
              <a:t>Java</a:t>
            </a:r>
            <a:endParaRPr sz="2000"/>
          </a:p>
          <a:p>
            <a:pPr indent="-355600" lvl="0" marL="457200" rtl="0" algn="l">
              <a:lnSpc>
                <a:spcPct val="105000"/>
              </a:lnSpc>
              <a:spcBef>
                <a:spcPts val="0"/>
              </a:spcBef>
              <a:spcAft>
                <a:spcPts val="0"/>
              </a:spcAft>
              <a:buSzPts val="2000"/>
              <a:buChar char="●"/>
            </a:pPr>
            <a:r>
              <a:rPr lang="en" sz="2000"/>
              <a:t>PHP </a:t>
            </a:r>
            <a:endParaRPr sz="2000"/>
          </a:p>
          <a:p>
            <a:pPr indent="-355600" lvl="0" marL="457200" rtl="0" algn="l">
              <a:lnSpc>
                <a:spcPct val="105000"/>
              </a:lnSpc>
              <a:spcBef>
                <a:spcPts val="0"/>
              </a:spcBef>
              <a:spcAft>
                <a:spcPts val="0"/>
              </a:spcAft>
              <a:buSzPts val="2000"/>
              <a:buChar char="●"/>
            </a:pPr>
            <a:r>
              <a:rPr lang="en" sz="2000"/>
              <a:t>Python </a:t>
            </a:r>
            <a:endParaRPr sz="2000"/>
          </a:p>
          <a:p>
            <a:pPr indent="-355600" lvl="0" marL="457200" rtl="0" algn="l">
              <a:lnSpc>
                <a:spcPct val="105000"/>
              </a:lnSpc>
              <a:spcBef>
                <a:spcPts val="0"/>
              </a:spcBef>
              <a:spcAft>
                <a:spcPts val="0"/>
              </a:spcAft>
              <a:buSzPts val="2000"/>
              <a:buChar char="●"/>
            </a:pPr>
            <a:r>
              <a:rPr lang="en" sz="2000"/>
              <a:t>C#</a:t>
            </a:r>
            <a:endParaRPr sz="2000"/>
          </a:p>
          <a:p>
            <a:pPr indent="-355600" lvl="0" marL="457200" rtl="0" algn="l">
              <a:lnSpc>
                <a:spcPct val="105000"/>
              </a:lnSpc>
              <a:spcBef>
                <a:spcPts val="0"/>
              </a:spcBef>
              <a:spcAft>
                <a:spcPts val="0"/>
              </a:spcAft>
              <a:buSzPts val="2000"/>
              <a:buChar char="●"/>
            </a:pPr>
            <a:r>
              <a:rPr lang="en" sz="2000"/>
              <a:t>Objective-C     Just to name a few.</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