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58" r:id="rId5"/>
    <p:sldId id="261" r:id="rId6"/>
    <p:sldId id="262" r:id="rId7"/>
    <p:sldId id="263" r:id="rId8"/>
    <p:sldId id="264" r:id="rId9"/>
    <p:sldId id="269" r:id="rId10"/>
    <p:sldId id="266" r:id="rId11"/>
    <p:sldId id="267" r:id="rId12"/>
    <p:sldId id="270" r:id="rId13"/>
    <p:sldId id="271" r:id="rId14"/>
    <p:sldId id="272" r:id="rId15"/>
    <p:sldId id="273" r:id="rId16"/>
    <p:sldId id="279" r:id="rId17"/>
    <p:sldId id="276" r:id="rId18"/>
    <p:sldId id="278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7E79"/>
    <a:srgbClr val="FFFF00"/>
    <a:srgbClr val="A0C283"/>
    <a:srgbClr val="78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18" y="78"/>
      </p:cViewPr>
      <p:guideLst>
        <p:guide orient="horz" pos="28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7B9C-776C-4552-B52F-12B0658D53C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EC7B-C1B5-46D5-9DEC-CE40339B9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7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7B9C-776C-4552-B52F-12B0658D53C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EC7B-C1B5-46D5-9DEC-CE40339B9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7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7B9C-776C-4552-B52F-12B0658D53C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EC7B-C1B5-46D5-9DEC-CE40339B9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7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7B9C-776C-4552-B52F-12B0658D53C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EC7B-C1B5-46D5-9DEC-CE40339B9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9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7B9C-776C-4552-B52F-12B0658D53C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EC7B-C1B5-46D5-9DEC-CE40339B9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6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7B9C-776C-4552-B52F-12B0658D53C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EC7B-C1B5-46D5-9DEC-CE40339B9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8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7B9C-776C-4552-B52F-12B0658D53C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EC7B-C1B5-46D5-9DEC-CE40339B9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8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7B9C-776C-4552-B52F-12B0658D53C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EC7B-C1B5-46D5-9DEC-CE40339B9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66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7B9C-776C-4552-B52F-12B0658D53C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EC7B-C1B5-46D5-9DEC-CE40339B9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44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7B9C-776C-4552-B52F-12B0658D53C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EC7B-C1B5-46D5-9DEC-CE40339B9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7B9C-776C-4552-B52F-12B0658D53C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EC7B-C1B5-46D5-9DEC-CE40339B9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5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A7B9C-776C-4552-B52F-12B0658D53C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EC7B-C1B5-46D5-9DEC-CE40339B9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5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mpg"/>
          <p:cNvSpPr txBox="1"/>
          <p:nvPr/>
        </p:nvSpPr>
        <p:spPr>
          <a:xfrm>
            <a:off x="2003876" y="338302"/>
            <a:ext cx="8184248" cy="119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normAutofit/>
          </a:bodyPr>
          <a:lstStyle>
            <a:lvl1pPr>
              <a:defRPr sz="10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sz="5000" dirty="0"/>
              <a:t>proteins</a:t>
            </a:r>
            <a:endParaRPr sz="5000" dirty="0"/>
          </a:p>
        </p:txBody>
      </p:sp>
      <p:grpSp>
        <p:nvGrpSpPr>
          <p:cNvPr id="4" name="Group 3"/>
          <p:cNvGrpSpPr/>
          <p:nvPr/>
        </p:nvGrpSpPr>
        <p:grpSpPr>
          <a:xfrm>
            <a:off x="2546706" y="1536734"/>
            <a:ext cx="7098588" cy="922287"/>
            <a:chOff x="2514588" y="2705739"/>
            <a:chExt cx="7098588" cy="922287"/>
          </a:xfrm>
        </p:grpSpPr>
        <p:sp>
          <p:nvSpPr>
            <p:cNvPr id="156" name="Rectangle"/>
            <p:cNvSpPr/>
            <p:nvPr/>
          </p:nvSpPr>
          <p:spPr>
            <a:xfrm>
              <a:off x="2514588" y="2705739"/>
              <a:ext cx="7098588" cy="749998"/>
            </a:xfrm>
            <a:prstGeom prst="rect">
              <a:avLst/>
            </a:prstGeom>
            <a:solidFill>
              <a:srgbClr val="F0F2F4"/>
            </a:solidFill>
            <a:ln w="12700">
              <a:solidFill>
                <a:srgbClr val="000000"/>
              </a:solidFill>
              <a:miter lim="400000"/>
            </a:ln>
          </p:spPr>
          <p:txBody>
            <a:bodyPr lIns="25400" tIns="25400" rIns="25400" bIns="2540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000" dirty="0"/>
            </a:p>
          </p:txBody>
        </p:sp>
        <p:sp>
          <p:nvSpPr>
            <p:cNvPr id="157" name="mpg"/>
            <p:cNvSpPr txBox="1"/>
            <p:nvPr/>
          </p:nvSpPr>
          <p:spPr>
            <a:xfrm>
              <a:off x="2696948" y="2871678"/>
              <a:ext cx="6638217" cy="75634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25400" tIns="25400" rIns="25400" bIns="25400">
              <a:normAutofit/>
            </a:bodyPr>
            <a:lstStyle>
              <a:lvl1pPr algn="l">
                <a:spcBef>
                  <a:spcPts val="1500"/>
                </a:spcBef>
                <a:defRPr sz="5000">
                  <a:solidFill>
                    <a:schemeClr val="accent1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r>
                <a:rPr lang="en-US" sz="2500" dirty="0">
                  <a:latin typeface="Lucida Console" panose="020B0609040504020204" pitchFamily="49" charset="0"/>
                </a:rPr>
                <a:t>glimpse(proteins</a:t>
              </a:r>
              <a:r>
                <a:rPr lang="en-US" sz="2500" dirty="0"/>
                <a:t>)</a:t>
              </a:r>
              <a:endParaRPr sz="2500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04" y="2690650"/>
            <a:ext cx="11115675" cy="19145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46706" y="3050772"/>
            <a:ext cx="620443" cy="11887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pg"/>
          <p:cNvSpPr txBox="1"/>
          <p:nvPr/>
        </p:nvSpPr>
        <p:spPr>
          <a:xfrm>
            <a:off x="2028814" y="4965297"/>
            <a:ext cx="8184248" cy="119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normAutofit fontScale="92500"/>
          </a:bodyPr>
          <a:lstStyle>
            <a:lvl1pPr>
              <a:defRPr sz="10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sz="5000" dirty="0"/>
              <a:t>These columns contain strings!</a:t>
            </a:r>
            <a:endParaRPr sz="5000" dirty="0"/>
          </a:p>
        </p:txBody>
      </p:sp>
    </p:spTree>
    <p:extLst>
      <p:ext uri="{BB962C8B-B14F-4D97-AF65-F5344CB8AC3E}">
        <p14:creationId xmlns:p14="http://schemas.microsoft.com/office/powerpoint/2010/main" val="374696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1" t="17939" r="13063" b="17940"/>
          <a:stretch/>
        </p:blipFill>
        <p:spPr>
          <a:xfrm>
            <a:off x="11255434" y="5810596"/>
            <a:ext cx="791674" cy="914400"/>
          </a:xfrm>
          <a:prstGeom prst="rect">
            <a:avLst/>
          </a:prstGeom>
        </p:spPr>
      </p:pic>
      <p:sp>
        <p:nvSpPr>
          <p:cNvPr id="3" name="mpg"/>
          <p:cNvSpPr txBox="1"/>
          <p:nvPr/>
        </p:nvSpPr>
        <p:spPr>
          <a:xfrm>
            <a:off x="2003876" y="338302"/>
            <a:ext cx="8184248" cy="119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normAutofit/>
          </a:bodyPr>
          <a:lstStyle>
            <a:lvl1pPr>
              <a:defRPr sz="10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Logical evaluation</a:t>
            </a:r>
            <a:endParaRPr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"/>
          <p:cNvSpPr/>
          <p:nvPr/>
        </p:nvSpPr>
        <p:spPr>
          <a:xfrm>
            <a:off x="615137" y="3790824"/>
            <a:ext cx="10991397" cy="552577"/>
          </a:xfrm>
          <a:prstGeom prst="rect">
            <a:avLst/>
          </a:prstGeom>
          <a:solidFill>
            <a:srgbClr val="F0F2F4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" name="ggplot(data = mpg) +…"/>
          <p:cNvSpPr txBox="1"/>
          <p:nvPr/>
        </p:nvSpPr>
        <p:spPr>
          <a:xfrm>
            <a:off x="621578" y="3790825"/>
            <a:ext cx="11079471" cy="552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/>
          <a:p>
            <a:pPr algn="l">
              <a:spcBef>
                <a:spcPts val="1500"/>
              </a:spcBef>
              <a:defRPr sz="50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</a:rPr>
              <a:t>str_detect</a:t>
            </a:r>
            <a:r>
              <a:rPr lang="en-US" sz="25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sz="25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protein$sequence</a:t>
            </a:r>
            <a:r>
              <a:rPr lang="en-US" sz="2500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sz="2500" dirty="0">
                <a:solidFill>
                  <a:schemeClr val="accent6"/>
                </a:solidFill>
                <a:latin typeface="Lucida Console" panose="020B0609040504020204" pitchFamily="49" charset="0"/>
              </a:rPr>
              <a:t>“SP.R”</a:t>
            </a:r>
            <a:r>
              <a:rPr lang="en-US" sz="250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12" name="mpg"/>
          <p:cNvSpPr txBox="1"/>
          <p:nvPr/>
        </p:nvSpPr>
        <p:spPr>
          <a:xfrm>
            <a:off x="2069189" y="1337974"/>
            <a:ext cx="8184248" cy="119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noAutofit/>
          </a:bodyPr>
          <a:lstStyle>
            <a:lvl1pPr>
              <a:defRPr sz="10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sz="3600" dirty="0"/>
              <a:t>(S/T)PX(K/R) – cyclin binding motif</a:t>
            </a:r>
            <a:endParaRPr sz="3600" dirty="0"/>
          </a:p>
        </p:txBody>
      </p:sp>
      <p:sp>
        <p:nvSpPr>
          <p:cNvPr id="9" name="data"/>
          <p:cNvSpPr/>
          <p:nvPr/>
        </p:nvSpPr>
        <p:spPr>
          <a:xfrm>
            <a:off x="3275431" y="2304080"/>
            <a:ext cx="2024357" cy="1615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943" y="0"/>
                </a:moveTo>
                <a:cubicBezTo>
                  <a:pt x="1766" y="0"/>
                  <a:pt x="0" y="1507"/>
                  <a:pt x="0" y="3365"/>
                </a:cubicBezTo>
                <a:lnTo>
                  <a:pt x="0" y="8940"/>
                </a:lnTo>
                <a:cubicBezTo>
                  <a:pt x="0" y="10798"/>
                  <a:pt x="1766" y="12305"/>
                  <a:pt x="3943" y="12305"/>
                </a:cubicBezTo>
                <a:lnTo>
                  <a:pt x="15513" y="12305"/>
                </a:lnTo>
                <a:lnTo>
                  <a:pt x="16675" y="21600"/>
                </a:lnTo>
                <a:lnTo>
                  <a:pt x="17834" y="12289"/>
                </a:lnTo>
                <a:cubicBezTo>
                  <a:pt x="19928" y="12209"/>
                  <a:pt x="21600" y="10746"/>
                  <a:pt x="21600" y="8940"/>
                </a:cubicBezTo>
                <a:lnTo>
                  <a:pt x="21600" y="3365"/>
                </a:lnTo>
                <a:cubicBezTo>
                  <a:pt x="21600" y="1507"/>
                  <a:pt x="19834" y="0"/>
                  <a:pt x="17657" y="0"/>
                </a:cubicBezTo>
                <a:lnTo>
                  <a:pt x="3943" y="0"/>
                </a:lnTo>
                <a:close/>
              </a:path>
            </a:pathLst>
          </a:custGeom>
          <a:solidFill>
            <a:srgbClr val="78AAD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6200" tIns="76200" rIns="76200" bIns="76200" numCol="1" anchor="t">
            <a:noAutofit/>
          </a:bodyPr>
          <a:lstStyle>
            <a:lvl1pPr>
              <a:defRPr sz="6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2500" dirty="0"/>
              <a:t>String to be evaluated</a:t>
            </a:r>
            <a:endParaRPr sz="2500" dirty="0"/>
          </a:p>
        </p:txBody>
      </p:sp>
      <p:sp>
        <p:nvSpPr>
          <p:cNvPr id="13" name="x variable"/>
          <p:cNvSpPr/>
          <p:nvPr/>
        </p:nvSpPr>
        <p:spPr>
          <a:xfrm>
            <a:off x="5697328" y="4223427"/>
            <a:ext cx="1598937" cy="2185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02" y="0"/>
                </a:moveTo>
                <a:lnTo>
                  <a:pt x="15232" y="8886"/>
                </a:lnTo>
                <a:lnTo>
                  <a:pt x="2280" y="8886"/>
                </a:lnTo>
                <a:cubicBezTo>
                  <a:pt x="1021" y="8886"/>
                  <a:pt x="0" y="10443"/>
                  <a:pt x="0" y="12363"/>
                </a:cubicBezTo>
                <a:lnTo>
                  <a:pt x="0" y="18123"/>
                </a:lnTo>
                <a:cubicBezTo>
                  <a:pt x="0" y="20043"/>
                  <a:pt x="1021" y="21600"/>
                  <a:pt x="2280" y="21600"/>
                </a:cubicBezTo>
                <a:lnTo>
                  <a:pt x="19320" y="21600"/>
                </a:lnTo>
                <a:cubicBezTo>
                  <a:pt x="20579" y="21600"/>
                  <a:pt x="21600" y="20043"/>
                  <a:pt x="21600" y="18123"/>
                </a:cubicBezTo>
                <a:lnTo>
                  <a:pt x="21600" y="12363"/>
                </a:lnTo>
                <a:cubicBezTo>
                  <a:pt x="21600" y="10443"/>
                  <a:pt x="20579" y="8886"/>
                  <a:pt x="19320" y="8886"/>
                </a:cubicBezTo>
                <a:lnTo>
                  <a:pt x="16570" y="8886"/>
                </a:lnTo>
                <a:lnTo>
                  <a:pt x="15902" y="0"/>
                </a:lnTo>
                <a:close/>
              </a:path>
            </a:pathLst>
          </a:custGeom>
          <a:solidFill>
            <a:srgbClr val="A0C28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6200" tIns="76200" rIns="76200" bIns="76200" numCol="1" anchor="b">
            <a:noAutofit/>
          </a:bodyPr>
          <a:lstStyle>
            <a:lvl1pPr>
              <a:defRPr sz="6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“pattern”</a:t>
            </a: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500" kern="0" noProof="0" dirty="0"/>
              <a:t>(what to </a:t>
            </a:r>
            <a:r>
              <a:rPr lang="en-US" sz="2500" i="1" kern="0" noProof="0" dirty="0"/>
              <a:t>detect</a:t>
            </a:r>
            <a:r>
              <a:rPr lang="en-US" sz="2500" kern="0" noProof="0" dirty="0"/>
              <a:t>)</a:t>
            </a:r>
            <a:endParaRPr kumimoji="0" sz="25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6830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uiExpand="1" build="p"/>
      <p:bldP spid="9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1" t="17939" r="13063" b="17940"/>
          <a:stretch/>
        </p:blipFill>
        <p:spPr>
          <a:xfrm>
            <a:off x="11255434" y="5810596"/>
            <a:ext cx="791674" cy="914400"/>
          </a:xfrm>
          <a:prstGeom prst="rect">
            <a:avLst/>
          </a:prstGeom>
        </p:spPr>
      </p:pic>
      <p:sp>
        <p:nvSpPr>
          <p:cNvPr id="3" name="mpg"/>
          <p:cNvSpPr txBox="1"/>
          <p:nvPr/>
        </p:nvSpPr>
        <p:spPr>
          <a:xfrm>
            <a:off x="2003876" y="338302"/>
            <a:ext cx="8184248" cy="119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normAutofit/>
          </a:bodyPr>
          <a:lstStyle>
            <a:lvl1pPr>
              <a:defRPr sz="10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Logical evaluation</a:t>
            </a:r>
            <a:endParaRPr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"/>
          <p:cNvSpPr/>
          <p:nvPr/>
        </p:nvSpPr>
        <p:spPr>
          <a:xfrm>
            <a:off x="615137" y="3790824"/>
            <a:ext cx="10991397" cy="552577"/>
          </a:xfrm>
          <a:prstGeom prst="rect">
            <a:avLst/>
          </a:prstGeom>
          <a:solidFill>
            <a:srgbClr val="F0F2F4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" name="ggplot(data = mpg) +…"/>
          <p:cNvSpPr txBox="1"/>
          <p:nvPr/>
        </p:nvSpPr>
        <p:spPr>
          <a:xfrm>
            <a:off x="621578" y="3790825"/>
            <a:ext cx="11079471" cy="552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/>
          <a:p>
            <a:pPr algn="l">
              <a:spcBef>
                <a:spcPts val="1500"/>
              </a:spcBef>
              <a:defRPr sz="50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</a:rPr>
              <a:t>str_detect</a:t>
            </a:r>
            <a:r>
              <a:rPr lang="en-US" sz="25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</a:rPr>
              <a:t>protein$sequence</a:t>
            </a:r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sz="2500" dirty="0">
                <a:solidFill>
                  <a:srgbClr val="5B9BD5"/>
                </a:solidFill>
                <a:latin typeface="Lucida Console" panose="020B0609040504020204" pitchFamily="49" charset="0"/>
              </a:rPr>
              <a:t>“SP.R”</a:t>
            </a:r>
            <a:r>
              <a:rPr lang="en-US" sz="250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12" name="mpg"/>
          <p:cNvSpPr txBox="1"/>
          <p:nvPr/>
        </p:nvSpPr>
        <p:spPr>
          <a:xfrm>
            <a:off x="2069189" y="1337974"/>
            <a:ext cx="8184248" cy="119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noAutofit/>
          </a:bodyPr>
          <a:lstStyle>
            <a:lvl1pPr>
              <a:defRPr sz="10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sz="3600" dirty="0"/>
              <a:t>(S/T)PX(K/R) – cyclin binding motif</a:t>
            </a:r>
            <a:endParaRPr sz="3600" dirty="0"/>
          </a:p>
        </p:txBody>
      </p:sp>
      <p:sp>
        <p:nvSpPr>
          <p:cNvPr id="14" name="x variable"/>
          <p:cNvSpPr/>
          <p:nvPr/>
        </p:nvSpPr>
        <p:spPr>
          <a:xfrm>
            <a:off x="4585894" y="4169639"/>
            <a:ext cx="3150837" cy="2185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02" y="0"/>
                </a:moveTo>
                <a:lnTo>
                  <a:pt x="15232" y="8886"/>
                </a:lnTo>
                <a:lnTo>
                  <a:pt x="2280" y="8886"/>
                </a:lnTo>
                <a:cubicBezTo>
                  <a:pt x="1021" y="8886"/>
                  <a:pt x="0" y="10443"/>
                  <a:pt x="0" y="12363"/>
                </a:cubicBezTo>
                <a:lnTo>
                  <a:pt x="0" y="18123"/>
                </a:lnTo>
                <a:cubicBezTo>
                  <a:pt x="0" y="20043"/>
                  <a:pt x="1021" y="21600"/>
                  <a:pt x="2280" y="21600"/>
                </a:cubicBezTo>
                <a:lnTo>
                  <a:pt x="19320" y="21600"/>
                </a:lnTo>
                <a:cubicBezTo>
                  <a:pt x="20579" y="21600"/>
                  <a:pt x="21600" y="20043"/>
                  <a:pt x="21600" y="18123"/>
                </a:cubicBezTo>
                <a:lnTo>
                  <a:pt x="21600" y="12363"/>
                </a:lnTo>
                <a:cubicBezTo>
                  <a:pt x="21600" y="10443"/>
                  <a:pt x="20579" y="8886"/>
                  <a:pt x="19320" y="8886"/>
                </a:cubicBezTo>
                <a:lnTo>
                  <a:pt x="16570" y="8886"/>
                </a:lnTo>
                <a:lnTo>
                  <a:pt x="15902" y="0"/>
                </a:lnTo>
                <a:close/>
              </a:path>
            </a:pathLst>
          </a:custGeom>
          <a:solidFill>
            <a:srgbClr val="5B9BD5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6200" tIns="76200" rIns="76200" bIns="76200" numCol="1" anchor="b">
            <a:noAutofit/>
          </a:bodyPr>
          <a:lstStyle>
            <a:lvl1pPr>
              <a:defRPr sz="6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‘.’ = will accept ANY character in this</a:t>
            </a:r>
            <a:r>
              <a:rPr kumimoji="0" lang="en-US" sz="2500" b="1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position</a:t>
            </a:r>
            <a:endParaRPr kumimoji="0" sz="25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</p:txBody>
      </p:sp>
      <p:sp>
        <p:nvSpPr>
          <p:cNvPr id="16" name="How are these plots similar?"/>
          <p:cNvSpPr/>
          <p:nvPr/>
        </p:nvSpPr>
        <p:spPr>
          <a:xfrm>
            <a:off x="8181898" y="3153226"/>
            <a:ext cx="3740711" cy="17007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521"/>
                </a:moveTo>
                <a:lnTo>
                  <a:pt x="0" y="7079"/>
                </a:lnTo>
                <a:cubicBezTo>
                  <a:pt x="0" y="3170"/>
                  <a:pt x="1230" y="0"/>
                  <a:pt x="2747" y="0"/>
                </a:cubicBezTo>
                <a:lnTo>
                  <a:pt x="18853" y="0"/>
                </a:lnTo>
                <a:cubicBezTo>
                  <a:pt x="20370" y="0"/>
                  <a:pt x="21600" y="3170"/>
                  <a:pt x="21600" y="7079"/>
                </a:cubicBezTo>
                <a:lnTo>
                  <a:pt x="21600" y="14521"/>
                </a:lnTo>
                <a:cubicBezTo>
                  <a:pt x="21600" y="18430"/>
                  <a:pt x="20370" y="21600"/>
                  <a:pt x="18853" y="21600"/>
                </a:cubicBezTo>
                <a:lnTo>
                  <a:pt x="2747" y="21600"/>
                </a:lnTo>
                <a:cubicBezTo>
                  <a:pt x="1230" y="21600"/>
                  <a:pt x="0" y="18430"/>
                  <a:pt x="0" y="14521"/>
                </a:cubicBezTo>
                <a:close/>
              </a:path>
            </a:pathLst>
          </a:custGeom>
          <a:solidFill>
            <a:srgbClr val="A0C28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 anchor="ctr"/>
          <a:lstStyle>
            <a:lvl1pPr>
              <a:defRPr sz="47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sz="2500" dirty="0"/>
              <a:t>Regular Expressions (regex)  are language used to describe patterns in strings</a:t>
            </a:r>
            <a:endParaRPr sz="2500" dirty="0"/>
          </a:p>
        </p:txBody>
      </p:sp>
    </p:spTree>
    <p:extLst>
      <p:ext uri="{BB962C8B-B14F-4D97-AF65-F5344CB8AC3E}">
        <p14:creationId xmlns:p14="http://schemas.microsoft.com/office/powerpoint/2010/main" val="166114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1" t="17939" r="13063" b="17940"/>
          <a:stretch/>
        </p:blipFill>
        <p:spPr>
          <a:xfrm>
            <a:off x="11255434" y="5810596"/>
            <a:ext cx="791674" cy="914400"/>
          </a:xfrm>
          <a:prstGeom prst="rect">
            <a:avLst/>
          </a:prstGeom>
        </p:spPr>
      </p:pic>
      <p:sp>
        <p:nvSpPr>
          <p:cNvPr id="3" name="mpg"/>
          <p:cNvSpPr txBox="1"/>
          <p:nvPr/>
        </p:nvSpPr>
        <p:spPr>
          <a:xfrm>
            <a:off x="2003876" y="338302"/>
            <a:ext cx="8184248" cy="119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normAutofit/>
          </a:bodyPr>
          <a:lstStyle>
            <a:lvl1pPr>
              <a:defRPr sz="10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Logical evaluation</a:t>
            </a:r>
            <a:endParaRPr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"/>
          <p:cNvSpPr/>
          <p:nvPr/>
        </p:nvSpPr>
        <p:spPr>
          <a:xfrm>
            <a:off x="615137" y="3790824"/>
            <a:ext cx="10991397" cy="552577"/>
          </a:xfrm>
          <a:prstGeom prst="rect">
            <a:avLst/>
          </a:prstGeom>
          <a:solidFill>
            <a:srgbClr val="F0F2F4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" name="ggplot(data = mpg) +…"/>
          <p:cNvSpPr txBox="1"/>
          <p:nvPr/>
        </p:nvSpPr>
        <p:spPr>
          <a:xfrm>
            <a:off x="621578" y="3790825"/>
            <a:ext cx="11079471" cy="552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/>
          <a:p>
            <a:pPr algn="l">
              <a:spcBef>
                <a:spcPts val="1500"/>
              </a:spcBef>
              <a:defRPr sz="50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</a:rPr>
              <a:t>str_detect</a:t>
            </a:r>
            <a:r>
              <a:rPr lang="en-US" sz="25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</a:rPr>
              <a:t>protein$sequence</a:t>
            </a:r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sz="2500" dirty="0">
                <a:solidFill>
                  <a:srgbClr val="5B9BD5"/>
                </a:solidFill>
                <a:latin typeface="Lucida Console" panose="020B0609040504020204" pitchFamily="49" charset="0"/>
              </a:rPr>
              <a:t>“SP.R”</a:t>
            </a:r>
            <a:r>
              <a:rPr lang="en-US" sz="250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12" name="mpg"/>
          <p:cNvSpPr txBox="1"/>
          <p:nvPr/>
        </p:nvSpPr>
        <p:spPr>
          <a:xfrm>
            <a:off x="2069189" y="1337974"/>
            <a:ext cx="8184248" cy="119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noAutofit/>
          </a:bodyPr>
          <a:lstStyle>
            <a:lvl1pPr>
              <a:defRPr sz="10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sz="3600" dirty="0"/>
              <a:t>(S/T)PX(K/R) – cyclin binding motif</a:t>
            </a:r>
            <a:endParaRPr sz="3600" dirty="0"/>
          </a:p>
        </p:txBody>
      </p:sp>
      <p:sp>
        <p:nvSpPr>
          <p:cNvPr id="4" name="Rounded Rectangular Callout 3"/>
          <p:cNvSpPr/>
          <p:nvPr/>
        </p:nvSpPr>
        <p:spPr>
          <a:xfrm flipH="1">
            <a:off x="3634289" y="2259750"/>
            <a:ext cx="3605607" cy="1609819"/>
          </a:xfrm>
          <a:custGeom>
            <a:avLst/>
            <a:gdLst>
              <a:gd name="connsiteX0" fmla="*/ 0 w 1425388"/>
              <a:gd name="connsiteY0" fmla="*/ 186395 h 1118347"/>
              <a:gd name="connsiteX1" fmla="*/ 186395 w 1425388"/>
              <a:gd name="connsiteY1" fmla="*/ 0 h 1118347"/>
              <a:gd name="connsiteX2" fmla="*/ 237565 w 1425388"/>
              <a:gd name="connsiteY2" fmla="*/ 0 h 1118347"/>
              <a:gd name="connsiteX3" fmla="*/ 237565 w 1425388"/>
              <a:gd name="connsiteY3" fmla="*/ 0 h 1118347"/>
              <a:gd name="connsiteX4" fmla="*/ 593912 w 1425388"/>
              <a:gd name="connsiteY4" fmla="*/ 0 h 1118347"/>
              <a:gd name="connsiteX5" fmla="*/ 1238993 w 1425388"/>
              <a:gd name="connsiteY5" fmla="*/ 0 h 1118347"/>
              <a:gd name="connsiteX6" fmla="*/ 1425388 w 1425388"/>
              <a:gd name="connsiteY6" fmla="*/ 186395 h 1118347"/>
              <a:gd name="connsiteX7" fmla="*/ 1425388 w 1425388"/>
              <a:gd name="connsiteY7" fmla="*/ 652369 h 1118347"/>
              <a:gd name="connsiteX8" fmla="*/ 1425388 w 1425388"/>
              <a:gd name="connsiteY8" fmla="*/ 652369 h 1118347"/>
              <a:gd name="connsiteX9" fmla="*/ 1425388 w 1425388"/>
              <a:gd name="connsiteY9" fmla="*/ 931956 h 1118347"/>
              <a:gd name="connsiteX10" fmla="*/ 1425388 w 1425388"/>
              <a:gd name="connsiteY10" fmla="*/ 931952 h 1118347"/>
              <a:gd name="connsiteX11" fmla="*/ 1238993 w 1425388"/>
              <a:gd name="connsiteY11" fmla="*/ 1118347 h 1118347"/>
              <a:gd name="connsiteX12" fmla="*/ 593912 w 1425388"/>
              <a:gd name="connsiteY12" fmla="*/ 1118347 h 1118347"/>
              <a:gd name="connsiteX13" fmla="*/ 16235 w 1425388"/>
              <a:gd name="connsiteY13" fmla="*/ 1509153 h 1118347"/>
              <a:gd name="connsiteX14" fmla="*/ 237565 w 1425388"/>
              <a:gd name="connsiteY14" fmla="*/ 1118347 h 1118347"/>
              <a:gd name="connsiteX15" fmla="*/ 186395 w 1425388"/>
              <a:gd name="connsiteY15" fmla="*/ 1118347 h 1118347"/>
              <a:gd name="connsiteX16" fmla="*/ 0 w 1425388"/>
              <a:gd name="connsiteY16" fmla="*/ 931952 h 1118347"/>
              <a:gd name="connsiteX17" fmla="*/ 0 w 1425388"/>
              <a:gd name="connsiteY17" fmla="*/ 931956 h 1118347"/>
              <a:gd name="connsiteX18" fmla="*/ 0 w 1425388"/>
              <a:gd name="connsiteY18" fmla="*/ 652369 h 1118347"/>
              <a:gd name="connsiteX19" fmla="*/ 0 w 1425388"/>
              <a:gd name="connsiteY19" fmla="*/ 652369 h 1118347"/>
              <a:gd name="connsiteX20" fmla="*/ 0 w 1425388"/>
              <a:gd name="connsiteY20" fmla="*/ 186395 h 1118347"/>
              <a:gd name="connsiteX0" fmla="*/ 0 w 2458123"/>
              <a:gd name="connsiteY0" fmla="*/ 276303 h 1599061"/>
              <a:gd name="connsiteX1" fmla="*/ 186395 w 2458123"/>
              <a:gd name="connsiteY1" fmla="*/ 89908 h 1599061"/>
              <a:gd name="connsiteX2" fmla="*/ 237565 w 2458123"/>
              <a:gd name="connsiteY2" fmla="*/ 89908 h 1599061"/>
              <a:gd name="connsiteX3" fmla="*/ 237565 w 2458123"/>
              <a:gd name="connsiteY3" fmla="*/ 89908 h 1599061"/>
              <a:gd name="connsiteX4" fmla="*/ 593912 w 2458123"/>
              <a:gd name="connsiteY4" fmla="*/ 89908 h 1599061"/>
              <a:gd name="connsiteX5" fmla="*/ 1238993 w 2458123"/>
              <a:gd name="connsiteY5" fmla="*/ 89908 h 1599061"/>
              <a:gd name="connsiteX6" fmla="*/ 1425388 w 2458123"/>
              <a:gd name="connsiteY6" fmla="*/ 276303 h 1599061"/>
              <a:gd name="connsiteX7" fmla="*/ 1425388 w 2458123"/>
              <a:gd name="connsiteY7" fmla="*/ 742277 h 1599061"/>
              <a:gd name="connsiteX8" fmla="*/ 2458123 w 2458123"/>
              <a:gd name="connsiteY8" fmla="*/ 0 h 1599061"/>
              <a:gd name="connsiteX9" fmla="*/ 1425388 w 2458123"/>
              <a:gd name="connsiteY9" fmla="*/ 1021864 h 1599061"/>
              <a:gd name="connsiteX10" fmla="*/ 1425388 w 2458123"/>
              <a:gd name="connsiteY10" fmla="*/ 1021860 h 1599061"/>
              <a:gd name="connsiteX11" fmla="*/ 1238993 w 2458123"/>
              <a:gd name="connsiteY11" fmla="*/ 1208255 h 1599061"/>
              <a:gd name="connsiteX12" fmla="*/ 593912 w 2458123"/>
              <a:gd name="connsiteY12" fmla="*/ 1208255 h 1599061"/>
              <a:gd name="connsiteX13" fmla="*/ 16235 w 2458123"/>
              <a:gd name="connsiteY13" fmla="*/ 1599061 h 1599061"/>
              <a:gd name="connsiteX14" fmla="*/ 237565 w 2458123"/>
              <a:gd name="connsiteY14" fmla="*/ 1208255 h 1599061"/>
              <a:gd name="connsiteX15" fmla="*/ 186395 w 2458123"/>
              <a:gd name="connsiteY15" fmla="*/ 1208255 h 1599061"/>
              <a:gd name="connsiteX16" fmla="*/ 0 w 2458123"/>
              <a:gd name="connsiteY16" fmla="*/ 1021860 h 1599061"/>
              <a:gd name="connsiteX17" fmla="*/ 0 w 2458123"/>
              <a:gd name="connsiteY17" fmla="*/ 1021864 h 1599061"/>
              <a:gd name="connsiteX18" fmla="*/ 0 w 2458123"/>
              <a:gd name="connsiteY18" fmla="*/ 742277 h 1599061"/>
              <a:gd name="connsiteX19" fmla="*/ 0 w 2458123"/>
              <a:gd name="connsiteY19" fmla="*/ 742277 h 1599061"/>
              <a:gd name="connsiteX20" fmla="*/ 0 w 2458123"/>
              <a:gd name="connsiteY20" fmla="*/ 276303 h 1599061"/>
              <a:gd name="connsiteX0" fmla="*/ 0 w 2458123"/>
              <a:gd name="connsiteY0" fmla="*/ 276303 h 1599061"/>
              <a:gd name="connsiteX1" fmla="*/ 186395 w 2458123"/>
              <a:gd name="connsiteY1" fmla="*/ 89908 h 1599061"/>
              <a:gd name="connsiteX2" fmla="*/ 237565 w 2458123"/>
              <a:gd name="connsiteY2" fmla="*/ 89908 h 1599061"/>
              <a:gd name="connsiteX3" fmla="*/ 237565 w 2458123"/>
              <a:gd name="connsiteY3" fmla="*/ 89908 h 1599061"/>
              <a:gd name="connsiteX4" fmla="*/ 593912 w 2458123"/>
              <a:gd name="connsiteY4" fmla="*/ 89908 h 1599061"/>
              <a:gd name="connsiteX5" fmla="*/ 1238993 w 2458123"/>
              <a:gd name="connsiteY5" fmla="*/ 89908 h 1599061"/>
              <a:gd name="connsiteX6" fmla="*/ 1425388 w 2458123"/>
              <a:gd name="connsiteY6" fmla="*/ 276303 h 1599061"/>
              <a:gd name="connsiteX7" fmla="*/ 1425388 w 2458123"/>
              <a:gd name="connsiteY7" fmla="*/ 742277 h 1599061"/>
              <a:gd name="connsiteX8" fmla="*/ 2458123 w 2458123"/>
              <a:gd name="connsiteY8" fmla="*/ 0 h 1599061"/>
              <a:gd name="connsiteX9" fmla="*/ 1425388 w 2458123"/>
              <a:gd name="connsiteY9" fmla="*/ 1021864 h 1599061"/>
              <a:gd name="connsiteX10" fmla="*/ 1436145 w 2458123"/>
              <a:gd name="connsiteY10" fmla="*/ 752919 h 1599061"/>
              <a:gd name="connsiteX11" fmla="*/ 1238993 w 2458123"/>
              <a:gd name="connsiteY11" fmla="*/ 1208255 h 1599061"/>
              <a:gd name="connsiteX12" fmla="*/ 593912 w 2458123"/>
              <a:gd name="connsiteY12" fmla="*/ 1208255 h 1599061"/>
              <a:gd name="connsiteX13" fmla="*/ 16235 w 2458123"/>
              <a:gd name="connsiteY13" fmla="*/ 1599061 h 1599061"/>
              <a:gd name="connsiteX14" fmla="*/ 237565 w 2458123"/>
              <a:gd name="connsiteY14" fmla="*/ 1208255 h 1599061"/>
              <a:gd name="connsiteX15" fmla="*/ 186395 w 2458123"/>
              <a:gd name="connsiteY15" fmla="*/ 1208255 h 1599061"/>
              <a:gd name="connsiteX16" fmla="*/ 0 w 2458123"/>
              <a:gd name="connsiteY16" fmla="*/ 1021860 h 1599061"/>
              <a:gd name="connsiteX17" fmla="*/ 0 w 2458123"/>
              <a:gd name="connsiteY17" fmla="*/ 1021864 h 1599061"/>
              <a:gd name="connsiteX18" fmla="*/ 0 w 2458123"/>
              <a:gd name="connsiteY18" fmla="*/ 742277 h 1599061"/>
              <a:gd name="connsiteX19" fmla="*/ 0 w 2458123"/>
              <a:gd name="connsiteY19" fmla="*/ 742277 h 1599061"/>
              <a:gd name="connsiteX20" fmla="*/ 0 w 2458123"/>
              <a:gd name="connsiteY20" fmla="*/ 276303 h 1599061"/>
              <a:gd name="connsiteX0" fmla="*/ 0 w 2458123"/>
              <a:gd name="connsiteY0" fmla="*/ 276303 h 1599061"/>
              <a:gd name="connsiteX1" fmla="*/ 186395 w 2458123"/>
              <a:gd name="connsiteY1" fmla="*/ 89908 h 1599061"/>
              <a:gd name="connsiteX2" fmla="*/ 237565 w 2458123"/>
              <a:gd name="connsiteY2" fmla="*/ 89908 h 1599061"/>
              <a:gd name="connsiteX3" fmla="*/ 237565 w 2458123"/>
              <a:gd name="connsiteY3" fmla="*/ 89908 h 1599061"/>
              <a:gd name="connsiteX4" fmla="*/ 593912 w 2458123"/>
              <a:gd name="connsiteY4" fmla="*/ 89908 h 1599061"/>
              <a:gd name="connsiteX5" fmla="*/ 1238993 w 2458123"/>
              <a:gd name="connsiteY5" fmla="*/ 89908 h 1599061"/>
              <a:gd name="connsiteX6" fmla="*/ 1425388 w 2458123"/>
              <a:gd name="connsiteY6" fmla="*/ 276303 h 1599061"/>
              <a:gd name="connsiteX7" fmla="*/ 1425388 w 2458123"/>
              <a:gd name="connsiteY7" fmla="*/ 742277 h 1599061"/>
              <a:gd name="connsiteX8" fmla="*/ 2458123 w 2458123"/>
              <a:gd name="connsiteY8" fmla="*/ 0 h 1599061"/>
              <a:gd name="connsiteX9" fmla="*/ 1629784 w 2458123"/>
              <a:gd name="connsiteY9" fmla="*/ 828226 h 1599061"/>
              <a:gd name="connsiteX10" fmla="*/ 1436145 w 2458123"/>
              <a:gd name="connsiteY10" fmla="*/ 752919 h 1599061"/>
              <a:gd name="connsiteX11" fmla="*/ 1238993 w 2458123"/>
              <a:gd name="connsiteY11" fmla="*/ 1208255 h 1599061"/>
              <a:gd name="connsiteX12" fmla="*/ 593912 w 2458123"/>
              <a:gd name="connsiteY12" fmla="*/ 1208255 h 1599061"/>
              <a:gd name="connsiteX13" fmla="*/ 16235 w 2458123"/>
              <a:gd name="connsiteY13" fmla="*/ 1599061 h 1599061"/>
              <a:gd name="connsiteX14" fmla="*/ 237565 w 2458123"/>
              <a:gd name="connsiteY14" fmla="*/ 1208255 h 1599061"/>
              <a:gd name="connsiteX15" fmla="*/ 186395 w 2458123"/>
              <a:gd name="connsiteY15" fmla="*/ 1208255 h 1599061"/>
              <a:gd name="connsiteX16" fmla="*/ 0 w 2458123"/>
              <a:gd name="connsiteY16" fmla="*/ 1021860 h 1599061"/>
              <a:gd name="connsiteX17" fmla="*/ 0 w 2458123"/>
              <a:gd name="connsiteY17" fmla="*/ 1021864 h 1599061"/>
              <a:gd name="connsiteX18" fmla="*/ 0 w 2458123"/>
              <a:gd name="connsiteY18" fmla="*/ 742277 h 1599061"/>
              <a:gd name="connsiteX19" fmla="*/ 0 w 2458123"/>
              <a:gd name="connsiteY19" fmla="*/ 742277 h 1599061"/>
              <a:gd name="connsiteX20" fmla="*/ 0 w 2458123"/>
              <a:gd name="connsiteY20" fmla="*/ 276303 h 1599061"/>
              <a:gd name="connsiteX0" fmla="*/ 0 w 2458123"/>
              <a:gd name="connsiteY0" fmla="*/ 276303 h 1599061"/>
              <a:gd name="connsiteX1" fmla="*/ 186395 w 2458123"/>
              <a:gd name="connsiteY1" fmla="*/ 89908 h 1599061"/>
              <a:gd name="connsiteX2" fmla="*/ 237565 w 2458123"/>
              <a:gd name="connsiteY2" fmla="*/ 89908 h 1599061"/>
              <a:gd name="connsiteX3" fmla="*/ 237565 w 2458123"/>
              <a:gd name="connsiteY3" fmla="*/ 89908 h 1599061"/>
              <a:gd name="connsiteX4" fmla="*/ 593912 w 2458123"/>
              <a:gd name="connsiteY4" fmla="*/ 89908 h 1599061"/>
              <a:gd name="connsiteX5" fmla="*/ 1238993 w 2458123"/>
              <a:gd name="connsiteY5" fmla="*/ 89908 h 1599061"/>
              <a:gd name="connsiteX6" fmla="*/ 1425388 w 2458123"/>
              <a:gd name="connsiteY6" fmla="*/ 276303 h 1599061"/>
              <a:gd name="connsiteX7" fmla="*/ 1425388 w 2458123"/>
              <a:gd name="connsiteY7" fmla="*/ 742277 h 1599061"/>
              <a:gd name="connsiteX8" fmla="*/ 2458123 w 2458123"/>
              <a:gd name="connsiteY8" fmla="*/ 0 h 1599061"/>
              <a:gd name="connsiteX9" fmla="*/ 1629784 w 2458123"/>
              <a:gd name="connsiteY9" fmla="*/ 828226 h 1599061"/>
              <a:gd name="connsiteX10" fmla="*/ 1436145 w 2458123"/>
              <a:gd name="connsiteY10" fmla="*/ 903526 h 1599061"/>
              <a:gd name="connsiteX11" fmla="*/ 1238993 w 2458123"/>
              <a:gd name="connsiteY11" fmla="*/ 1208255 h 1599061"/>
              <a:gd name="connsiteX12" fmla="*/ 593912 w 2458123"/>
              <a:gd name="connsiteY12" fmla="*/ 1208255 h 1599061"/>
              <a:gd name="connsiteX13" fmla="*/ 16235 w 2458123"/>
              <a:gd name="connsiteY13" fmla="*/ 1599061 h 1599061"/>
              <a:gd name="connsiteX14" fmla="*/ 237565 w 2458123"/>
              <a:gd name="connsiteY14" fmla="*/ 1208255 h 1599061"/>
              <a:gd name="connsiteX15" fmla="*/ 186395 w 2458123"/>
              <a:gd name="connsiteY15" fmla="*/ 1208255 h 1599061"/>
              <a:gd name="connsiteX16" fmla="*/ 0 w 2458123"/>
              <a:gd name="connsiteY16" fmla="*/ 1021860 h 1599061"/>
              <a:gd name="connsiteX17" fmla="*/ 0 w 2458123"/>
              <a:gd name="connsiteY17" fmla="*/ 1021864 h 1599061"/>
              <a:gd name="connsiteX18" fmla="*/ 0 w 2458123"/>
              <a:gd name="connsiteY18" fmla="*/ 742277 h 1599061"/>
              <a:gd name="connsiteX19" fmla="*/ 0 w 2458123"/>
              <a:gd name="connsiteY19" fmla="*/ 742277 h 1599061"/>
              <a:gd name="connsiteX20" fmla="*/ 0 w 2458123"/>
              <a:gd name="connsiteY20" fmla="*/ 276303 h 1599061"/>
              <a:gd name="connsiteX0" fmla="*/ 0 w 2458123"/>
              <a:gd name="connsiteY0" fmla="*/ 276303 h 1599061"/>
              <a:gd name="connsiteX1" fmla="*/ 186395 w 2458123"/>
              <a:gd name="connsiteY1" fmla="*/ 89908 h 1599061"/>
              <a:gd name="connsiteX2" fmla="*/ 237565 w 2458123"/>
              <a:gd name="connsiteY2" fmla="*/ 89908 h 1599061"/>
              <a:gd name="connsiteX3" fmla="*/ 237565 w 2458123"/>
              <a:gd name="connsiteY3" fmla="*/ 89908 h 1599061"/>
              <a:gd name="connsiteX4" fmla="*/ 593912 w 2458123"/>
              <a:gd name="connsiteY4" fmla="*/ 89908 h 1599061"/>
              <a:gd name="connsiteX5" fmla="*/ 1238993 w 2458123"/>
              <a:gd name="connsiteY5" fmla="*/ 89908 h 1599061"/>
              <a:gd name="connsiteX6" fmla="*/ 1425388 w 2458123"/>
              <a:gd name="connsiteY6" fmla="*/ 276303 h 1599061"/>
              <a:gd name="connsiteX7" fmla="*/ 1457661 w 2458123"/>
              <a:gd name="connsiteY7" fmla="*/ 430305 h 1599061"/>
              <a:gd name="connsiteX8" fmla="*/ 2458123 w 2458123"/>
              <a:gd name="connsiteY8" fmla="*/ 0 h 1599061"/>
              <a:gd name="connsiteX9" fmla="*/ 1629784 w 2458123"/>
              <a:gd name="connsiteY9" fmla="*/ 828226 h 1599061"/>
              <a:gd name="connsiteX10" fmla="*/ 1436145 w 2458123"/>
              <a:gd name="connsiteY10" fmla="*/ 903526 h 1599061"/>
              <a:gd name="connsiteX11" fmla="*/ 1238993 w 2458123"/>
              <a:gd name="connsiteY11" fmla="*/ 1208255 h 1599061"/>
              <a:gd name="connsiteX12" fmla="*/ 593912 w 2458123"/>
              <a:gd name="connsiteY12" fmla="*/ 1208255 h 1599061"/>
              <a:gd name="connsiteX13" fmla="*/ 16235 w 2458123"/>
              <a:gd name="connsiteY13" fmla="*/ 1599061 h 1599061"/>
              <a:gd name="connsiteX14" fmla="*/ 237565 w 2458123"/>
              <a:gd name="connsiteY14" fmla="*/ 1208255 h 1599061"/>
              <a:gd name="connsiteX15" fmla="*/ 186395 w 2458123"/>
              <a:gd name="connsiteY15" fmla="*/ 1208255 h 1599061"/>
              <a:gd name="connsiteX16" fmla="*/ 0 w 2458123"/>
              <a:gd name="connsiteY16" fmla="*/ 1021860 h 1599061"/>
              <a:gd name="connsiteX17" fmla="*/ 0 w 2458123"/>
              <a:gd name="connsiteY17" fmla="*/ 1021864 h 1599061"/>
              <a:gd name="connsiteX18" fmla="*/ 0 w 2458123"/>
              <a:gd name="connsiteY18" fmla="*/ 742277 h 1599061"/>
              <a:gd name="connsiteX19" fmla="*/ 0 w 2458123"/>
              <a:gd name="connsiteY19" fmla="*/ 742277 h 1599061"/>
              <a:gd name="connsiteX20" fmla="*/ 0 w 2458123"/>
              <a:gd name="connsiteY20" fmla="*/ 276303 h 1599061"/>
              <a:gd name="connsiteX0" fmla="*/ 0 w 2458123"/>
              <a:gd name="connsiteY0" fmla="*/ 276303 h 1599061"/>
              <a:gd name="connsiteX1" fmla="*/ 186395 w 2458123"/>
              <a:gd name="connsiteY1" fmla="*/ 89908 h 1599061"/>
              <a:gd name="connsiteX2" fmla="*/ 237565 w 2458123"/>
              <a:gd name="connsiteY2" fmla="*/ 89908 h 1599061"/>
              <a:gd name="connsiteX3" fmla="*/ 237565 w 2458123"/>
              <a:gd name="connsiteY3" fmla="*/ 89908 h 1599061"/>
              <a:gd name="connsiteX4" fmla="*/ 593912 w 2458123"/>
              <a:gd name="connsiteY4" fmla="*/ 89908 h 1599061"/>
              <a:gd name="connsiteX5" fmla="*/ 1238993 w 2458123"/>
              <a:gd name="connsiteY5" fmla="*/ 89908 h 1599061"/>
              <a:gd name="connsiteX6" fmla="*/ 1425388 w 2458123"/>
              <a:gd name="connsiteY6" fmla="*/ 276303 h 1599061"/>
              <a:gd name="connsiteX7" fmla="*/ 1457661 w 2458123"/>
              <a:gd name="connsiteY7" fmla="*/ 430305 h 1599061"/>
              <a:gd name="connsiteX8" fmla="*/ 2458123 w 2458123"/>
              <a:gd name="connsiteY8" fmla="*/ 0 h 1599061"/>
              <a:gd name="connsiteX9" fmla="*/ 1877210 w 2458123"/>
              <a:gd name="connsiteY9" fmla="*/ 451708 h 1599061"/>
              <a:gd name="connsiteX10" fmla="*/ 1436145 w 2458123"/>
              <a:gd name="connsiteY10" fmla="*/ 903526 h 1599061"/>
              <a:gd name="connsiteX11" fmla="*/ 1238993 w 2458123"/>
              <a:gd name="connsiteY11" fmla="*/ 1208255 h 1599061"/>
              <a:gd name="connsiteX12" fmla="*/ 593912 w 2458123"/>
              <a:gd name="connsiteY12" fmla="*/ 1208255 h 1599061"/>
              <a:gd name="connsiteX13" fmla="*/ 16235 w 2458123"/>
              <a:gd name="connsiteY13" fmla="*/ 1599061 h 1599061"/>
              <a:gd name="connsiteX14" fmla="*/ 237565 w 2458123"/>
              <a:gd name="connsiteY14" fmla="*/ 1208255 h 1599061"/>
              <a:gd name="connsiteX15" fmla="*/ 186395 w 2458123"/>
              <a:gd name="connsiteY15" fmla="*/ 1208255 h 1599061"/>
              <a:gd name="connsiteX16" fmla="*/ 0 w 2458123"/>
              <a:gd name="connsiteY16" fmla="*/ 1021860 h 1599061"/>
              <a:gd name="connsiteX17" fmla="*/ 0 w 2458123"/>
              <a:gd name="connsiteY17" fmla="*/ 1021864 h 1599061"/>
              <a:gd name="connsiteX18" fmla="*/ 0 w 2458123"/>
              <a:gd name="connsiteY18" fmla="*/ 742277 h 1599061"/>
              <a:gd name="connsiteX19" fmla="*/ 0 w 2458123"/>
              <a:gd name="connsiteY19" fmla="*/ 742277 h 1599061"/>
              <a:gd name="connsiteX20" fmla="*/ 0 w 2458123"/>
              <a:gd name="connsiteY20" fmla="*/ 276303 h 1599061"/>
              <a:gd name="connsiteX0" fmla="*/ 0 w 2458123"/>
              <a:gd name="connsiteY0" fmla="*/ 276303 h 1599061"/>
              <a:gd name="connsiteX1" fmla="*/ 186395 w 2458123"/>
              <a:gd name="connsiteY1" fmla="*/ 89908 h 1599061"/>
              <a:gd name="connsiteX2" fmla="*/ 237565 w 2458123"/>
              <a:gd name="connsiteY2" fmla="*/ 89908 h 1599061"/>
              <a:gd name="connsiteX3" fmla="*/ 237565 w 2458123"/>
              <a:gd name="connsiteY3" fmla="*/ 89908 h 1599061"/>
              <a:gd name="connsiteX4" fmla="*/ 593912 w 2458123"/>
              <a:gd name="connsiteY4" fmla="*/ 89908 h 1599061"/>
              <a:gd name="connsiteX5" fmla="*/ 1238993 w 2458123"/>
              <a:gd name="connsiteY5" fmla="*/ 89908 h 1599061"/>
              <a:gd name="connsiteX6" fmla="*/ 1425388 w 2458123"/>
              <a:gd name="connsiteY6" fmla="*/ 276303 h 1599061"/>
              <a:gd name="connsiteX7" fmla="*/ 1457661 w 2458123"/>
              <a:gd name="connsiteY7" fmla="*/ 430305 h 1599061"/>
              <a:gd name="connsiteX8" fmla="*/ 2458123 w 2458123"/>
              <a:gd name="connsiteY8" fmla="*/ 0 h 1599061"/>
              <a:gd name="connsiteX9" fmla="*/ 1877210 w 2458123"/>
              <a:gd name="connsiteY9" fmla="*/ 451708 h 1599061"/>
              <a:gd name="connsiteX10" fmla="*/ 1446903 w 2458123"/>
              <a:gd name="connsiteY10" fmla="*/ 699131 h 1599061"/>
              <a:gd name="connsiteX11" fmla="*/ 1238993 w 2458123"/>
              <a:gd name="connsiteY11" fmla="*/ 1208255 h 1599061"/>
              <a:gd name="connsiteX12" fmla="*/ 593912 w 2458123"/>
              <a:gd name="connsiteY12" fmla="*/ 1208255 h 1599061"/>
              <a:gd name="connsiteX13" fmla="*/ 16235 w 2458123"/>
              <a:gd name="connsiteY13" fmla="*/ 1599061 h 1599061"/>
              <a:gd name="connsiteX14" fmla="*/ 237565 w 2458123"/>
              <a:gd name="connsiteY14" fmla="*/ 1208255 h 1599061"/>
              <a:gd name="connsiteX15" fmla="*/ 186395 w 2458123"/>
              <a:gd name="connsiteY15" fmla="*/ 1208255 h 1599061"/>
              <a:gd name="connsiteX16" fmla="*/ 0 w 2458123"/>
              <a:gd name="connsiteY16" fmla="*/ 1021860 h 1599061"/>
              <a:gd name="connsiteX17" fmla="*/ 0 w 2458123"/>
              <a:gd name="connsiteY17" fmla="*/ 1021864 h 1599061"/>
              <a:gd name="connsiteX18" fmla="*/ 0 w 2458123"/>
              <a:gd name="connsiteY18" fmla="*/ 742277 h 1599061"/>
              <a:gd name="connsiteX19" fmla="*/ 0 w 2458123"/>
              <a:gd name="connsiteY19" fmla="*/ 742277 h 1599061"/>
              <a:gd name="connsiteX20" fmla="*/ 0 w 2458123"/>
              <a:gd name="connsiteY20" fmla="*/ 276303 h 1599061"/>
              <a:gd name="connsiteX0" fmla="*/ 0 w 2458123"/>
              <a:gd name="connsiteY0" fmla="*/ 276303 h 1599061"/>
              <a:gd name="connsiteX1" fmla="*/ 186395 w 2458123"/>
              <a:gd name="connsiteY1" fmla="*/ 89908 h 1599061"/>
              <a:gd name="connsiteX2" fmla="*/ 237565 w 2458123"/>
              <a:gd name="connsiteY2" fmla="*/ 89908 h 1599061"/>
              <a:gd name="connsiteX3" fmla="*/ 237565 w 2458123"/>
              <a:gd name="connsiteY3" fmla="*/ 89908 h 1599061"/>
              <a:gd name="connsiteX4" fmla="*/ 593912 w 2458123"/>
              <a:gd name="connsiteY4" fmla="*/ 89908 h 1599061"/>
              <a:gd name="connsiteX5" fmla="*/ 1238993 w 2458123"/>
              <a:gd name="connsiteY5" fmla="*/ 89908 h 1599061"/>
              <a:gd name="connsiteX6" fmla="*/ 1425388 w 2458123"/>
              <a:gd name="connsiteY6" fmla="*/ 276303 h 1599061"/>
              <a:gd name="connsiteX7" fmla="*/ 1457661 w 2458123"/>
              <a:gd name="connsiteY7" fmla="*/ 430305 h 1599061"/>
              <a:gd name="connsiteX8" fmla="*/ 2458123 w 2458123"/>
              <a:gd name="connsiteY8" fmla="*/ 0 h 1599061"/>
              <a:gd name="connsiteX9" fmla="*/ 1877210 w 2458123"/>
              <a:gd name="connsiteY9" fmla="*/ 451708 h 1599061"/>
              <a:gd name="connsiteX10" fmla="*/ 1446903 w 2458123"/>
              <a:gd name="connsiteY10" fmla="*/ 699131 h 1599061"/>
              <a:gd name="connsiteX11" fmla="*/ 1238993 w 2458123"/>
              <a:gd name="connsiteY11" fmla="*/ 1208255 h 1599061"/>
              <a:gd name="connsiteX12" fmla="*/ 593912 w 2458123"/>
              <a:gd name="connsiteY12" fmla="*/ 1208255 h 1599061"/>
              <a:gd name="connsiteX13" fmla="*/ 16235 w 2458123"/>
              <a:gd name="connsiteY13" fmla="*/ 1599061 h 1599061"/>
              <a:gd name="connsiteX14" fmla="*/ 237565 w 2458123"/>
              <a:gd name="connsiteY14" fmla="*/ 1208255 h 1599061"/>
              <a:gd name="connsiteX15" fmla="*/ 186395 w 2458123"/>
              <a:gd name="connsiteY15" fmla="*/ 1208255 h 1599061"/>
              <a:gd name="connsiteX16" fmla="*/ 0 w 2458123"/>
              <a:gd name="connsiteY16" fmla="*/ 1021860 h 1599061"/>
              <a:gd name="connsiteX17" fmla="*/ 0 w 2458123"/>
              <a:gd name="connsiteY17" fmla="*/ 1021864 h 1599061"/>
              <a:gd name="connsiteX18" fmla="*/ 0 w 2458123"/>
              <a:gd name="connsiteY18" fmla="*/ 742277 h 1599061"/>
              <a:gd name="connsiteX19" fmla="*/ 0 w 2458123"/>
              <a:gd name="connsiteY19" fmla="*/ 742277 h 1599061"/>
              <a:gd name="connsiteX20" fmla="*/ 0 w 2458123"/>
              <a:gd name="connsiteY20" fmla="*/ 276303 h 1599061"/>
              <a:gd name="connsiteX0" fmla="*/ 0 w 2465001"/>
              <a:gd name="connsiteY0" fmla="*/ 276303 h 1599061"/>
              <a:gd name="connsiteX1" fmla="*/ 186395 w 2465001"/>
              <a:gd name="connsiteY1" fmla="*/ 89908 h 1599061"/>
              <a:gd name="connsiteX2" fmla="*/ 237565 w 2465001"/>
              <a:gd name="connsiteY2" fmla="*/ 89908 h 1599061"/>
              <a:gd name="connsiteX3" fmla="*/ 237565 w 2465001"/>
              <a:gd name="connsiteY3" fmla="*/ 89908 h 1599061"/>
              <a:gd name="connsiteX4" fmla="*/ 593912 w 2465001"/>
              <a:gd name="connsiteY4" fmla="*/ 89908 h 1599061"/>
              <a:gd name="connsiteX5" fmla="*/ 1238993 w 2465001"/>
              <a:gd name="connsiteY5" fmla="*/ 89908 h 1599061"/>
              <a:gd name="connsiteX6" fmla="*/ 1425388 w 2465001"/>
              <a:gd name="connsiteY6" fmla="*/ 276303 h 1599061"/>
              <a:gd name="connsiteX7" fmla="*/ 1457661 w 2465001"/>
              <a:gd name="connsiteY7" fmla="*/ 430305 h 1599061"/>
              <a:gd name="connsiteX8" fmla="*/ 2458123 w 2465001"/>
              <a:gd name="connsiteY8" fmla="*/ 0 h 1599061"/>
              <a:gd name="connsiteX9" fmla="*/ 1877210 w 2465001"/>
              <a:gd name="connsiteY9" fmla="*/ 451708 h 1599061"/>
              <a:gd name="connsiteX10" fmla="*/ 1446903 w 2465001"/>
              <a:gd name="connsiteY10" fmla="*/ 699131 h 1599061"/>
              <a:gd name="connsiteX11" fmla="*/ 1238993 w 2465001"/>
              <a:gd name="connsiteY11" fmla="*/ 1208255 h 1599061"/>
              <a:gd name="connsiteX12" fmla="*/ 593912 w 2465001"/>
              <a:gd name="connsiteY12" fmla="*/ 1208255 h 1599061"/>
              <a:gd name="connsiteX13" fmla="*/ 16235 w 2465001"/>
              <a:gd name="connsiteY13" fmla="*/ 1599061 h 1599061"/>
              <a:gd name="connsiteX14" fmla="*/ 237565 w 2465001"/>
              <a:gd name="connsiteY14" fmla="*/ 1208255 h 1599061"/>
              <a:gd name="connsiteX15" fmla="*/ 186395 w 2465001"/>
              <a:gd name="connsiteY15" fmla="*/ 1208255 h 1599061"/>
              <a:gd name="connsiteX16" fmla="*/ 0 w 2465001"/>
              <a:gd name="connsiteY16" fmla="*/ 1021860 h 1599061"/>
              <a:gd name="connsiteX17" fmla="*/ 0 w 2465001"/>
              <a:gd name="connsiteY17" fmla="*/ 1021864 h 1599061"/>
              <a:gd name="connsiteX18" fmla="*/ 0 w 2465001"/>
              <a:gd name="connsiteY18" fmla="*/ 742277 h 1599061"/>
              <a:gd name="connsiteX19" fmla="*/ 0 w 2465001"/>
              <a:gd name="connsiteY19" fmla="*/ 742277 h 1599061"/>
              <a:gd name="connsiteX20" fmla="*/ 0 w 2465001"/>
              <a:gd name="connsiteY20" fmla="*/ 276303 h 1599061"/>
              <a:gd name="connsiteX0" fmla="*/ 0 w 2458123"/>
              <a:gd name="connsiteY0" fmla="*/ 276303 h 1599061"/>
              <a:gd name="connsiteX1" fmla="*/ 186395 w 2458123"/>
              <a:gd name="connsiteY1" fmla="*/ 89908 h 1599061"/>
              <a:gd name="connsiteX2" fmla="*/ 237565 w 2458123"/>
              <a:gd name="connsiteY2" fmla="*/ 89908 h 1599061"/>
              <a:gd name="connsiteX3" fmla="*/ 237565 w 2458123"/>
              <a:gd name="connsiteY3" fmla="*/ 89908 h 1599061"/>
              <a:gd name="connsiteX4" fmla="*/ 593912 w 2458123"/>
              <a:gd name="connsiteY4" fmla="*/ 89908 h 1599061"/>
              <a:gd name="connsiteX5" fmla="*/ 1238993 w 2458123"/>
              <a:gd name="connsiteY5" fmla="*/ 89908 h 1599061"/>
              <a:gd name="connsiteX6" fmla="*/ 1425388 w 2458123"/>
              <a:gd name="connsiteY6" fmla="*/ 276303 h 1599061"/>
              <a:gd name="connsiteX7" fmla="*/ 1457661 w 2458123"/>
              <a:gd name="connsiteY7" fmla="*/ 430305 h 1599061"/>
              <a:gd name="connsiteX8" fmla="*/ 2458123 w 2458123"/>
              <a:gd name="connsiteY8" fmla="*/ 0 h 1599061"/>
              <a:gd name="connsiteX9" fmla="*/ 1446903 w 2458123"/>
              <a:gd name="connsiteY9" fmla="*/ 699131 h 1599061"/>
              <a:gd name="connsiteX10" fmla="*/ 1238993 w 2458123"/>
              <a:gd name="connsiteY10" fmla="*/ 1208255 h 1599061"/>
              <a:gd name="connsiteX11" fmla="*/ 593912 w 2458123"/>
              <a:gd name="connsiteY11" fmla="*/ 1208255 h 1599061"/>
              <a:gd name="connsiteX12" fmla="*/ 16235 w 2458123"/>
              <a:gd name="connsiteY12" fmla="*/ 1599061 h 1599061"/>
              <a:gd name="connsiteX13" fmla="*/ 237565 w 2458123"/>
              <a:gd name="connsiteY13" fmla="*/ 1208255 h 1599061"/>
              <a:gd name="connsiteX14" fmla="*/ 186395 w 2458123"/>
              <a:gd name="connsiteY14" fmla="*/ 1208255 h 1599061"/>
              <a:gd name="connsiteX15" fmla="*/ 0 w 2458123"/>
              <a:gd name="connsiteY15" fmla="*/ 1021860 h 1599061"/>
              <a:gd name="connsiteX16" fmla="*/ 0 w 2458123"/>
              <a:gd name="connsiteY16" fmla="*/ 1021864 h 1599061"/>
              <a:gd name="connsiteX17" fmla="*/ 0 w 2458123"/>
              <a:gd name="connsiteY17" fmla="*/ 742277 h 1599061"/>
              <a:gd name="connsiteX18" fmla="*/ 0 w 2458123"/>
              <a:gd name="connsiteY18" fmla="*/ 742277 h 1599061"/>
              <a:gd name="connsiteX19" fmla="*/ 0 w 2458123"/>
              <a:gd name="connsiteY19" fmla="*/ 276303 h 1599061"/>
              <a:gd name="connsiteX0" fmla="*/ 0 w 2458123"/>
              <a:gd name="connsiteY0" fmla="*/ 276303 h 1609819"/>
              <a:gd name="connsiteX1" fmla="*/ 186395 w 2458123"/>
              <a:gd name="connsiteY1" fmla="*/ 89908 h 1609819"/>
              <a:gd name="connsiteX2" fmla="*/ 237565 w 2458123"/>
              <a:gd name="connsiteY2" fmla="*/ 89908 h 1609819"/>
              <a:gd name="connsiteX3" fmla="*/ 237565 w 2458123"/>
              <a:gd name="connsiteY3" fmla="*/ 89908 h 1609819"/>
              <a:gd name="connsiteX4" fmla="*/ 593912 w 2458123"/>
              <a:gd name="connsiteY4" fmla="*/ 89908 h 1609819"/>
              <a:gd name="connsiteX5" fmla="*/ 1238993 w 2458123"/>
              <a:gd name="connsiteY5" fmla="*/ 89908 h 1609819"/>
              <a:gd name="connsiteX6" fmla="*/ 1425388 w 2458123"/>
              <a:gd name="connsiteY6" fmla="*/ 276303 h 1609819"/>
              <a:gd name="connsiteX7" fmla="*/ 1457661 w 2458123"/>
              <a:gd name="connsiteY7" fmla="*/ 430305 h 1609819"/>
              <a:gd name="connsiteX8" fmla="*/ 2458123 w 2458123"/>
              <a:gd name="connsiteY8" fmla="*/ 0 h 1609819"/>
              <a:gd name="connsiteX9" fmla="*/ 1446903 w 2458123"/>
              <a:gd name="connsiteY9" fmla="*/ 699131 h 1609819"/>
              <a:gd name="connsiteX10" fmla="*/ 1238993 w 2458123"/>
              <a:gd name="connsiteY10" fmla="*/ 1208255 h 1609819"/>
              <a:gd name="connsiteX11" fmla="*/ 593912 w 2458123"/>
              <a:gd name="connsiteY11" fmla="*/ 1208255 h 1609819"/>
              <a:gd name="connsiteX12" fmla="*/ 280260 w 2458123"/>
              <a:gd name="connsiteY12" fmla="*/ 1609819 h 1609819"/>
              <a:gd name="connsiteX13" fmla="*/ 237565 w 2458123"/>
              <a:gd name="connsiteY13" fmla="*/ 1208255 h 1609819"/>
              <a:gd name="connsiteX14" fmla="*/ 186395 w 2458123"/>
              <a:gd name="connsiteY14" fmla="*/ 1208255 h 1609819"/>
              <a:gd name="connsiteX15" fmla="*/ 0 w 2458123"/>
              <a:gd name="connsiteY15" fmla="*/ 1021860 h 1609819"/>
              <a:gd name="connsiteX16" fmla="*/ 0 w 2458123"/>
              <a:gd name="connsiteY16" fmla="*/ 1021864 h 1609819"/>
              <a:gd name="connsiteX17" fmla="*/ 0 w 2458123"/>
              <a:gd name="connsiteY17" fmla="*/ 742277 h 1609819"/>
              <a:gd name="connsiteX18" fmla="*/ 0 w 2458123"/>
              <a:gd name="connsiteY18" fmla="*/ 742277 h 1609819"/>
              <a:gd name="connsiteX19" fmla="*/ 0 w 2458123"/>
              <a:gd name="connsiteY19" fmla="*/ 276303 h 1609819"/>
              <a:gd name="connsiteX0" fmla="*/ 0 w 2458123"/>
              <a:gd name="connsiteY0" fmla="*/ 276303 h 1609819"/>
              <a:gd name="connsiteX1" fmla="*/ 186395 w 2458123"/>
              <a:gd name="connsiteY1" fmla="*/ 89908 h 1609819"/>
              <a:gd name="connsiteX2" fmla="*/ 237565 w 2458123"/>
              <a:gd name="connsiteY2" fmla="*/ 89908 h 1609819"/>
              <a:gd name="connsiteX3" fmla="*/ 237565 w 2458123"/>
              <a:gd name="connsiteY3" fmla="*/ 89908 h 1609819"/>
              <a:gd name="connsiteX4" fmla="*/ 593912 w 2458123"/>
              <a:gd name="connsiteY4" fmla="*/ 89908 h 1609819"/>
              <a:gd name="connsiteX5" fmla="*/ 1238993 w 2458123"/>
              <a:gd name="connsiteY5" fmla="*/ 89908 h 1609819"/>
              <a:gd name="connsiteX6" fmla="*/ 1425388 w 2458123"/>
              <a:gd name="connsiteY6" fmla="*/ 276303 h 1609819"/>
              <a:gd name="connsiteX7" fmla="*/ 1457661 w 2458123"/>
              <a:gd name="connsiteY7" fmla="*/ 430305 h 1609819"/>
              <a:gd name="connsiteX8" fmla="*/ 2458123 w 2458123"/>
              <a:gd name="connsiteY8" fmla="*/ 0 h 1609819"/>
              <a:gd name="connsiteX9" fmla="*/ 1446903 w 2458123"/>
              <a:gd name="connsiteY9" fmla="*/ 699131 h 1609819"/>
              <a:gd name="connsiteX10" fmla="*/ 1238993 w 2458123"/>
              <a:gd name="connsiteY10" fmla="*/ 1208255 h 1609819"/>
              <a:gd name="connsiteX11" fmla="*/ 593912 w 2458123"/>
              <a:gd name="connsiteY11" fmla="*/ 1208255 h 1609819"/>
              <a:gd name="connsiteX12" fmla="*/ 280260 w 2458123"/>
              <a:gd name="connsiteY12" fmla="*/ 1609819 h 1609819"/>
              <a:gd name="connsiteX13" fmla="*/ 347575 w 2458123"/>
              <a:gd name="connsiteY13" fmla="*/ 1229770 h 1609819"/>
              <a:gd name="connsiteX14" fmla="*/ 186395 w 2458123"/>
              <a:gd name="connsiteY14" fmla="*/ 1208255 h 1609819"/>
              <a:gd name="connsiteX15" fmla="*/ 0 w 2458123"/>
              <a:gd name="connsiteY15" fmla="*/ 1021860 h 1609819"/>
              <a:gd name="connsiteX16" fmla="*/ 0 w 2458123"/>
              <a:gd name="connsiteY16" fmla="*/ 1021864 h 1609819"/>
              <a:gd name="connsiteX17" fmla="*/ 0 w 2458123"/>
              <a:gd name="connsiteY17" fmla="*/ 742277 h 1609819"/>
              <a:gd name="connsiteX18" fmla="*/ 0 w 2458123"/>
              <a:gd name="connsiteY18" fmla="*/ 742277 h 1609819"/>
              <a:gd name="connsiteX19" fmla="*/ 0 w 2458123"/>
              <a:gd name="connsiteY19" fmla="*/ 276303 h 16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58123" h="1609819">
                <a:moveTo>
                  <a:pt x="0" y="276303"/>
                </a:moveTo>
                <a:cubicBezTo>
                  <a:pt x="0" y="173360"/>
                  <a:pt x="83452" y="89908"/>
                  <a:pt x="186395" y="89908"/>
                </a:cubicBezTo>
                <a:lnTo>
                  <a:pt x="237565" y="89908"/>
                </a:lnTo>
                <a:lnTo>
                  <a:pt x="237565" y="89908"/>
                </a:lnTo>
                <a:lnTo>
                  <a:pt x="593912" y="89908"/>
                </a:lnTo>
                <a:lnTo>
                  <a:pt x="1238993" y="89908"/>
                </a:lnTo>
                <a:cubicBezTo>
                  <a:pt x="1341936" y="89908"/>
                  <a:pt x="1425388" y="173360"/>
                  <a:pt x="1425388" y="276303"/>
                </a:cubicBezTo>
                <a:lnTo>
                  <a:pt x="1457661" y="430305"/>
                </a:lnTo>
                <a:lnTo>
                  <a:pt x="2458123" y="0"/>
                </a:lnTo>
                <a:cubicBezTo>
                  <a:pt x="2456330" y="44804"/>
                  <a:pt x="1650091" y="497755"/>
                  <a:pt x="1446903" y="699131"/>
                </a:cubicBezTo>
                <a:cubicBezTo>
                  <a:pt x="1425388" y="1060258"/>
                  <a:pt x="1341936" y="1208255"/>
                  <a:pt x="1238993" y="1208255"/>
                </a:cubicBezTo>
                <a:lnTo>
                  <a:pt x="593912" y="1208255"/>
                </a:lnTo>
                <a:lnTo>
                  <a:pt x="280260" y="1609819"/>
                </a:lnTo>
                <a:lnTo>
                  <a:pt x="347575" y="1229770"/>
                </a:lnTo>
                <a:lnTo>
                  <a:pt x="186395" y="1208255"/>
                </a:lnTo>
                <a:cubicBezTo>
                  <a:pt x="83452" y="1208255"/>
                  <a:pt x="0" y="1124803"/>
                  <a:pt x="0" y="1021860"/>
                </a:cubicBezTo>
                <a:lnTo>
                  <a:pt x="0" y="1021864"/>
                </a:lnTo>
                <a:lnTo>
                  <a:pt x="0" y="742277"/>
                </a:lnTo>
                <a:lnTo>
                  <a:pt x="0" y="742277"/>
                </a:lnTo>
                <a:lnTo>
                  <a:pt x="0" y="27630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0" tIns="274320" rIns="0" rtlCol="0" anchor="t" anchorCtr="0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(S/T)PX(K/R) 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=/= 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SPXR</a:t>
            </a:r>
          </a:p>
        </p:txBody>
      </p:sp>
      <p:sp>
        <p:nvSpPr>
          <p:cNvPr id="9" name="How are these plots similar?"/>
          <p:cNvSpPr/>
          <p:nvPr/>
        </p:nvSpPr>
        <p:spPr>
          <a:xfrm>
            <a:off x="4212329" y="4592585"/>
            <a:ext cx="3740711" cy="17007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521"/>
                </a:moveTo>
                <a:lnTo>
                  <a:pt x="0" y="7079"/>
                </a:lnTo>
                <a:cubicBezTo>
                  <a:pt x="0" y="3170"/>
                  <a:pt x="1230" y="0"/>
                  <a:pt x="2747" y="0"/>
                </a:cubicBezTo>
                <a:lnTo>
                  <a:pt x="18853" y="0"/>
                </a:lnTo>
                <a:cubicBezTo>
                  <a:pt x="20370" y="0"/>
                  <a:pt x="21600" y="3170"/>
                  <a:pt x="21600" y="7079"/>
                </a:cubicBezTo>
                <a:lnTo>
                  <a:pt x="21600" y="14521"/>
                </a:lnTo>
                <a:cubicBezTo>
                  <a:pt x="21600" y="18430"/>
                  <a:pt x="20370" y="21600"/>
                  <a:pt x="18853" y="21600"/>
                </a:cubicBezTo>
                <a:lnTo>
                  <a:pt x="2747" y="21600"/>
                </a:lnTo>
                <a:cubicBezTo>
                  <a:pt x="1230" y="21600"/>
                  <a:pt x="0" y="18430"/>
                  <a:pt x="0" y="14521"/>
                </a:cubicBezTo>
                <a:close/>
              </a:path>
            </a:pathLst>
          </a:custGeom>
          <a:solidFill>
            <a:srgbClr val="A0C28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 anchor="ctr"/>
          <a:lstStyle>
            <a:lvl1pPr>
              <a:defRPr sz="47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sz="2500" dirty="0"/>
              <a:t>How can we add more information to our pattern?</a:t>
            </a:r>
            <a:endParaRPr sz="2500" dirty="0"/>
          </a:p>
        </p:txBody>
      </p:sp>
    </p:spTree>
    <p:extLst>
      <p:ext uri="{BB962C8B-B14F-4D97-AF65-F5344CB8AC3E}">
        <p14:creationId xmlns:p14="http://schemas.microsoft.com/office/powerpoint/2010/main" val="184897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1" t="17939" r="13063" b="17940"/>
          <a:stretch/>
        </p:blipFill>
        <p:spPr>
          <a:xfrm>
            <a:off x="11255434" y="5810596"/>
            <a:ext cx="791674" cy="914400"/>
          </a:xfrm>
          <a:prstGeom prst="rect">
            <a:avLst/>
          </a:prstGeom>
        </p:spPr>
      </p:pic>
      <p:sp>
        <p:nvSpPr>
          <p:cNvPr id="3" name="mpg"/>
          <p:cNvSpPr txBox="1"/>
          <p:nvPr/>
        </p:nvSpPr>
        <p:spPr>
          <a:xfrm>
            <a:off x="2003876" y="338302"/>
            <a:ext cx="8184248" cy="119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normAutofit/>
          </a:bodyPr>
          <a:lstStyle>
            <a:lvl1pPr>
              <a:defRPr sz="10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Logical evaluation</a:t>
            </a:r>
            <a:endParaRPr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"/>
          <p:cNvSpPr/>
          <p:nvPr/>
        </p:nvSpPr>
        <p:spPr>
          <a:xfrm>
            <a:off x="615137" y="3790824"/>
            <a:ext cx="10991397" cy="552577"/>
          </a:xfrm>
          <a:prstGeom prst="rect">
            <a:avLst/>
          </a:prstGeom>
          <a:solidFill>
            <a:srgbClr val="F0F2F4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" name="ggplot(data = mpg) +…"/>
          <p:cNvSpPr txBox="1"/>
          <p:nvPr/>
        </p:nvSpPr>
        <p:spPr>
          <a:xfrm>
            <a:off x="621578" y="3790825"/>
            <a:ext cx="11079471" cy="552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/>
          <a:p>
            <a:pPr algn="l">
              <a:spcBef>
                <a:spcPts val="1500"/>
              </a:spcBef>
              <a:defRPr sz="50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</a:rPr>
              <a:t>str_detect</a:t>
            </a:r>
            <a:r>
              <a:rPr lang="en-US" sz="25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</a:rPr>
              <a:t>protein$sequence</a:t>
            </a:r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sz="2500" dirty="0">
                <a:solidFill>
                  <a:srgbClr val="5B9BD5"/>
                </a:solidFill>
                <a:latin typeface="Lucida Console" panose="020B0609040504020204" pitchFamily="49" charset="0"/>
              </a:rPr>
              <a:t>“</a:t>
            </a:r>
            <a:r>
              <a:rPr lang="en-US" sz="2500" dirty="0">
                <a:solidFill>
                  <a:schemeClr val="accent6"/>
                </a:solidFill>
                <a:latin typeface="Lucida Console" panose="020B0609040504020204" pitchFamily="49" charset="0"/>
              </a:rPr>
              <a:t>(</a:t>
            </a:r>
            <a:r>
              <a:rPr lang="en-US" sz="2500" dirty="0">
                <a:solidFill>
                  <a:srgbClr val="5B9BD5"/>
                </a:solidFill>
                <a:latin typeface="Lucida Console" panose="020B0609040504020204" pitchFamily="49" charset="0"/>
              </a:rPr>
              <a:t>S</a:t>
            </a:r>
            <a:r>
              <a:rPr lang="en-US" sz="2500" dirty="0">
                <a:solidFill>
                  <a:srgbClr val="FF7E79"/>
                </a:solidFill>
                <a:latin typeface="Lucida Console" panose="020B0609040504020204" pitchFamily="49" charset="0"/>
              </a:rPr>
              <a:t>|</a:t>
            </a:r>
            <a:r>
              <a:rPr lang="en-US" sz="2500" dirty="0">
                <a:solidFill>
                  <a:srgbClr val="5B9BD5"/>
                </a:solidFill>
                <a:latin typeface="Lucida Console" panose="020B0609040504020204" pitchFamily="49" charset="0"/>
              </a:rPr>
              <a:t>T</a:t>
            </a:r>
            <a:r>
              <a:rPr lang="en-US" sz="2500" dirty="0">
                <a:solidFill>
                  <a:schemeClr val="accent6"/>
                </a:solidFill>
                <a:latin typeface="Lucida Console" panose="020B0609040504020204" pitchFamily="49" charset="0"/>
              </a:rPr>
              <a:t>)</a:t>
            </a:r>
            <a:r>
              <a:rPr lang="en-US" sz="2500" dirty="0">
                <a:solidFill>
                  <a:srgbClr val="5B9BD5"/>
                </a:solidFill>
                <a:latin typeface="Lucida Console" panose="020B0609040504020204" pitchFamily="49" charset="0"/>
              </a:rPr>
              <a:t>P.R”</a:t>
            </a:r>
            <a:r>
              <a:rPr lang="en-US" sz="250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12" name="mpg"/>
          <p:cNvSpPr txBox="1"/>
          <p:nvPr/>
        </p:nvSpPr>
        <p:spPr>
          <a:xfrm>
            <a:off x="2069189" y="1337974"/>
            <a:ext cx="8184248" cy="119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noAutofit/>
          </a:bodyPr>
          <a:lstStyle>
            <a:lvl1pPr>
              <a:defRPr sz="10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sz="3600" dirty="0"/>
              <a:t>(S/T)PX(K/R) – cyclin binding motif</a:t>
            </a:r>
            <a:endParaRPr sz="3600" dirty="0"/>
          </a:p>
        </p:txBody>
      </p:sp>
      <p:sp>
        <p:nvSpPr>
          <p:cNvPr id="13" name="x variable"/>
          <p:cNvSpPr/>
          <p:nvPr/>
        </p:nvSpPr>
        <p:spPr>
          <a:xfrm>
            <a:off x="5361844" y="4212669"/>
            <a:ext cx="1598937" cy="15979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02" y="0"/>
                </a:moveTo>
                <a:lnTo>
                  <a:pt x="15232" y="8886"/>
                </a:lnTo>
                <a:lnTo>
                  <a:pt x="2280" y="8886"/>
                </a:lnTo>
                <a:cubicBezTo>
                  <a:pt x="1021" y="8886"/>
                  <a:pt x="0" y="10443"/>
                  <a:pt x="0" y="12363"/>
                </a:cubicBezTo>
                <a:lnTo>
                  <a:pt x="0" y="18123"/>
                </a:lnTo>
                <a:cubicBezTo>
                  <a:pt x="0" y="20043"/>
                  <a:pt x="1021" y="21600"/>
                  <a:pt x="2280" y="21600"/>
                </a:cubicBezTo>
                <a:lnTo>
                  <a:pt x="19320" y="21600"/>
                </a:lnTo>
                <a:cubicBezTo>
                  <a:pt x="20579" y="21600"/>
                  <a:pt x="21600" y="20043"/>
                  <a:pt x="21600" y="18123"/>
                </a:cubicBezTo>
                <a:lnTo>
                  <a:pt x="21600" y="12363"/>
                </a:lnTo>
                <a:cubicBezTo>
                  <a:pt x="21600" y="10443"/>
                  <a:pt x="20579" y="8886"/>
                  <a:pt x="19320" y="8886"/>
                </a:cubicBezTo>
                <a:lnTo>
                  <a:pt x="16570" y="8886"/>
                </a:lnTo>
                <a:lnTo>
                  <a:pt x="15902" y="0"/>
                </a:lnTo>
                <a:close/>
              </a:path>
            </a:pathLst>
          </a:custGeom>
          <a:solidFill>
            <a:srgbClr val="A0C28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6200" tIns="76200" rIns="76200" bIns="76200" numCol="1" anchor="b">
            <a:noAutofit/>
          </a:bodyPr>
          <a:lstStyle>
            <a:lvl1pPr>
              <a:defRPr sz="6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Evaluate</a:t>
            </a:r>
            <a:r>
              <a:rPr kumimoji="0" lang="en-US" sz="2500" b="1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First</a:t>
            </a:r>
            <a:endParaRPr kumimoji="0" sz="25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</p:txBody>
      </p:sp>
      <p:sp>
        <p:nvSpPr>
          <p:cNvPr id="15" name="data"/>
          <p:cNvSpPr/>
          <p:nvPr/>
        </p:nvSpPr>
        <p:spPr>
          <a:xfrm>
            <a:off x="5501694" y="2323629"/>
            <a:ext cx="1845780" cy="1488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943" y="0"/>
                </a:moveTo>
                <a:cubicBezTo>
                  <a:pt x="1766" y="0"/>
                  <a:pt x="0" y="1507"/>
                  <a:pt x="0" y="3365"/>
                </a:cubicBezTo>
                <a:lnTo>
                  <a:pt x="0" y="8940"/>
                </a:lnTo>
                <a:cubicBezTo>
                  <a:pt x="0" y="10798"/>
                  <a:pt x="1766" y="12305"/>
                  <a:pt x="3943" y="12305"/>
                </a:cubicBezTo>
                <a:lnTo>
                  <a:pt x="15513" y="12305"/>
                </a:lnTo>
                <a:lnTo>
                  <a:pt x="16675" y="21600"/>
                </a:lnTo>
                <a:lnTo>
                  <a:pt x="17834" y="12289"/>
                </a:lnTo>
                <a:cubicBezTo>
                  <a:pt x="19928" y="12209"/>
                  <a:pt x="21600" y="10746"/>
                  <a:pt x="21600" y="8940"/>
                </a:cubicBezTo>
                <a:lnTo>
                  <a:pt x="21600" y="3365"/>
                </a:lnTo>
                <a:cubicBezTo>
                  <a:pt x="21600" y="1507"/>
                  <a:pt x="19834" y="0"/>
                  <a:pt x="17657" y="0"/>
                </a:cubicBezTo>
                <a:lnTo>
                  <a:pt x="3943" y="0"/>
                </a:lnTo>
                <a:close/>
              </a:path>
            </a:pathLst>
          </a:custGeom>
          <a:solidFill>
            <a:srgbClr val="FF7E79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6200" tIns="76200" rIns="76200" bIns="76200" numCol="1" anchor="t">
            <a:noAutofit/>
          </a:bodyPr>
          <a:lstStyle>
            <a:lvl1pPr>
              <a:defRPr sz="6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sz="2500" dirty="0"/>
              <a:t>Will accept S *OR* T</a:t>
            </a:r>
            <a:endParaRPr sz="2500" dirty="0"/>
          </a:p>
        </p:txBody>
      </p:sp>
    </p:spTree>
    <p:extLst>
      <p:ext uri="{BB962C8B-B14F-4D97-AF65-F5344CB8AC3E}">
        <p14:creationId xmlns:p14="http://schemas.microsoft.com/office/powerpoint/2010/main" val="420572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1" t="17939" r="13063" b="17940"/>
          <a:stretch/>
        </p:blipFill>
        <p:spPr>
          <a:xfrm>
            <a:off x="11255434" y="5810596"/>
            <a:ext cx="791674" cy="914400"/>
          </a:xfrm>
          <a:prstGeom prst="rect">
            <a:avLst/>
          </a:prstGeom>
        </p:spPr>
      </p:pic>
      <p:sp>
        <p:nvSpPr>
          <p:cNvPr id="3" name="mpg"/>
          <p:cNvSpPr txBox="1"/>
          <p:nvPr/>
        </p:nvSpPr>
        <p:spPr>
          <a:xfrm>
            <a:off x="2003876" y="338302"/>
            <a:ext cx="8184248" cy="119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normAutofit/>
          </a:bodyPr>
          <a:lstStyle>
            <a:lvl1pPr>
              <a:defRPr sz="10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Logical evaluation</a:t>
            </a:r>
            <a:endParaRPr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"/>
          <p:cNvSpPr/>
          <p:nvPr/>
        </p:nvSpPr>
        <p:spPr>
          <a:xfrm>
            <a:off x="615137" y="3790824"/>
            <a:ext cx="10991397" cy="552577"/>
          </a:xfrm>
          <a:prstGeom prst="rect">
            <a:avLst/>
          </a:prstGeom>
          <a:solidFill>
            <a:srgbClr val="F0F2F4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" name="ggplot(data = mpg) +…"/>
          <p:cNvSpPr txBox="1"/>
          <p:nvPr/>
        </p:nvSpPr>
        <p:spPr>
          <a:xfrm>
            <a:off x="621578" y="3790825"/>
            <a:ext cx="11079471" cy="552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/>
          <a:p>
            <a:pPr algn="l">
              <a:spcBef>
                <a:spcPts val="1500"/>
              </a:spcBef>
              <a:defRPr sz="50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</a:rPr>
              <a:t>str_detect</a:t>
            </a:r>
            <a:r>
              <a:rPr lang="en-US" sz="25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</a:rPr>
              <a:t>protein$sequence</a:t>
            </a:r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sz="2500" dirty="0">
                <a:solidFill>
                  <a:srgbClr val="5B9BD5"/>
                </a:solidFill>
                <a:latin typeface="Lucida Console" panose="020B0609040504020204" pitchFamily="49" charset="0"/>
              </a:rPr>
              <a:t>“</a:t>
            </a:r>
            <a:r>
              <a:rPr lang="en-US" sz="2500" dirty="0">
                <a:solidFill>
                  <a:schemeClr val="accent6"/>
                </a:solidFill>
                <a:latin typeface="Lucida Console" panose="020B0609040504020204" pitchFamily="49" charset="0"/>
              </a:rPr>
              <a:t>(</a:t>
            </a:r>
            <a:r>
              <a:rPr lang="en-US" sz="2500" dirty="0">
                <a:solidFill>
                  <a:srgbClr val="5B9BD5"/>
                </a:solidFill>
                <a:latin typeface="Lucida Console" panose="020B0609040504020204" pitchFamily="49" charset="0"/>
              </a:rPr>
              <a:t>S</a:t>
            </a:r>
            <a:r>
              <a:rPr lang="en-US" sz="2500" dirty="0">
                <a:solidFill>
                  <a:srgbClr val="FF7E79"/>
                </a:solidFill>
                <a:latin typeface="Lucida Console" panose="020B0609040504020204" pitchFamily="49" charset="0"/>
              </a:rPr>
              <a:t>|</a:t>
            </a:r>
            <a:r>
              <a:rPr lang="en-US" sz="2500" dirty="0">
                <a:solidFill>
                  <a:srgbClr val="5B9BD5"/>
                </a:solidFill>
                <a:latin typeface="Lucida Console" panose="020B0609040504020204" pitchFamily="49" charset="0"/>
              </a:rPr>
              <a:t>T</a:t>
            </a:r>
            <a:r>
              <a:rPr lang="en-US" sz="2500" dirty="0">
                <a:solidFill>
                  <a:schemeClr val="accent6"/>
                </a:solidFill>
                <a:latin typeface="Lucida Console" panose="020B0609040504020204" pitchFamily="49" charset="0"/>
              </a:rPr>
              <a:t>)</a:t>
            </a:r>
            <a:r>
              <a:rPr lang="en-US" sz="2500" dirty="0">
                <a:solidFill>
                  <a:srgbClr val="5B9BD5"/>
                </a:solidFill>
                <a:latin typeface="Lucida Console" panose="020B0609040504020204" pitchFamily="49" charset="0"/>
              </a:rPr>
              <a:t>P.R”</a:t>
            </a:r>
            <a:r>
              <a:rPr lang="en-US" sz="250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12" name="mpg"/>
          <p:cNvSpPr txBox="1"/>
          <p:nvPr/>
        </p:nvSpPr>
        <p:spPr>
          <a:xfrm>
            <a:off x="2069189" y="1337974"/>
            <a:ext cx="8184248" cy="119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noAutofit/>
          </a:bodyPr>
          <a:lstStyle>
            <a:lvl1pPr>
              <a:defRPr sz="10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sz="3600" dirty="0"/>
              <a:t>(S/T)PX(K/R) – cyclin binding motif</a:t>
            </a:r>
            <a:endParaRPr sz="3600" dirty="0"/>
          </a:p>
        </p:txBody>
      </p:sp>
      <p:sp>
        <p:nvSpPr>
          <p:cNvPr id="13" name="x variable"/>
          <p:cNvSpPr/>
          <p:nvPr/>
        </p:nvSpPr>
        <p:spPr>
          <a:xfrm>
            <a:off x="5361844" y="4212669"/>
            <a:ext cx="1598937" cy="15979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02" y="0"/>
                </a:moveTo>
                <a:lnTo>
                  <a:pt x="15232" y="8886"/>
                </a:lnTo>
                <a:lnTo>
                  <a:pt x="2280" y="8886"/>
                </a:lnTo>
                <a:cubicBezTo>
                  <a:pt x="1021" y="8886"/>
                  <a:pt x="0" y="10443"/>
                  <a:pt x="0" y="12363"/>
                </a:cubicBezTo>
                <a:lnTo>
                  <a:pt x="0" y="18123"/>
                </a:lnTo>
                <a:cubicBezTo>
                  <a:pt x="0" y="20043"/>
                  <a:pt x="1021" y="21600"/>
                  <a:pt x="2280" y="21600"/>
                </a:cubicBezTo>
                <a:lnTo>
                  <a:pt x="19320" y="21600"/>
                </a:lnTo>
                <a:cubicBezTo>
                  <a:pt x="20579" y="21600"/>
                  <a:pt x="21600" y="20043"/>
                  <a:pt x="21600" y="18123"/>
                </a:cubicBezTo>
                <a:lnTo>
                  <a:pt x="21600" y="12363"/>
                </a:lnTo>
                <a:cubicBezTo>
                  <a:pt x="21600" y="10443"/>
                  <a:pt x="20579" y="8886"/>
                  <a:pt x="19320" y="8886"/>
                </a:cubicBezTo>
                <a:lnTo>
                  <a:pt x="16570" y="8886"/>
                </a:lnTo>
                <a:lnTo>
                  <a:pt x="15902" y="0"/>
                </a:lnTo>
                <a:close/>
              </a:path>
            </a:pathLst>
          </a:custGeom>
          <a:solidFill>
            <a:srgbClr val="A0C28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6200" tIns="76200" rIns="76200" bIns="76200" numCol="1" anchor="b">
            <a:noAutofit/>
          </a:bodyPr>
          <a:lstStyle>
            <a:lvl1pPr>
              <a:defRPr sz="6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Evaluate</a:t>
            </a:r>
            <a:r>
              <a:rPr kumimoji="0" lang="en-US" sz="2500" b="1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First</a:t>
            </a:r>
            <a:endParaRPr kumimoji="0" sz="25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</p:txBody>
      </p:sp>
      <p:sp>
        <p:nvSpPr>
          <p:cNvPr id="15" name="data"/>
          <p:cNvSpPr/>
          <p:nvPr/>
        </p:nvSpPr>
        <p:spPr>
          <a:xfrm>
            <a:off x="5501694" y="2323629"/>
            <a:ext cx="1845780" cy="1488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943" y="0"/>
                </a:moveTo>
                <a:cubicBezTo>
                  <a:pt x="1766" y="0"/>
                  <a:pt x="0" y="1507"/>
                  <a:pt x="0" y="3365"/>
                </a:cubicBezTo>
                <a:lnTo>
                  <a:pt x="0" y="8940"/>
                </a:lnTo>
                <a:cubicBezTo>
                  <a:pt x="0" y="10798"/>
                  <a:pt x="1766" y="12305"/>
                  <a:pt x="3943" y="12305"/>
                </a:cubicBezTo>
                <a:lnTo>
                  <a:pt x="15513" y="12305"/>
                </a:lnTo>
                <a:lnTo>
                  <a:pt x="16675" y="21600"/>
                </a:lnTo>
                <a:lnTo>
                  <a:pt x="17834" y="12289"/>
                </a:lnTo>
                <a:cubicBezTo>
                  <a:pt x="19928" y="12209"/>
                  <a:pt x="21600" y="10746"/>
                  <a:pt x="21600" y="8940"/>
                </a:cubicBezTo>
                <a:lnTo>
                  <a:pt x="21600" y="3365"/>
                </a:lnTo>
                <a:cubicBezTo>
                  <a:pt x="21600" y="1507"/>
                  <a:pt x="19834" y="0"/>
                  <a:pt x="17657" y="0"/>
                </a:cubicBezTo>
                <a:lnTo>
                  <a:pt x="3943" y="0"/>
                </a:lnTo>
                <a:close/>
              </a:path>
            </a:pathLst>
          </a:custGeom>
          <a:solidFill>
            <a:srgbClr val="FF7E79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6200" tIns="76200" rIns="76200" bIns="76200" numCol="1" anchor="t">
            <a:noAutofit/>
          </a:bodyPr>
          <a:lstStyle>
            <a:lvl1pPr>
              <a:defRPr sz="6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sz="2500" dirty="0"/>
              <a:t>Will accept S *OR* T</a:t>
            </a:r>
            <a:endParaRPr sz="2500" dirty="0"/>
          </a:p>
        </p:txBody>
      </p:sp>
    </p:spTree>
    <p:extLst>
      <p:ext uri="{BB962C8B-B14F-4D97-AF65-F5344CB8AC3E}">
        <p14:creationId xmlns:p14="http://schemas.microsoft.com/office/powerpoint/2010/main" val="360312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1" t="17939" r="13063" b="17940"/>
          <a:stretch/>
        </p:blipFill>
        <p:spPr>
          <a:xfrm>
            <a:off x="11255434" y="5810596"/>
            <a:ext cx="791674" cy="914400"/>
          </a:xfrm>
          <a:prstGeom prst="rect">
            <a:avLst/>
          </a:prstGeom>
        </p:spPr>
      </p:pic>
      <p:sp>
        <p:nvSpPr>
          <p:cNvPr id="3" name="mpg"/>
          <p:cNvSpPr txBox="1"/>
          <p:nvPr/>
        </p:nvSpPr>
        <p:spPr>
          <a:xfrm>
            <a:off x="2003876" y="338302"/>
            <a:ext cx="8184248" cy="119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normAutofit/>
          </a:bodyPr>
          <a:lstStyle>
            <a:lvl1pPr>
              <a:defRPr sz="10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Exercise 2</a:t>
            </a:r>
            <a:endParaRPr kumimoji="0" sz="5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Helvetica"/>
            </a:endParaRPr>
          </a:p>
        </p:txBody>
      </p:sp>
      <p:sp>
        <p:nvSpPr>
          <p:cNvPr id="10" name="Rectangle"/>
          <p:cNvSpPr/>
          <p:nvPr/>
        </p:nvSpPr>
        <p:spPr>
          <a:xfrm>
            <a:off x="549823" y="3642040"/>
            <a:ext cx="10991397" cy="552577"/>
          </a:xfrm>
          <a:prstGeom prst="rect">
            <a:avLst/>
          </a:prstGeom>
          <a:solidFill>
            <a:srgbClr val="F0F2F4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ggplot(data = mpg) +…"/>
          <p:cNvSpPr txBox="1"/>
          <p:nvPr/>
        </p:nvSpPr>
        <p:spPr>
          <a:xfrm>
            <a:off x="549823" y="3653967"/>
            <a:ext cx="11079471" cy="552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/>
          <a:p>
            <a:pPr>
              <a:spcBef>
                <a:spcPts val="1500"/>
              </a:spcBef>
              <a:defRPr sz="50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</a:rPr>
              <a:t>str_detect</a:t>
            </a:r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</a:rPr>
              <a:t>protein$sequence</a:t>
            </a:r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</a:rPr>
              <a:t>, “(S|T)P.R”)</a:t>
            </a:r>
          </a:p>
        </p:txBody>
      </p:sp>
      <p:sp>
        <p:nvSpPr>
          <p:cNvPr id="12" name="mpg"/>
          <p:cNvSpPr txBox="1"/>
          <p:nvPr/>
        </p:nvSpPr>
        <p:spPr>
          <a:xfrm>
            <a:off x="549823" y="1607363"/>
            <a:ext cx="9737884" cy="119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noAutofit/>
          </a:bodyPr>
          <a:lstStyle>
            <a:lvl1pPr>
              <a:defRPr sz="10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How would you alter this code to accept K or R in the final position?</a:t>
            </a:r>
            <a:endParaRPr kumimoji="0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</p:txBody>
      </p:sp>
      <p:sp>
        <p:nvSpPr>
          <p:cNvPr id="7" name="Rectangle"/>
          <p:cNvSpPr/>
          <p:nvPr/>
        </p:nvSpPr>
        <p:spPr>
          <a:xfrm>
            <a:off x="549823" y="4837932"/>
            <a:ext cx="10991397" cy="552577"/>
          </a:xfrm>
          <a:prstGeom prst="rect">
            <a:avLst/>
          </a:prstGeom>
          <a:solidFill>
            <a:srgbClr val="F0F2F4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ggplot(data = mpg) +…"/>
          <p:cNvSpPr txBox="1"/>
          <p:nvPr/>
        </p:nvSpPr>
        <p:spPr>
          <a:xfrm>
            <a:off x="549823" y="4849859"/>
            <a:ext cx="11079471" cy="552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/>
          <a:p>
            <a:pPr lvl="0">
              <a:spcBef>
                <a:spcPts val="1500"/>
              </a:spcBef>
              <a:defRPr sz="5000">
                <a:solidFill>
                  <a:srgbClr val="5B9BD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2500" dirty="0" err="1">
                <a:solidFill>
                  <a:prstClr val="black">
                    <a:lumMod val="95000"/>
                    <a:lumOff val="5000"/>
                  </a:prstClr>
                </a:solidFill>
                <a:latin typeface="Lucida Console" panose="020B0609040504020204" pitchFamily="49" charset="0"/>
                <a:sym typeface="Monaco"/>
              </a:rPr>
              <a:t>str_detect</a:t>
            </a:r>
            <a:r>
              <a:rPr lang="en-US" sz="2500" dirty="0">
                <a:solidFill>
                  <a:prstClr val="black">
                    <a:lumMod val="95000"/>
                    <a:lumOff val="5000"/>
                  </a:prstClr>
                </a:solidFill>
                <a:latin typeface="Lucida Console" panose="020B0609040504020204" pitchFamily="49" charset="0"/>
                <a:sym typeface="Monaco"/>
              </a:rPr>
              <a:t>(</a:t>
            </a:r>
            <a:r>
              <a:rPr lang="en-US" sz="2500" dirty="0" err="1">
                <a:solidFill>
                  <a:prstClr val="black">
                    <a:lumMod val="95000"/>
                    <a:lumOff val="5000"/>
                  </a:prstClr>
                </a:solidFill>
                <a:latin typeface="Lucida Console" panose="020B0609040504020204" pitchFamily="49" charset="0"/>
                <a:sym typeface="Monaco"/>
              </a:rPr>
              <a:t>protein$sequence</a:t>
            </a:r>
            <a:r>
              <a:rPr lang="en-US" sz="2500" dirty="0">
                <a:solidFill>
                  <a:prstClr val="black">
                    <a:lumMod val="95000"/>
                    <a:lumOff val="5000"/>
                  </a:prstClr>
                </a:solidFill>
                <a:latin typeface="Lucida Console" panose="020B0609040504020204" pitchFamily="49" charset="0"/>
                <a:sym typeface="Monaco"/>
              </a:rPr>
              <a:t>, “(S|T)P.</a:t>
            </a:r>
            <a:r>
              <a:rPr lang="en-US" sz="2500" dirty="0">
                <a:solidFill>
                  <a:schemeClr val="accent6"/>
                </a:solidFill>
                <a:latin typeface="Lucida Console" panose="020B0609040504020204" pitchFamily="49" charset="0"/>
                <a:sym typeface="Monaco"/>
              </a:rPr>
              <a:t>(</a:t>
            </a:r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sym typeface="Monaco"/>
              </a:rPr>
              <a:t>K</a:t>
            </a:r>
            <a:r>
              <a:rPr lang="en-US" sz="2500" dirty="0">
                <a:solidFill>
                  <a:schemeClr val="accent6"/>
                </a:solidFill>
                <a:latin typeface="Lucida Console" panose="020B0609040504020204" pitchFamily="49" charset="0"/>
                <a:sym typeface="Monaco"/>
              </a:rPr>
              <a:t>|R)</a:t>
            </a:r>
            <a:r>
              <a:rPr lang="en-US" sz="2500" dirty="0">
                <a:solidFill>
                  <a:prstClr val="black">
                    <a:lumMod val="95000"/>
                    <a:lumOff val="5000"/>
                  </a:prstClr>
                </a:solidFill>
                <a:latin typeface="Lucida Console" panose="020B0609040504020204" pitchFamily="49" charset="0"/>
                <a:sym typeface="Monaco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20962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1" t="17939" r="13063" b="17940"/>
          <a:stretch/>
        </p:blipFill>
        <p:spPr>
          <a:xfrm>
            <a:off x="11255434" y="5810596"/>
            <a:ext cx="791674" cy="914400"/>
          </a:xfrm>
          <a:prstGeom prst="rect">
            <a:avLst/>
          </a:prstGeom>
        </p:spPr>
      </p:pic>
      <p:sp>
        <p:nvSpPr>
          <p:cNvPr id="3" name="mpg"/>
          <p:cNvSpPr txBox="1"/>
          <p:nvPr/>
        </p:nvSpPr>
        <p:spPr>
          <a:xfrm>
            <a:off x="2003876" y="338302"/>
            <a:ext cx="8184248" cy="119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normAutofit/>
          </a:bodyPr>
          <a:lstStyle>
            <a:lvl1pPr>
              <a:defRPr sz="10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Exercise 2</a:t>
            </a:r>
            <a:endParaRPr kumimoji="0" sz="5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Helvetica"/>
            </a:endParaRPr>
          </a:p>
        </p:txBody>
      </p:sp>
      <p:sp>
        <p:nvSpPr>
          <p:cNvPr id="10" name="Rectangle"/>
          <p:cNvSpPr/>
          <p:nvPr/>
        </p:nvSpPr>
        <p:spPr>
          <a:xfrm>
            <a:off x="549823" y="2926422"/>
            <a:ext cx="10991397" cy="552577"/>
          </a:xfrm>
          <a:prstGeom prst="rect">
            <a:avLst/>
          </a:prstGeom>
          <a:solidFill>
            <a:srgbClr val="F0F2F4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ggplot(data = mpg) +…"/>
          <p:cNvSpPr txBox="1"/>
          <p:nvPr/>
        </p:nvSpPr>
        <p:spPr>
          <a:xfrm>
            <a:off x="549823" y="2938349"/>
            <a:ext cx="11079471" cy="552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>
                <a:solidFill>
                  <a:srgbClr val="5B9BD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lang="en-US" sz="2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sym typeface="Monaco"/>
              </a:rPr>
              <a:t>str_detect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sym typeface="Monaco"/>
              </a:rPr>
              <a:t>(</a:t>
            </a:r>
            <a:r>
              <a:rPr kumimoji="0" lang="en-US" sz="2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sym typeface="Monaco"/>
              </a:rPr>
              <a:t>protein$sequence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sym typeface="Monaco"/>
              </a:rPr>
              <a:t>, “(S|T)P.(K|R)”)</a:t>
            </a:r>
          </a:p>
        </p:txBody>
      </p:sp>
      <p:sp>
        <p:nvSpPr>
          <p:cNvPr id="12" name="mpg"/>
          <p:cNvSpPr txBox="1"/>
          <p:nvPr/>
        </p:nvSpPr>
        <p:spPr>
          <a:xfrm>
            <a:off x="549823" y="1607363"/>
            <a:ext cx="9737884" cy="119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noAutofit/>
          </a:bodyPr>
          <a:lstStyle>
            <a:lvl1pPr>
              <a:defRPr sz="10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How did you know it worked?? Try replacing ‘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str_detect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’ with ‘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str_view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’</a:t>
            </a:r>
            <a:endParaRPr kumimoji="0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</p:txBody>
      </p:sp>
      <p:sp>
        <p:nvSpPr>
          <p:cNvPr id="7" name="Rectangle"/>
          <p:cNvSpPr/>
          <p:nvPr/>
        </p:nvSpPr>
        <p:spPr>
          <a:xfrm>
            <a:off x="549823" y="3870524"/>
            <a:ext cx="10991397" cy="552577"/>
          </a:xfrm>
          <a:prstGeom prst="rect">
            <a:avLst/>
          </a:prstGeom>
          <a:solidFill>
            <a:srgbClr val="F0F2F4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ggplot(data = mpg) +…"/>
          <p:cNvSpPr txBox="1"/>
          <p:nvPr/>
        </p:nvSpPr>
        <p:spPr>
          <a:xfrm>
            <a:off x="549823" y="3882451"/>
            <a:ext cx="11079471" cy="552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>
                <a:solidFill>
                  <a:srgbClr val="5B9BD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sym typeface="Monaco"/>
              </a:rPr>
              <a:t>str_</a:t>
            </a:r>
            <a:r>
              <a:rPr lang="en-US" sz="2500" dirty="0">
                <a:solidFill>
                  <a:prstClr val="black">
                    <a:lumMod val="95000"/>
                    <a:lumOff val="5000"/>
                  </a:prstClr>
                </a:solidFill>
                <a:latin typeface="Lucida Console" panose="020B0609040504020204" pitchFamily="49" charset="0"/>
                <a:sym typeface="Monaco"/>
              </a:rPr>
              <a:t>view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sym typeface="Monaco"/>
              </a:rPr>
              <a:t>(</a:t>
            </a:r>
            <a:r>
              <a:rPr kumimoji="0" lang="en-US" sz="2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sym typeface="Monaco"/>
              </a:rPr>
              <a:t>protein$sequence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sym typeface="Monaco"/>
              </a:rPr>
              <a:t>, “(S|T)P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sym typeface="Monaco"/>
              </a:rPr>
              <a:t>.(K|R)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sym typeface="Monaco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77098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1" t="17939" r="13063" b="17940"/>
          <a:stretch/>
        </p:blipFill>
        <p:spPr>
          <a:xfrm>
            <a:off x="11255434" y="5810596"/>
            <a:ext cx="791674" cy="914400"/>
          </a:xfrm>
          <a:prstGeom prst="rect">
            <a:avLst/>
          </a:prstGeom>
        </p:spPr>
      </p:pic>
      <p:sp>
        <p:nvSpPr>
          <p:cNvPr id="3" name="mpg"/>
          <p:cNvSpPr txBox="1"/>
          <p:nvPr/>
        </p:nvSpPr>
        <p:spPr>
          <a:xfrm>
            <a:off x="2003876" y="338302"/>
            <a:ext cx="8184248" cy="119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normAutofit/>
          </a:bodyPr>
          <a:lstStyle>
            <a:lvl1pPr>
              <a:defRPr sz="10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Logical evaluation</a:t>
            </a:r>
            <a:endParaRPr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"/>
          <p:cNvSpPr/>
          <p:nvPr/>
        </p:nvSpPr>
        <p:spPr>
          <a:xfrm>
            <a:off x="659961" y="1782730"/>
            <a:ext cx="10991397" cy="552577"/>
          </a:xfrm>
          <a:prstGeom prst="rect">
            <a:avLst/>
          </a:prstGeom>
          <a:solidFill>
            <a:srgbClr val="F0F2F4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" name="ggplot(data = mpg) +…"/>
          <p:cNvSpPr txBox="1"/>
          <p:nvPr/>
        </p:nvSpPr>
        <p:spPr>
          <a:xfrm>
            <a:off x="666402" y="1782731"/>
            <a:ext cx="11079471" cy="552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/>
          <a:p>
            <a:pPr lvl="0">
              <a:spcBef>
                <a:spcPts val="1500"/>
              </a:spcBef>
              <a:defRPr sz="5000">
                <a:solidFill>
                  <a:srgbClr val="5B9BD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2500" dirty="0" err="1">
                <a:solidFill>
                  <a:prstClr val="black">
                    <a:lumMod val="95000"/>
                    <a:lumOff val="5000"/>
                  </a:prstClr>
                </a:solidFill>
                <a:latin typeface="Lucida Console" panose="020B0609040504020204" pitchFamily="49" charset="0"/>
                <a:sym typeface="Monaco"/>
              </a:rPr>
              <a:t>str_</a:t>
            </a:r>
            <a:r>
              <a:rPr lang="en-US" sz="2500" dirty="0" err="1">
                <a:solidFill>
                  <a:srgbClr val="5B9BD5"/>
                </a:solidFill>
                <a:latin typeface="Lucida Console" panose="020B0609040504020204" pitchFamily="49" charset="0"/>
                <a:sym typeface="Monaco"/>
              </a:rPr>
              <a:t>view</a:t>
            </a:r>
            <a:r>
              <a:rPr lang="en-US" sz="2500" dirty="0">
                <a:solidFill>
                  <a:prstClr val="black">
                    <a:lumMod val="95000"/>
                    <a:lumOff val="5000"/>
                  </a:prstClr>
                </a:solidFill>
                <a:latin typeface="Lucida Console" panose="020B0609040504020204" pitchFamily="49" charset="0"/>
                <a:sym typeface="Monaco"/>
              </a:rPr>
              <a:t>(</a:t>
            </a:r>
            <a:r>
              <a:rPr lang="en-US" sz="2500" dirty="0" err="1">
                <a:solidFill>
                  <a:prstClr val="black">
                    <a:lumMod val="95000"/>
                    <a:lumOff val="5000"/>
                  </a:prstClr>
                </a:solidFill>
                <a:latin typeface="Lucida Console" panose="020B0609040504020204" pitchFamily="49" charset="0"/>
                <a:sym typeface="Monaco"/>
              </a:rPr>
              <a:t>protein$sequence</a:t>
            </a:r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sym typeface="Monaco"/>
              </a:rPr>
              <a:t>, “(S|T)P.(K|R)”)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8273"/>
            <a:ext cx="12192000" cy="31893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96871" y="4007224"/>
            <a:ext cx="322729" cy="1524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90918" y="5208495"/>
            <a:ext cx="322729" cy="1524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6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1" t="17939" r="13063" b="17940"/>
          <a:stretch/>
        </p:blipFill>
        <p:spPr>
          <a:xfrm>
            <a:off x="11255434" y="5810596"/>
            <a:ext cx="791674" cy="914400"/>
          </a:xfrm>
          <a:prstGeom prst="rect">
            <a:avLst/>
          </a:prstGeom>
        </p:spPr>
      </p:pic>
      <p:sp>
        <p:nvSpPr>
          <p:cNvPr id="3" name="mpg"/>
          <p:cNvSpPr txBox="1"/>
          <p:nvPr/>
        </p:nvSpPr>
        <p:spPr>
          <a:xfrm>
            <a:off x="2003876" y="338302"/>
            <a:ext cx="8184248" cy="119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normAutofit/>
          </a:bodyPr>
          <a:lstStyle>
            <a:lvl1pPr>
              <a:defRPr sz="10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stringr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dplyr</a:t>
            </a:r>
            <a:endParaRPr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"/>
          <p:cNvSpPr/>
          <p:nvPr/>
        </p:nvSpPr>
        <p:spPr>
          <a:xfrm>
            <a:off x="659961" y="4347882"/>
            <a:ext cx="10991397" cy="762002"/>
          </a:xfrm>
          <a:prstGeom prst="rect">
            <a:avLst/>
          </a:prstGeom>
          <a:solidFill>
            <a:srgbClr val="F0F2F4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" name="ggplot(data = mpg) +…"/>
          <p:cNvSpPr txBox="1"/>
          <p:nvPr/>
        </p:nvSpPr>
        <p:spPr>
          <a:xfrm>
            <a:off x="666402" y="4347883"/>
            <a:ext cx="11079471" cy="762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/>
          <a:p>
            <a:pPr lvl="0">
              <a:spcBef>
                <a:spcPts val="1500"/>
              </a:spcBef>
              <a:defRPr sz="5000">
                <a:solidFill>
                  <a:srgbClr val="5B9BD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sym typeface="Monaco"/>
              </a:rPr>
              <a:t>proteins &lt;- </a:t>
            </a:r>
            <a:r>
              <a:rPr lang="en-US" sz="2000" dirty="0">
                <a:solidFill>
                  <a:srgbClr val="FF7E79"/>
                </a:solidFill>
                <a:latin typeface="Lucida Console" panose="020B0609040504020204" pitchFamily="49" charset="0"/>
                <a:sym typeface="Monaco"/>
              </a:rPr>
              <a:t>mutate(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sym typeface="Monaco"/>
              </a:rPr>
              <a:t>proteins, </a:t>
            </a:r>
            <a:r>
              <a:rPr lang="en-US" sz="2000" dirty="0" err="1">
                <a:solidFill>
                  <a:schemeClr val="accent6"/>
                </a:solidFill>
                <a:latin typeface="Lucida Console" panose="020B0609040504020204" pitchFamily="49" charset="0"/>
                <a:sym typeface="Monaco"/>
              </a:rPr>
              <a:t>cy_motif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sym typeface="Monaco"/>
              </a:rPr>
              <a:t> = </a:t>
            </a:r>
            <a:r>
              <a:rPr lang="en-US" sz="2000" dirty="0" err="1">
                <a:solidFill>
                  <a:srgbClr val="0070C0"/>
                </a:solidFill>
                <a:latin typeface="Lucida Console" panose="020B0609040504020204" pitchFamily="49" charset="0"/>
                <a:sym typeface="Monaco"/>
              </a:rPr>
              <a:t>str_detect</a:t>
            </a:r>
            <a:r>
              <a:rPr lang="en-US" sz="2000" dirty="0">
                <a:solidFill>
                  <a:srgbClr val="0070C0"/>
                </a:solidFill>
                <a:latin typeface="Lucida Console" panose="020B0609040504020204" pitchFamily="49" charset="0"/>
                <a:sym typeface="Monaco"/>
              </a:rPr>
              <a:t>(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sym typeface="Monaco"/>
              </a:rPr>
              <a:t>sequence, 	"(S|T)P.(K|R)"</a:t>
            </a:r>
            <a:r>
              <a:rPr lang="en-US" sz="2000" dirty="0">
                <a:solidFill>
                  <a:srgbClr val="0070C0"/>
                </a:solidFill>
                <a:latin typeface="Lucida Console" panose="020B0609040504020204" pitchFamily="49" charset="0"/>
                <a:sym typeface="Monaco"/>
              </a:rPr>
              <a:t>)</a:t>
            </a:r>
            <a:r>
              <a:rPr lang="en-US" sz="2000" dirty="0">
                <a:solidFill>
                  <a:srgbClr val="FF7E79"/>
                </a:solidFill>
                <a:latin typeface="Lucida Console" panose="020B0609040504020204" pitchFamily="49" charset="0"/>
                <a:sym typeface="Monaco"/>
              </a:rPr>
              <a:t>)</a:t>
            </a:r>
          </a:p>
        </p:txBody>
      </p:sp>
      <p:sp>
        <p:nvSpPr>
          <p:cNvPr id="9" name="mpg"/>
          <p:cNvSpPr txBox="1"/>
          <p:nvPr/>
        </p:nvSpPr>
        <p:spPr>
          <a:xfrm>
            <a:off x="549822" y="1607363"/>
            <a:ext cx="11101535" cy="1709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noAutofit/>
          </a:bodyPr>
          <a:lstStyle>
            <a:lvl1pPr>
              <a:defRPr sz="10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We have a code chunk</a:t>
            </a:r>
            <a:r>
              <a:rPr kumimoji="0" lang="en-US" sz="36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that determines presence of a motif in our sequence, but how can we add this information to our data frame?</a:t>
            </a:r>
            <a:endParaRPr kumimoji="0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</p:txBody>
      </p:sp>
      <p:sp>
        <p:nvSpPr>
          <p:cNvPr id="12" name="x variable"/>
          <p:cNvSpPr/>
          <p:nvPr/>
        </p:nvSpPr>
        <p:spPr>
          <a:xfrm>
            <a:off x="4607200" y="4728883"/>
            <a:ext cx="1598937" cy="15979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02" y="0"/>
                </a:moveTo>
                <a:lnTo>
                  <a:pt x="15232" y="8886"/>
                </a:lnTo>
                <a:lnTo>
                  <a:pt x="2280" y="8886"/>
                </a:lnTo>
                <a:cubicBezTo>
                  <a:pt x="1021" y="8886"/>
                  <a:pt x="0" y="10443"/>
                  <a:pt x="0" y="12363"/>
                </a:cubicBezTo>
                <a:lnTo>
                  <a:pt x="0" y="18123"/>
                </a:lnTo>
                <a:cubicBezTo>
                  <a:pt x="0" y="20043"/>
                  <a:pt x="1021" y="21600"/>
                  <a:pt x="2280" y="21600"/>
                </a:cubicBezTo>
                <a:lnTo>
                  <a:pt x="19320" y="21600"/>
                </a:lnTo>
                <a:cubicBezTo>
                  <a:pt x="20579" y="21600"/>
                  <a:pt x="21600" y="20043"/>
                  <a:pt x="21600" y="18123"/>
                </a:cubicBezTo>
                <a:lnTo>
                  <a:pt x="21600" y="12363"/>
                </a:lnTo>
                <a:cubicBezTo>
                  <a:pt x="21600" y="10443"/>
                  <a:pt x="20579" y="8886"/>
                  <a:pt x="19320" y="8886"/>
                </a:cubicBezTo>
                <a:lnTo>
                  <a:pt x="16570" y="8886"/>
                </a:lnTo>
                <a:lnTo>
                  <a:pt x="15902" y="0"/>
                </a:lnTo>
                <a:close/>
              </a:path>
            </a:pathLst>
          </a:custGeom>
          <a:solidFill>
            <a:srgbClr val="A0C28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6200" tIns="76200" rIns="76200" bIns="76200" numCol="1" anchor="b">
            <a:noAutofit/>
          </a:bodyPr>
          <a:lstStyle>
            <a:lvl1pPr>
              <a:defRPr sz="6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Column to create</a:t>
            </a:r>
            <a:endParaRPr kumimoji="0" sz="25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</p:txBody>
      </p:sp>
      <p:sp>
        <p:nvSpPr>
          <p:cNvPr id="13" name="data"/>
          <p:cNvSpPr/>
          <p:nvPr/>
        </p:nvSpPr>
        <p:spPr>
          <a:xfrm>
            <a:off x="1515034" y="3012142"/>
            <a:ext cx="1497106" cy="1491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943" y="0"/>
                </a:moveTo>
                <a:cubicBezTo>
                  <a:pt x="1766" y="0"/>
                  <a:pt x="0" y="1507"/>
                  <a:pt x="0" y="3365"/>
                </a:cubicBezTo>
                <a:lnTo>
                  <a:pt x="0" y="8940"/>
                </a:lnTo>
                <a:cubicBezTo>
                  <a:pt x="0" y="10798"/>
                  <a:pt x="1766" y="12305"/>
                  <a:pt x="3943" y="12305"/>
                </a:cubicBezTo>
                <a:lnTo>
                  <a:pt x="15513" y="12305"/>
                </a:lnTo>
                <a:lnTo>
                  <a:pt x="16675" y="21600"/>
                </a:lnTo>
                <a:lnTo>
                  <a:pt x="17834" y="12289"/>
                </a:lnTo>
                <a:cubicBezTo>
                  <a:pt x="19928" y="12209"/>
                  <a:pt x="21600" y="10746"/>
                  <a:pt x="21600" y="8940"/>
                </a:cubicBezTo>
                <a:lnTo>
                  <a:pt x="21600" y="3365"/>
                </a:lnTo>
                <a:cubicBezTo>
                  <a:pt x="21600" y="1507"/>
                  <a:pt x="19834" y="0"/>
                  <a:pt x="17657" y="0"/>
                </a:cubicBezTo>
                <a:lnTo>
                  <a:pt x="3943" y="0"/>
                </a:lnTo>
                <a:close/>
              </a:path>
            </a:pathLst>
          </a:custGeom>
          <a:solidFill>
            <a:srgbClr val="FF7E79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6200" tIns="76200" rIns="76200" bIns="76200" numCol="1" anchor="t">
            <a:noAutofit/>
          </a:bodyPr>
          <a:lstStyle>
            <a:lvl1pPr>
              <a:defRPr sz="6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sz="2500" dirty="0" err="1"/>
              <a:t>dplyr</a:t>
            </a:r>
            <a:r>
              <a:rPr lang="en-US" sz="2500" dirty="0"/>
              <a:t> function</a:t>
            </a:r>
            <a:endParaRPr sz="2500" dirty="0"/>
          </a:p>
        </p:txBody>
      </p:sp>
      <p:sp>
        <p:nvSpPr>
          <p:cNvPr id="15" name="x variable"/>
          <p:cNvSpPr/>
          <p:nvPr/>
        </p:nvSpPr>
        <p:spPr>
          <a:xfrm>
            <a:off x="6955953" y="4728882"/>
            <a:ext cx="1598937" cy="15979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02" y="0"/>
                </a:moveTo>
                <a:lnTo>
                  <a:pt x="15232" y="8886"/>
                </a:lnTo>
                <a:lnTo>
                  <a:pt x="2280" y="8886"/>
                </a:lnTo>
                <a:cubicBezTo>
                  <a:pt x="1021" y="8886"/>
                  <a:pt x="0" y="10443"/>
                  <a:pt x="0" y="12363"/>
                </a:cubicBezTo>
                <a:lnTo>
                  <a:pt x="0" y="18123"/>
                </a:lnTo>
                <a:cubicBezTo>
                  <a:pt x="0" y="20043"/>
                  <a:pt x="1021" y="21600"/>
                  <a:pt x="2280" y="21600"/>
                </a:cubicBezTo>
                <a:lnTo>
                  <a:pt x="19320" y="21600"/>
                </a:lnTo>
                <a:cubicBezTo>
                  <a:pt x="20579" y="21600"/>
                  <a:pt x="21600" y="20043"/>
                  <a:pt x="21600" y="18123"/>
                </a:cubicBezTo>
                <a:lnTo>
                  <a:pt x="21600" y="12363"/>
                </a:lnTo>
                <a:cubicBezTo>
                  <a:pt x="21600" y="10443"/>
                  <a:pt x="20579" y="8886"/>
                  <a:pt x="19320" y="8886"/>
                </a:cubicBezTo>
                <a:lnTo>
                  <a:pt x="16570" y="8886"/>
                </a:lnTo>
                <a:lnTo>
                  <a:pt x="15902" y="0"/>
                </a:lnTo>
                <a:close/>
              </a:path>
            </a:pathLst>
          </a:custGeom>
          <a:solidFill>
            <a:srgbClr val="A0C28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6200" tIns="76200" rIns="76200" bIns="76200" numCol="1" anchor="b">
            <a:noAutofit/>
          </a:bodyPr>
          <a:lstStyle>
            <a:lvl1pPr>
              <a:defRPr sz="6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500" kern="0" dirty="0" err="1">
                <a:solidFill>
                  <a:srgbClr val="5B9BD5"/>
                </a:solidFill>
              </a:rPr>
              <a:t>s</a:t>
            </a:r>
            <a:r>
              <a:rPr kumimoji="0" lang="en-US" sz="2500" b="1" i="0" u="none" strike="noStrike" kern="0" cap="none" spc="0" normalizeH="0" baseline="0" noProof="0" dirty="0" err="1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tringr</a:t>
            </a:r>
            <a:r>
              <a:rPr kumimoji="0" 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function</a:t>
            </a:r>
            <a:endParaRPr kumimoji="0" sz="2500" b="1" i="0" u="none" strike="noStrike" kern="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62279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1" t="17939" r="13063" b="17940"/>
          <a:stretch/>
        </p:blipFill>
        <p:spPr>
          <a:xfrm>
            <a:off x="11255434" y="5810596"/>
            <a:ext cx="791674" cy="914400"/>
          </a:xfrm>
          <a:prstGeom prst="rect">
            <a:avLst/>
          </a:prstGeom>
        </p:spPr>
      </p:pic>
      <p:sp>
        <p:nvSpPr>
          <p:cNvPr id="3" name="mpg"/>
          <p:cNvSpPr txBox="1"/>
          <p:nvPr/>
        </p:nvSpPr>
        <p:spPr>
          <a:xfrm>
            <a:off x="2003876" y="338302"/>
            <a:ext cx="8184248" cy="119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normAutofit/>
          </a:bodyPr>
          <a:lstStyle>
            <a:lvl1pPr>
              <a:defRPr sz="10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Exercise 1</a:t>
            </a:r>
            <a:endParaRPr kumimoji="0" sz="5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Helvetica"/>
            </a:endParaRPr>
          </a:p>
        </p:txBody>
      </p:sp>
      <p:sp>
        <p:nvSpPr>
          <p:cNvPr id="12" name="mpg"/>
          <p:cNvSpPr txBox="1"/>
          <p:nvPr/>
        </p:nvSpPr>
        <p:spPr>
          <a:xfrm>
            <a:off x="549823" y="1252357"/>
            <a:ext cx="9737884" cy="119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noAutofit/>
          </a:bodyPr>
          <a:lstStyle>
            <a:lvl1pPr>
              <a:defRPr sz="10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Did it work?</a:t>
            </a:r>
            <a:endParaRPr kumimoji="0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</p:txBody>
      </p:sp>
      <p:sp>
        <p:nvSpPr>
          <p:cNvPr id="13" name="mpg"/>
          <p:cNvSpPr txBox="1"/>
          <p:nvPr/>
        </p:nvSpPr>
        <p:spPr>
          <a:xfrm>
            <a:off x="3777117" y="1253897"/>
            <a:ext cx="1440342" cy="119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noAutofit/>
          </a:bodyPr>
          <a:lstStyle>
            <a:lvl1pPr>
              <a:defRPr sz="10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NO</a:t>
            </a:r>
            <a:endParaRPr kumimoji="0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</p:txBody>
      </p:sp>
      <p:sp>
        <p:nvSpPr>
          <p:cNvPr id="14" name="mpg"/>
          <p:cNvSpPr txBox="1"/>
          <p:nvPr/>
        </p:nvSpPr>
        <p:spPr>
          <a:xfrm>
            <a:off x="549823" y="2173010"/>
            <a:ext cx="2622883" cy="678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noAutofit/>
          </a:bodyPr>
          <a:lstStyle>
            <a:lvl1pPr>
              <a:defRPr sz="10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Why not??</a:t>
            </a:r>
            <a:endParaRPr kumimoji="0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</p:txBody>
      </p:sp>
      <p:sp>
        <p:nvSpPr>
          <p:cNvPr id="15" name="Rectangle"/>
          <p:cNvSpPr/>
          <p:nvPr/>
        </p:nvSpPr>
        <p:spPr>
          <a:xfrm>
            <a:off x="556264" y="3065648"/>
            <a:ext cx="10991397" cy="552577"/>
          </a:xfrm>
          <a:prstGeom prst="rect">
            <a:avLst/>
          </a:prstGeom>
          <a:solidFill>
            <a:srgbClr val="F0F2F4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ggplot(data = mpg) +…"/>
          <p:cNvSpPr txBox="1"/>
          <p:nvPr/>
        </p:nvSpPr>
        <p:spPr>
          <a:xfrm>
            <a:off x="556264" y="3077575"/>
            <a:ext cx="11079471" cy="552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>
                <a:solidFill>
                  <a:srgbClr val="5B9BD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lang="en-US" sz="2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sym typeface="Monaco"/>
              </a:rPr>
              <a:t>str_detect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sym typeface="Monaco"/>
              </a:rPr>
              <a:t>(</a:t>
            </a:r>
            <a:r>
              <a:rPr kumimoji="0" lang="en-US" sz="2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sym typeface="Monaco"/>
              </a:rPr>
              <a:t>protein$sequence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sym typeface="Monaco"/>
              </a:rPr>
              <a:t>, “(S|T)P.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Lucida Console" panose="020B0609040504020204" pitchFamily="49" charset="0"/>
                <a:sym typeface="Monaco"/>
              </a:rPr>
              <a:t>(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Lucida Console" panose="020B0609040504020204" pitchFamily="49" charset="0"/>
                <a:sym typeface="Monaco"/>
              </a:rPr>
              <a:t>K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Lucida Console" panose="020B0609040504020204" pitchFamily="49" charset="0"/>
                <a:sym typeface="Monaco"/>
              </a:rPr>
              <a:t>/R)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sym typeface="Monaco"/>
              </a:rPr>
              <a:t>”)</a:t>
            </a:r>
          </a:p>
        </p:txBody>
      </p:sp>
      <p:sp>
        <p:nvSpPr>
          <p:cNvPr id="17" name="x variable"/>
          <p:cNvSpPr/>
          <p:nvPr/>
        </p:nvSpPr>
        <p:spPr>
          <a:xfrm>
            <a:off x="6686061" y="3497230"/>
            <a:ext cx="1598937" cy="933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02" y="0"/>
                </a:moveTo>
                <a:lnTo>
                  <a:pt x="15232" y="8886"/>
                </a:lnTo>
                <a:lnTo>
                  <a:pt x="2280" y="8886"/>
                </a:lnTo>
                <a:cubicBezTo>
                  <a:pt x="1021" y="8886"/>
                  <a:pt x="0" y="10443"/>
                  <a:pt x="0" y="12363"/>
                </a:cubicBezTo>
                <a:lnTo>
                  <a:pt x="0" y="18123"/>
                </a:lnTo>
                <a:cubicBezTo>
                  <a:pt x="0" y="20043"/>
                  <a:pt x="1021" y="21600"/>
                  <a:pt x="2280" y="21600"/>
                </a:cubicBezTo>
                <a:lnTo>
                  <a:pt x="19320" y="21600"/>
                </a:lnTo>
                <a:cubicBezTo>
                  <a:pt x="20579" y="21600"/>
                  <a:pt x="21600" y="20043"/>
                  <a:pt x="21600" y="18123"/>
                </a:cubicBezTo>
                <a:lnTo>
                  <a:pt x="21600" y="12363"/>
                </a:lnTo>
                <a:cubicBezTo>
                  <a:pt x="21600" y="10443"/>
                  <a:pt x="20579" y="8886"/>
                  <a:pt x="19320" y="8886"/>
                </a:cubicBezTo>
                <a:lnTo>
                  <a:pt x="16570" y="8886"/>
                </a:lnTo>
                <a:lnTo>
                  <a:pt x="15902" y="0"/>
                </a:lnTo>
                <a:close/>
              </a:path>
            </a:pathLst>
          </a:custGeom>
          <a:solidFill>
            <a:srgbClr val="A0C28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6200" tIns="76200" rIns="76200" bIns="76200" numCol="1" anchor="b">
            <a:noAutofit/>
          </a:bodyPr>
          <a:lstStyle>
            <a:lvl1pPr>
              <a:defRPr sz="6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Ordering</a:t>
            </a:r>
            <a:endParaRPr kumimoji="0" sz="25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</p:txBody>
      </p:sp>
      <p:sp>
        <p:nvSpPr>
          <p:cNvPr id="18" name="Rectangle"/>
          <p:cNvSpPr/>
          <p:nvPr/>
        </p:nvSpPr>
        <p:spPr>
          <a:xfrm>
            <a:off x="556264" y="4824751"/>
            <a:ext cx="10991397" cy="552577"/>
          </a:xfrm>
          <a:prstGeom prst="rect">
            <a:avLst/>
          </a:prstGeom>
          <a:solidFill>
            <a:srgbClr val="F0F2F4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ggplot(data = mpg) +…"/>
          <p:cNvSpPr txBox="1"/>
          <p:nvPr/>
        </p:nvSpPr>
        <p:spPr>
          <a:xfrm>
            <a:off x="556264" y="4863571"/>
            <a:ext cx="11079471" cy="552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/>
          <a:p>
            <a:pPr lvl="0">
              <a:spcBef>
                <a:spcPts val="1500"/>
              </a:spcBef>
              <a:defRPr sz="5000">
                <a:solidFill>
                  <a:srgbClr val="5B9BD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2500" dirty="0" err="1">
                <a:solidFill>
                  <a:prstClr val="black">
                    <a:lumMod val="95000"/>
                    <a:lumOff val="5000"/>
                  </a:prstClr>
                </a:solidFill>
                <a:latin typeface="Lucida Console" panose="020B0609040504020204" pitchFamily="49" charset="0"/>
                <a:sym typeface="Monaco"/>
              </a:rPr>
              <a:t>str_detect</a:t>
            </a:r>
            <a:r>
              <a:rPr lang="en-US" sz="2500" dirty="0">
                <a:solidFill>
                  <a:prstClr val="black">
                    <a:lumMod val="95000"/>
                    <a:lumOff val="5000"/>
                  </a:prstClr>
                </a:solidFill>
                <a:latin typeface="Lucida Console" panose="020B0609040504020204" pitchFamily="49" charset="0"/>
                <a:sym typeface="Monaco"/>
              </a:rPr>
              <a:t>(</a:t>
            </a:r>
            <a:r>
              <a:rPr lang="en-US" sz="2500" dirty="0" err="1">
                <a:solidFill>
                  <a:prstClr val="black">
                    <a:lumMod val="95000"/>
                    <a:lumOff val="5000"/>
                  </a:prstClr>
                </a:solidFill>
                <a:latin typeface="Lucida Console" panose="020B0609040504020204" pitchFamily="49" charset="0"/>
                <a:sym typeface="Monaco"/>
              </a:rPr>
              <a:t>protein$sequence</a:t>
            </a:r>
            <a:r>
              <a:rPr lang="en-US" sz="2500" dirty="0">
                <a:solidFill>
                  <a:prstClr val="black">
                    <a:lumMod val="95000"/>
                    <a:lumOff val="5000"/>
                  </a:prstClr>
                </a:solidFill>
                <a:latin typeface="Lucida Console" panose="020B0609040504020204" pitchFamily="49" charset="0"/>
                <a:sym typeface="Monaco"/>
              </a:rPr>
              <a:t>, “(S|T)</a:t>
            </a:r>
            <a:r>
              <a:rPr lang="en-US" sz="2500" dirty="0">
                <a:solidFill>
                  <a:srgbClr val="5B9BD5"/>
                </a:solidFill>
                <a:latin typeface="Lucida Console" panose="020B0609040504020204" pitchFamily="49" charset="0"/>
                <a:sym typeface="Monaco"/>
              </a:rPr>
              <a:t>(</a:t>
            </a:r>
            <a:r>
              <a:rPr lang="en-US" sz="2500" dirty="0">
                <a:solidFill>
                  <a:prstClr val="black">
                    <a:lumMod val="95000"/>
                    <a:lumOff val="5000"/>
                  </a:prstClr>
                </a:solidFill>
                <a:latin typeface="Lucida Console" panose="020B0609040504020204" pitchFamily="49" charset="0"/>
                <a:sym typeface="Monaco"/>
              </a:rPr>
              <a:t>P.</a:t>
            </a:r>
            <a:r>
              <a:rPr lang="en-US" sz="2500" dirty="0">
                <a:solidFill>
                  <a:srgbClr val="5B9BD5"/>
                </a:solidFill>
                <a:latin typeface="Lucida Console" panose="020B0609040504020204" pitchFamily="49" charset="0"/>
                <a:sym typeface="Monaco"/>
              </a:rPr>
              <a:t>)</a:t>
            </a:r>
            <a:r>
              <a:rPr lang="en-US" sz="2500" dirty="0">
                <a:solidFill>
                  <a:schemeClr val="accent6"/>
                </a:solidFill>
                <a:latin typeface="Lucida Console" panose="020B0609040504020204" pitchFamily="49" charset="0"/>
                <a:sym typeface="Monaco"/>
              </a:rPr>
              <a:t>(</a:t>
            </a:r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sym typeface="Monaco"/>
              </a:rPr>
              <a:t>K</a:t>
            </a:r>
            <a:r>
              <a:rPr lang="en-US" sz="2500" dirty="0">
                <a:solidFill>
                  <a:schemeClr val="accent6"/>
                </a:solidFill>
                <a:latin typeface="Lucida Console" panose="020B0609040504020204" pitchFamily="49" charset="0"/>
                <a:sym typeface="Monaco"/>
              </a:rPr>
              <a:t>/R)</a:t>
            </a:r>
            <a:r>
              <a:rPr lang="en-US" sz="2500" dirty="0">
                <a:solidFill>
                  <a:prstClr val="black">
                    <a:lumMod val="95000"/>
                    <a:lumOff val="5000"/>
                  </a:prstClr>
                </a:solidFill>
                <a:latin typeface="Lucida Console" panose="020B0609040504020204" pitchFamily="49" charset="0"/>
                <a:sym typeface="Monaco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47553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1" t="17939" r="13063" b="17940"/>
          <a:stretch/>
        </p:blipFill>
        <p:spPr>
          <a:xfrm>
            <a:off x="4197927" y="1230284"/>
            <a:ext cx="3807230" cy="439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50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mpg"/>
          <p:cNvSpPr txBox="1"/>
          <p:nvPr/>
        </p:nvSpPr>
        <p:spPr>
          <a:xfrm>
            <a:off x="2003876" y="338302"/>
            <a:ext cx="8184248" cy="119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normAutofit/>
          </a:bodyPr>
          <a:lstStyle>
            <a:lvl1pPr>
              <a:defRPr sz="10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sz="5000" dirty="0"/>
              <a:t>proteins</a:t>
            </a:r>
            <a:endParaRPr sz="5000" dirty="0"/>
          </a:p>
        </p:txBody>
      </p:sp>
      <p:grpSp>
        <p:nvGrpSpPr>
          <p:cNvPr id="4" name="Group 3"/>
          <p:cNvGrpSpPr/>
          <p:nvPr/>
        </p:nvGrpSpPr>
        <p:grpSpPr>
          <a:xfrm>
            <a:off x="2546706" y="1536734"/>
            <a:ext cx="7098588" cy="922287"/>
            <a:chOff x="2514588" y="2705739"/>
            <a:chExt cx="7098588" cy="922287"/>
          </a:xfrm>
        </p:grpSpPr>
        <p:sp>
          <p:nvSpPr>
            <p:cNvPr id="156" name="Rectangle"/>
            <p:cNvSpPr/>
            <p:nvPr/>
          </p:nvSpPr>
          <p:spPr>
            <a:xfrm>
              <a:off x="2514588" y="2705739"/>
              <a:ext cx="7098588" cy="749998"/>
            </a:xfrm>
            <a:prstGeom prst="rect">
              <a:avLst/>
            </a:prstGeom>
            <a:solidFill>
              <a:srgbClr val="F0F2F4"/>
            </a:solidFill>
            <a:ln w="12700">
              <a:solidFill>
                <a:srgbClr val="000000"/>
              </a:solidFill>
              <a:miter lim="400000"/>
            </a:ln>
          </p:spPr>
          <p:txBody>
            <a:bodyPr lIns="25400" tIns="25400" rIns="25400" bIns="2540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000" dirty="0"/>
            </a:p>
          </p:txBody>
        </p:sp>
        <p:sp>
          <p:nvSpPr>
            <p:cNvPr id="157" name="mpg"/>
            <p:cNvSpPr txBox="1"/>
            <p:nvPr/>
          </p:nvSpPr>
          <p:spPr>
            <a:xfrm>
              <a:off x="2696948" y="2871678"/>
              <a:ext cx="6638217" cy="75634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25400" tIns="25400" rIns="25400" bIns="25400">
              <a:normAutofit/>
            </a:bodyPr>
            <a:lstStyle>
              <a:lvl1pPr algn="l">
                <a:spcBef>
                  <a:spcPts val="1500"/>
                </a:spcBef>
                <a:defRPr sz="5000">
                  <a:solidFill>
                    <a:schemeClr val="accent1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r>
                <a:rPr lang="en-US" sz="2500" dirty="0">
                  <a:latin typeface="Lucida Console" panose="020B0609040504020204" pitchFamily="49" charset="0"/>
                </a:rPr>
                <a:t>glimpse(proteins</a:t>
              </a:r>
              <a:r>
                <a:rPr lang="en-US" sz="2500" dirty="0"/>
                <a:t>)</a:t>
              </a:r>
              <a:endParaRPr sz="2500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04" y="2690650"/>
            <a:ext cx="11115675" cy="19145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46706" y="3050772"/>
            <a:ext cx="620443" cy="11887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8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1" t="17939" r="13063" b="17940"/>
          <a:stretch/>
        </p:blipFill>
        <p:spPr>
          <a:xfrm>
            <a:off x="11255434" y="5810596"/>
            <a:ext cx="791674" cy="914400"/>
          </a:xfrm>
          <a:prstGeom prst="rect">
            <a:avLst/>
          </a:prstGeom>
        </p:spPr>
      </p:pic>
      <p:sp>
        <p:nvSpPr>
          <p:cNvPr id="3" name="mpg"/>
          <p:cNvSpPr txBox="1"/>
          <p:nvPr/>
        </p:nvSpPr>
        <p:spPr>
          <a:xfrm>
            <a:off x="2003876" y="338302"/>
            <a:ext cx="8184248" cy="119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normAutofit/>
          </a:bodyPr>
          <a:lstStyle>
            <a:lvl1pPr>
              <a:defRPr sz="10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Counting</a:t>
            </a:r>
            <a:endParaRPr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"/>
          <p:cNvSpPr/>
          <p:nvPr/>
        </p:nvSpPr>
        <p:spPr>
          <a:xfrm>
            <a:off x="565359" y="3790888"/>
            <a:ext cx="10991397" cy="552577"/>
          </a:xfrm>
          <a:prstGeom prst="rect">
            <a:avLst/>
          </a:prstGeom>
          <a:solidFill>
            <a:srgbClr val="F0F2F4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" name="ggplot(data = mpg) +…"/>
          <p:cNvSpPr txBox="1"/>
          <p:nvPr/>
        </p:nvSpPr>
        <p:spPr>
          <a:xfrm>
            <a:off x="571800" y="3790889"/>
            <a:ext cx="11079471" cy="552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/>
          <a:p>
            <a:pPr algn="l">
              <a:spcBef>
                <a:spcPts val="1500"/>
              </a:spcBef>
              <a:defRPr sz="50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str_count</a:t>
            </a:r>
            <a:r>
              <a:rPr lang="en-US" sz="25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sz="25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proteins$sequence</a:t>
            </a:r>
            <a:r>
              <a:rPr lang="en-US" sz="250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12" name="mpg"/>
          <p:cNvSpPr txBox="1"/>
          <p:nvPr/>
        </p:nvSpPr>
        <p:spPr>
          <a:xfrm>
            <a:off x="2103459" y="1234818"/>
            <a:ext cx="8184248" cy="119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noAutofit/>
          </a:bodyPr>
          <a:lstStyle>
            <a:lvl1pPr>
              <a:defRPr sz="10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sz="3600" dirty="0"/>
              <a:t>How many AA’s are in each protein?</a:t>
            </a:r>
            <a:endParaRPr sz="3600" dirty="0"/>
          </a:p>
        </p:txBody>
      </p:sp>
      <p:sp>
        <p:nvSpPr>
          <p:cNvPr id="13" name="data"/>
          <p:cNvSpPr/>
          <p:nvPr/>
        </p:nvSpPr>
        <p:spPr>
          <a:xfrm>
            <a:off x="3275431" y="2304080"/>
            <a:ext cx="2024357" cy="1615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943" y="0"/>
                </a:moveTo>
                <a:cubicBezTo>
                  <a:pt x="1766" y="0"/>
                  <a:pt x="0" y="1507"/>
                  <a:pt x="0" y="3365"/>
                </a:cubicBezTo>
                <a:lnTo>
                  <a:pt x="0" y="8940"/>
                </a:lnTo>
                <a:cubicBezTo>
                  <a:pt x="0" y="10798"/>
                  <a:pt x="1766" y="12305"/>
                  <a:pt x="3943" y="12305"/>
                </a:cubicBezTo>
                <a:lnTo>
                  <a:pt x="15513" y="12305"/>
                </a:lnTo>
                <a:lnTo>
                  <a:pt x="16675" y="21600"/>
                </a:lnTo>
                <a:lnTo>
                  <a:pt x="17834" y="12289"/>
                </a:lnTo>
                <a:cubicBezTo>
                  <a:pt x="19928" y="12209"/>
                  <a:pt x="21600" y="10746"/>
                  <a:pt x="21600" y="8940"/>
                </a:cubicBezTo>
                <a:lnTo>
                  <a:pt x="21600" y="3365"/>
                </a:lnTo>
                <a:cubicBezTo>
                  <a:pt x="21600" y="1507"/>
                  <a:pt x="19834" y="0"/>
                  <a:pt x="17657" y="0"/>
                </a:cubicBezTo>
                <a:lnTo>
                  <a:pt x="3943" y="0"/>
                </a:lnTo>
                <a:close/>
              </a:path>
            </a:pathLst>
          </a:custGeom>
          <a:solidFill>
            <a:srgbClr val="78AAD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6200" tIns="76200" rIns="76200" bIns="76200" numCol="1" anchor="t">
            <a:noAutofit/>
          </a:bodyPr>
          <a:lstStyle>
            <a:lvl1pPr>
              <a:defRPr sz="6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2500" dirty="0"/>
              <a:t>String to be evaluated</a:t>
            </a:r>
            <a:endParaRPr sz="2500" dirty="0"/>
          </a:p>
        </p:txBody>
      </p:sp>
    </p:spTree>
    <p:extLst>
      <p:ext uri="{BB962C8B-B14F-4D97-AF65-F5344CB8AC3E}">
        <p14:creationId xmlns:p14="http://schemas.microsoft.com/office/powerpoint/2010/main" val="294999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1" t="17939" r="13063" b="17940"/>
          <a:stretch/>
        </p:blipFill>
        <p:spPr>
          <a:xfrm>
            <a:off x="11255434" y="5810596"/>
            <a:ext cx="791674" cy="914400"/>
          </a:xfrm>
          <a:prstGeom prst="rect">
            <a:avLst/>
          </a:prstGeom>
        </p:spPr>
      </p:pic>
      <p:sp>
        <p:nvSpPr>
          <p:cNvPr id="3" name="mpg"/>
          <p:cNvSpPr txBox="1"/>
          <p:nvPr/>
        </p:nvSpPr>
        <p:spPr>
          <a:xfrm>
            <a:off x="2003876" y="338302"/>
            <a:ext cx="8184248" cy="119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normAutofit/>
          </a:bodyPr>
          <a:lstStyle>
            <a:lvl1pPr>
              <a:defRPr sz="10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Counting</a:t>
            </a:r>
            <a:endParaRPr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"/>
          <p:cNvSpPr/>
          <p:nvPr/>
        </p:nvSpPr>
        <p:spPr>
          <a:xfrm>
            <a:off x="615137" y="3790824"/>
            <a:ext cx="10991397" cy="552577"/>
          </a:xfrm>
          <a:prstGeom prst="rect">
            <a:avLst/>
          </a:prstGeom>
          <a:solidFill>
            <a:srgbClr val="F0F2F4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" name="ggplot(data = mpg) +…"/>
          <p:cNvSpPr txBox="1"/>
          <p:nvPr/>
        </p:nvSpPr>
        <p:spPr>
          <a:xfrm>
            <a:off x="621578" y="3790825"/>
            <a:ext cx="11079471" cy="552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/>
          <a:p>
            <a:pPr algn="l">
              <a:spcBef>
                <a:spcPts val="1500"/>
              </a:spcBef>
              <a:defRPr sz="50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str_count</a:t>
            </a:r>
            <a:r>
              <a:rPr lang="en-US" sz="25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sz="25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proteins$sequence</a:t>
            </a:r>
            <a:r>
              <a:rPr lang="en-US" sz="2500" dirty="0">
                <a:solidFill>
                  <a:schemeClr val="tx1"/>
                </a:solidFill>
                <a:latin typeface="Lucida Console" panose="020B0609040504020204" pitchFamily="49" charset="0"/>
              </a:rPr>
              <a:t>, “K”)</a:t>
            </a:r>
          </a:p>
        </p:txBody>
      </p:sp>
      <p:sp>
        <p:nvSpPr>
          <p:cNvPr id="12" name="mpg"/>
          <p:cNvSpPr txBox="1"/>
          <p:nvPr/>
        </p:nvSpPr>
        <p:spPr>
          <a:xfrm>
            <a:off x="2103459" y="1234818"/>
            <a:ext cx="8184248" cy="119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noAutofit/>
          </a:bodyPr>
          <a:lstStyle>
            <a:lvl1pPr>
              <a:defRPr sz="10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sz="3600" dirty="0"/>
              <a:t>How many </a:t>
            </a:r>
            <a:r>
              <a:rPr lang="en-US" sz="3600" dirty="0" err="1"/>
              <a:t>lysines</a:t>
            </a:r>
            <a:r>
              <a:rPr lang="en-US" sz="3600" dirty="0"/>
              <a:t> are in each protein?</a:t>
            </a:r>
            <a:endParaRPr sz="3600" dirty="0"/>
          </a:p>
        </p:txBody>
      </p:sp>
      <p:sp>
        <p:nvSpPr>
          <p:cNvPr id="7" name="data"/>
          <p:cNvSpPr/>
          <p:nvPr/>
        </p:nvSpPr>
        <p:spPr>
          <a:xfrm>
            <a:off x="3275431" y="2304080"/>
            <a:ext cx="2024357" cy="1615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943" y="0"/>
                </a:moveTo>
                <a:cubicBezTo>
                  <a:pt x="1766" y="0"/>
                  <a:pt x="0" y="1507"/>
                  <a:pt x="0" y="3365"/>
                </a:cubicBezTo>
                <a:lnTo>
                  <a:pt x="0" y="8940"/>
                </a:lnTo>
                <a:cubicBezTo>
                  <a:pt x="0" y="10798"/>
                  <a:pt x="1766" y="12305"/>
                  <a:pt x="3943" y="12305"/>
                </a:cubicBezTo>
                <a:lnTo>
                  <a:pt x="15513" y="12305"/>
                </a:lnTo>
                <a:lnTo>
                  <a:pt x="16675" y="21600"/>
                </a:lnTo>
                <a:lnTo>
                  <a:pt x="17834" y="12289"/>
                </a:lnTo>
                <a:cubicBezTo>
                  <a:pt x="19928" y="12209"/>
                  <a:pt x="21600" y="10746"/>
                  <a:pt x="21600" y="8940"/>
                </a:cubicBezTo>
                <a:lnTo>
                  <a:pt x="21600" y="3365"/>
                </a:lnTo>
                <a:cubicBezTo>
                  <a:pt x="21600" y="1507"/>
                  <a:pt x="19834" y="0"/>
                  <a:pt x="17657" y="0"/>
                </a:cubicBezTo>
                <a:lnTo>
                  <a:pt x="3943" y="0"/>
                </a:lnTo>
                <a:close/>
              </a:path>
            </a:pathLst>
          </a:custGeom>
          <a:solidFill>
            <a:srgbClr val="78AAD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6200" tIns="76200" rIns="76200" bIns="76200" numCol="1" anchor="t">
            <a:noAutofit/>
          </a:bodyPr>
          <a:lstStyle>
            <a:lvl1pPr>
              <a:defRPr sz="6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2500" dirty="0"/>
              <a:t>String to be evaluated</a:t>
            </a:r>
            <a:endParaRPr sz="2500" dirty="0"/>
          </a:p>
        </p:txBody>
      </p:sp>
      <p:sp>
        <p:nvSpPr>
          <p:cNvPr id="8" name="x variable"/>
          <p:cNvSpPr/>
          <p:nvPr/>
        </p:nvSpPr>
        <p:spPr>
          <a:xfrm>
            <a:off x="5396114" y="4234185"/>
            <a:ext cx="1598937" cy="2185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02" y="0"/>
                </a:moveTo>
                <a:lnTo>
                  <a:pt x="15232" y="8886"/>
                </a:lnTo>
                <a:lnTo>
                  <a:pt x="2280" y="8886"/>
                </a:lnTo>
                <a:cubicBezTo>
                  <a:pt x="1021" y="8886"/>
                  <a:pt x="0" y="10443"/>
                  <a:pt x="0" y="12363"/>
                </a:cubicBezTo>
                <a:lnTo>
                  <a:pt x="0" y="18123"/>
                </a:lnTo>
                <a:cubicBezTo>
                  <a:pt x="0" y="20043"/>
                  <a:pt x="1021" y="21600"/>
                  <a:pt x="2280" y="21600"/>
                </a:cubicBezTo>
                <a:lnTo>
                  <a:pt x="19320" y="21600"/>
                </a:lnTo>
                <a:cubicBezTo>
                  <a:pt x="20579" y="21600"/>
                  <a:pt x="21600" y="20043"/>
                  <a:pt x="21600" y="18123"/>
                </a:cubicBezTo>
                <a:lnTo>
                  <a:pt x="21600" y="12363"/>
                </a:lnTo>
                <a:cubicBezTo>
                  <a:pt x="21600" y="10443"/>
                  <a:pt x="20579" y="8886"/>
                  <a:pt x="19320" y="8886"/>
                </a:cubicBezTo>
                <a:lnTo>
                  <a:pt x="16570" y="8886"/>
                </a:lnTo>
                <a:lnTo>
                  <a:pt x="15902" y="0"/>
                </a:lnTo>
                <a:close/>
              </a:path>
            </a:pathLst>
          </a:custGeom>
          <a:solidFill>
            <a:srgbClr val="A0C28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6200" tIns="76200" rIns="76200" bIns="76200" numCol="1" anchor="b">
            <a:noAutofit/>
          </a:bodyPr>
          <a:lstStyle>
            <a:lvl1pPr>
              <a:defRPr sz="6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“pattern”</a:t>
            </a: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500" kern="0" noProof="0" dirty="0"/>
              <a:t>(what to </a:t>
            </a:r>
            <a:r>
              <a:rPr lang="en-US" sz="2500" i="1" kern="0" noProof="0" dirty="0"/>
              <a:t>count</a:t>
            </a:r>
            <a:r>
              <a:rPr lang="en-US" sz="2500" kern="0" noProof="0" dirty="0"/>
              <a:t>)</a:t>
            </a:r>
            <a:endParaRPr kumimoji="0" sz="25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2176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1" t="17939" r="13063" b="17940"/>
          <a:stretch/>
        </p:blipFill>
        <p:spPr>
          <a:xfrm>
            <a:off x="11255434" y="5810596"/>
            <a:ext cx="791674" cy="914400"/>
          </a:xfrm>
          <a:prstGeom prst="rect">
            <a:avLst/>
          </a:prstGeom>
        </p:spPr>
      </p:pic>
      <p:sp>
        <p:nvSpPr>
          <p:cNvPr id="3" name="mpg"/>
          <p:cNvSpPr txBox="1"/>
          <p:nvPr/>
        </p:nvSpPr>
        <p:spPr>
          <a:xfrm>
            <a:off x="2003876" y="338302"/>
            <a:ext cx="8184248" cy="119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normAutofit/>
          </a:bodyPr>
          <a:lstStyle>
            <a:lvl1pPr>
              <a:defRPr sz="10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Exercise 1</a:t>
            </a:r>
            <a:endParaRPr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"/>
          <p:cNvSpPr/>
          <p:nvPr/>
        </p:nvSpPr>
        <p:spPr>
          <a:xfrm>
            <a:off x="549823" y="3642040"/>
            <a:ext cx="10991397" cy="552577"/>
          </a:xfrm>
          <a:prstGeom prst="rect">
            <a:avLst/>
          </a:prstGeom>
          <a:solidFill>
            <a:srgbClr val="F0F2F4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" name="ggplot(data = mpg) +…"/>
          <p:cNvSpPr txBox="1"/>
          <p:nvPr/>
        </p:nvSpPr>
        <p:spPr>
          <a:xfrm>
            <a:off x="549823" y="3653967"/>
            <a:ext cx="11079471" cy="552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/>
          <a:p>
            <a:pPr algn="l">
              <a:spcBef>
                <a:spcPts val="1500"/>
              </a:spcBef>
              <a:defRPr sz="50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str_count</a:t>
            </a:r>
            <a:r>
              <a:rPr lang="en-US" sz="25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sz="25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proteins$sequence</a:t>
            </a:r>
            <a:r>
              <a:rPr lang="en-US" sz="2500" dirty="0">
                <a:solidFill>
                  <a:schemeClr val="tx1"/>
                </a:solidFill>
                <a:latin typeface="Lucida Console" panose="020B0609040504020204" pitchFamily="49" charset="0"/>
              </a:rPr>
              <a:t>, “KC”)</a:t>
            </a:r>
          </a:p>
        </p:txBody>
      </p:sp>
      <p:sp>
        <p:nvSpPr>
          <p:cNvPr id="12" name="mpg"/>
          <p:cNvSpPr txBox="1"/>
          <p:nvPr/>
        </p:nvSpPr>
        <p:spPr>
          <a:xfrm>
            <a:off x="549823" y="1607363"/>
            <a:ext cx="9737884" cy="1602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noAutofit/>
          </a:bodyPr>
          <a:lstStyle>
            <a:lvl1pPr>
              <a:defRPr sz="10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3600" dirty="0"/>
              <a:t>Using the </a:t>
            </a:r>
            <a:r>
              <a:rPr lang="en-US" sz="3600" dirty="0" err="1"/>
              <a:t>str_count</a:t>
            </a:r>
            <a:r>
              <a:rPr lang="en-US" sz="3600" dirty="0"/>
              <a:t>() function, determine how many instances of lysine next to a cysteine there are.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94693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1" t="17939" r="13063" b="17940"/>
          <a:stretch/>
        </p:blipFill>
        <p:spPr>
          <a:xfrm>
            <a:off x="11255434" y="5810596"/>
            <a:ext cx="791674" cy="914400"/>
          </a:xfrm>
          <a:prstGeom prst="rect">
            <a:avLst/>
          </a:prstGeom>
        </p:spPr>
      </p:pic>
      <p:sp>
        <p:nvSpPr>
          <p:cNvPr id="3" name="mpg"/>
          <p:cNvSpPr txBox="1"/>
          <p:nvPr/>
        </p:nvSpPr>
        <p:spPr>
          <a:xfrm>
            <a:off x="2003876" y="338302"/>
            <a:ext cx="8184248" cy="119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normAutofit/>
          </a:bodyPr>
          <a:lstStyle>
            <a:lvl1pPr>
              <a:defRPr sz="10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Counting</a:t>
            </a:r>
            <a:endParaRPr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"/>
          <p:cNvSpPr/>
          <p:nvPr/>
        </p:nvSpPr>
        <p:spPr>
          <a:xfrm>
            <a:off x="615137" y="3790824"/>
            <a:ext cx="10991397" cy="552577"/>
          </a:xfrm>
          <a:prstGeom prst="rect">
            <a:avLst/>
          </a:prstGeom>
          <a:solidFill>
            <a:srgbClr val="F0F2F4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" name="ggplot(data = mpg) +…"/>
          <p:cNvSpPr txBox="1"/>
          <p:nvPr/>
        </p:nvSpPr>
        <p:spPr>
          <a:xfrm>
            <a:off x="621578" y="3790825"/>
            <a:ext cx="11079471" cy="552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/>
          <a:p>
            <a:pPr algn="l">
              <a:spcBef>
                <a:spcPts val="1500"/>
              </a:spcBef>
              <a:defRPr sz="50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str_count</a:t>
            </a:r>
            <a:r>
              <a:rPr lang="en-US" sz="25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sz="25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proteins$sequence</a:t>
            </a:r>
            <a:r>
              <a:rPr lang="en-US" sz="2500" dirty="0">
                <a:solidFill>
                  <a:schemeClr val="tx1"/>
                </a:solidFill>
                <a:latin typeface="Lucida Console" panose="020B0609040504020204" pitchFamily="49" charset="0"/>
              </a:rPr>
              <a:t>, “K”)</a:t>
            </a:r>
          </a:p>
        </p:txBody>
      </p:sp>
      <p:sp>
        <p:nvSpPr>
          <p:cNvPr id="12" name="mpg"/>
          <p:cNvSpPr txBox="1"/>
          <p:nvPr/>
        </p:nvSpPr>
        <p:spPr>
          <a:xfrm>
            <a:off x="2103459" y="1234818"/>
            <a:ext cx="8184248" cy="119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noAutofit/>
          </a:bodyPr>
          <a:lstStyle>
            <a:lvl1pPr>
              <a:defRPr sz="10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sz="3600" dirty="0"/>
              <a:t>How many </a:t>
            </a:r>
            <a:r>
              <a:rPr lang="en-US" sz="3600" dirty="0" err="1"/>
              <a:t>lysines</a:t>
            </a:r>
            <a:r>
              <a:rPr lang="en-US" sz="3600" dirty="0"/>
              <a:t> are in each protein?</a:t>
            </a:r>
            <a:endParaRPr sz="3600" dirty="0"/>
          </a:p>
        </p:txBody>
      </p:sp>
      <p:sp>
        <p:nvSpPr>
          <p:cNvPr id="7" name="data"/>
          <p:cNvSpPr/>
          <p:nvPr/>
        </p:nvSpPr>
        <p:spPr>
          <a:xfrm>
            <a:off x="3275431" y="2304080"/>
            <a:ext cx="2024357" cy="1615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943" y="0"/>
                </a:moveTo>
                <a:cubicBezTo>
                  <a:pt x="1766" y="0"/>
                  <a:pt x="0" y="1507"/>
                  <a:pt x="0" y="3365"/>
                </a:cubicBezTo>
                <a:lnTo>
                  <a:pt x="0" y="8940"/>
                </a:lnTo>
                <a:cubicBezTo>
                  <a:pt x="0" y="10798"/>
                  <a:pt x="1766" y="12305"/>
                  <a:pt x="3943" y="12305"/>
                </a:cubicBezTo>
                <a:lnTo>
                  <a:pt x="15513" y="12305"/>
                </a:lnTo>
                <a:lnTo>
                  <a:pt x="16675" y="21600"/>
                </a:lnTo>
                <a:lnTo>
                  <a:pt x="17834" y="12289"/>
                </a:lnTo>
                <a:cubicBezTo>
                  <a:pt x="19928" y="12209"/>
                  <a:pt x="21600" y="10746"/>
                  <a:pt x="21600" y="8940"/>
                </a:cubicBezTo>
                <a:lnTo>
                  <a:pt x="21600" y="3365"/>
                </a:lnTo>
                <a:cubicBezTo>
                  <a:pt x="21600" y="1507"/>
                  <a:pt x="19834" y="0"/>
                  <a:pt x="17657" y="0"/>
                </a:cubicBezTo>
                <a:lnTo>
                  <a:pt x="3943" y="0"/>
                </a:lnTo>
                <a:close/>
              </a:path>
            </a:pathLst>
          </a:custGeom>
          <a:solidFill>
            <a:srgbClr val="78AAD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6200" tIns="76200" rIns="76200" bIns="76200" numCol="1" anchor="t">
            <a:noAutofit/>
          </a:bodyPr>
          <a:lstStyle>
            <a:lvl1pPr>
              <a:defRPr sz="6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2500" dirty="0"/>
              <a:t>String to be evaluated</a:t>
            </a:r>
            <a:endParaRPr sz="2500" dirty="0"/>
          </a:p>
        </p:txBody>
      </p:sp>
      <p:sp>
        <p:nvSpPr>
          <p:cNvPr id="8" name="x variable"/>
          <p:cNvSpPr/>
          <p:nvPr/>
        </p:nvSpPr>
        <p:spPr>
          <a:xfrm>
            <a:off x="5396114" y="4234185"/>
            <a:ext cx="1598937" cy="2185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02" y="0"/>
                </a:moveTo>
                <a:lnTo>
                  <a:pt x="15232" y="8886"/>
                </a:lnTo>
                <a:lnTo>
                  <a:pt x="2280" y="8886"/>
                </a:lnTo>
                <a:cubicBezTo>
                  <a:pt x="1021" y="8886"/>
                  <a:pt x="0" y="10443"/>
                  <a:pt x="0" y="12363"/>
                </a:cubicBezTo>
                <a:lnTo>
                  <a:pt x="0" y="18123"/>
                </a:lnTo>
                <a:cubicBezTo>
                  <a:pt x="0" y="20043"/>
                  <a:pt x="1021" y="21600"/>
                  <a:pt x="2280" y="21600"/>
                </a:cubicBezTo>
                <a:lnTo>
                  <a:pt x="19320" y="21600"/>
                </a:lnTo>
                <a:cubicBezTo>
                  <a:pt x="20579" y="21600"/>
                  <a:pt x="21600" y="20043"/>
                  <a:pt x="21600" y="18123"/>
                </a:cubicBezTo>
                <a:lnTo>
                  <a:pt x="21600" y="12363"/>
                </a:lnTo>
                <a:cubicBezTo>
                  <a:pt x="21600" y="10443"/>
                  <a:pt x="20579" y="8886"/>
                  <a:pt x="19320" y="8886"/>
                </a:cubicBezTo>
                <a:lnTo>
                  <a:pt x="16570" y="8886"/>
                </a:lnTo>
                <a:lnTo>
                  <a:pt x="15902" y="0"/>
                </a:lnTo>
                <a:close/>
              </a:path>
            </a:pathLst>
          </a:custGeom>
          <a:solidFill>
            <a:srgbClr val="A0C28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6200" tIns="76200" rIns="76200" bIns="76200" numCol="1" anchor="b">
            <a:noAutofit/>
          </a:bodyPr>
          <a:lstStyle>
            <a:lvl1pPr>
              <a:defRPr sz="6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“pattern”</a:t>
            </a:r>
          </a:p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500" kern="0" noProof="0" dirty="0"/>
              <a:t>(what to count)</a:t>
            </a:r>
            <a:endParaRPr kumimoji="0" sz="25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6575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1" t="17939" r="13063" b="17940"/>
          <a:stretch/>
        </p:blipFill>
        <p:spPr>
          <a:xfrm>
            <a:off x="11255434" y="5810596"/>
            <a:ext cx="791674" cy="914400"/>
          </a:xfrm>
          <a:prstGeom prst="rect">
            <a:avLst/>
          </a:prstGeom>
        </p:spPr>
      </p:pic>
      <p:sp>
        <p:nvSpPr>
          <p:cNvPr id="3" name="mpg"/>
          <p:cNvSpPr txBox="1"/>
          <p:nvPr/>
        </p:nvSpPr>
        <p:spPr>
          <a:xfrm>
            <a:off x="2003876" y="338302"/>
            <a:ext cx="8184248" cy="119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normAutofit/>
          </a:bodyPr>
          <a:lstStyle>
            <a:lvl1pPr>
              <a:defRPr sz="10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Logical evaluation</a:t>
            </a:r>
            <a:endParaRPr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"/>
          <p:cNvSpPr/>
          <p:nvPr/>
        </p:nvSpPr>
        <p:spPr>
          <a:xfrm>
            <a:off x="615137" y="3790824"/>
            <a:ext cx="10991397" cy="552577"/>
          </a:xfrm>
          <a:prstGeom prst="rect">
            <a:avLst/>
          </a:prstGeom>
          <a:solidFill>
            <a:srgbClr val="F0F2F4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" name="ggplot(data = mpg) +…"/>
          <p:cNvSpPr txBox="1"/>
          <p:nvPr/>
        </p:nvSpPr>
        <p:spPr>
          <a:xfrm>
            <a:off x="621578" y="3790825"/>
            <a:ext cx="11079471" cy="552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/>
          <a:p>
            <a:pPr algn="l">
              <a:spcBef>
                <a:spcPts val="1500"/>
              </a:spcBef>
              <a:defRPr sz="50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str_detect</a:t>
            </a:r>
            <a:r>
              <a:rPr lang="en-US" sz="250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12" name="mpg"/>
          <p:cNvSpPr txBox="1"/>
          <p:nvPr/>
        </p:nvSpPr>
        <p:spPr>
          <a:xfrm>
            <a:off x="2003876" y="1879149"/>
            <a:ext cx="8184248" cy="119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noAutofit/>
          </a:bodyPr>
          <a:lstStyle>
            <a:lvl1pPr>
              <a:defRPr sz="10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sz="3600" dirty="0">
                <a:solidFill>
                  <a:srgbClr val="A0C283"/>
                </a:solidFill>
              </a:rPr>
              <a:t>TRUE</a:t>
            </a:r>
            <a:r>
              <a:rPr lang="en-US" sz="3600" dirty="0"/>
              <a:t> or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FALSE</a:t>
            </a:r>
          </a:p>
          <a:p>
            <a:pPr algn="ctr"/>
            <a:r>
              <a:rPr lang="en-US" sz="3600" dirty="0">
                <a:solidFill>
                  <a:srgbClr val="A0C283"/>
                </a:solidFill>
              </a:rPr>
              <a:t>Presence</a:t>
            </a:r>
            <a:r>
              <a:rPr lang="en-US" sz="3600" dirty="0"/>
              <a:t> or </a:t>
            </a:r>
            <a:r>
              <a:rPr lang="en-US" sz="3600" dirty="0">
                <a:solidFill>
                  <a:srgbClr val="0070C0"/>
                </a:solidFill>
              </a:rPr>
              <a:t>Absence</a:t>
            </a:r>
            <a:endParaRPr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45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1" t="17939" r="13063" b="17940"/>
          <a:stretch/>
        </p:blipFill>
        <p:spPr>
          <a:xfrm>
            <a:off x="11255434" y="5810596"/>
            <a:ext cx="791674" cy="914400"/>
          </a:xfrm>
          <a:prstGeom prst="rect">
            <a:avLst/>
          </a:prstGeom>
        </p:spPr>
      </p:pic>
      <p:sp>
        <p:nvSpPr>
          <p:cNvPr id="3" name="mpg"/>
          <p:cNvSpPr txBox="1"/>
          <p:nvPr/>
        </p:nvSpPr>
        <p:spPr>
          <a:xfrm>
            <a:off x="2003876" y="338302"/>
            <a:ext cx="8184248" cy="119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normAutofit/>
          </a:bodyPr>
          <a:lstStyle>
            <a:lvl1pPr>
              <a:defRPr sz="10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Questions</a:t>
            </a:r>
            <a:endParaRPr kumimoji="0" sz="5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Helvetica"/>
            </a:endParaRPr>
          </a:p>
        </p:txBody>
      </p:sp>
      <p:sp>
        <p:nvSpPr>
          <p:cNvPr id="10" name="Rectangle"/>
          <p:cNvSpPr/>
          <p:nvPr/>
        </p:nvSpPr>
        <p:spPr>
          <a:xfrm>
            <a:off x="556264" y="2503522"/>
            <a:ext cx="10991397" cy="552577"/>
          </a:xfrm>
          <a:prstGeom prst="rect">
            <a:avLst/>
          </a:prstGeom>
          <a:solidFill>
            <a:srgbClr val="F0F2F4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spcBef>
                <a:spcPts val="1500"/>
              </a:spcBef>
              <a:defRPr sz="5000">
                <a:solidFill>
                  <a:srgbClr val="5B9BD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sym typeface="Monaco"/>
              </a:rPr>
              <a:t>str_detect</a:t>
            </a:r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sym typeface="Monaco"/>
              </a:rPr>
              <a:t>(</a:t>
            </a:r>
            <a:r>
              <a:rPr lang="en-US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sym typeface="Monaco"/>
              </a:rPr>
              <a:t>protein$sequence</a:t>
            </a:r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sym typeface="Monaco"/>
              </a:rPr>
              <a:t>, “SP.R” </a:t>
            </a:r>
            <a:r>
              <a:rPr lang="en-US" sz="2500" dirty="0">
                <a:solidFill>
                  <a:prstClr val="black"/>
                </a:solidFill>
                <a:latin typeface="Lucida Console" panose="020B0609040504020204" pitchFamily="49" charset="0"/>
                <a:sym typeface="Monaco"/>
              </a:rPr>
              <a:t>)</a:t>
            </a:r>
          </a:p>
        </p:txBody>
      </p:sp>
      <p:sp>
        <p:nvSpPr>
          <p:cNvPr id="11" name="ggplot(data = mpg) +…"/>
          <p:cNvSpPr txBox="1"/>
          <p:nvPr/>
        </p:nvSpPr>
        <p:spPr>
          <a:xfrm>
            <a:off x="556264" y="2515449"/>
            <a:ext cx="11079471" cy="552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>
                <a:solidFill>
                  <a:srgbClr val="5B9BD5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sym typeface="Monaco"/>
            </a:endParaRPr>
          </a:p>
        </p:txBody>
      </p:sp>
      <p:sp>
        <p:nvSpPr>
          <p:cNvPr id="12" name="mpg"/>
          <p:cNvSpPr txBox="1"/>
          <p:nvPr/>
        </p:nvSpPr>
        <p:spPr>
          <a:xfrm>
            <a:off x="549823" y="1390955"/>
            <a:ext cx="9737884" cy="119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noAutofit/>
          </a:bodyPr>
          <a:lstStyle>
            <a:lvl1pPr>
              <a:defRPr sz="10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prstClr val="black"/>
                </a:solidFill>
              </a:rPr>
              <a:t>Run the following code: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sym typeface="Helvetica"/>
            </a:endParaRPr>
          </a:p>
        </p:txBody>
      </p:sp>
      <p:sp>
        <p:nvSpPr>
          <p:cNvPr id="8" name="mpg"/>
          <p:cNvSpPr txBox="1"/>
          <p:nvPr/>
        </p:nvSpPr>
        <p:spPr>
          <a:xfrm>
            <a:off x="556264" y="2867884"/>
            <a:ext cx="9737884" cy="3685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noAutofit/>
          </a:bodyPr>
          <a:lstStyle>
            <a:lvl1pPr>
              <a:defRPr sz="10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/>
            <a:r>
              <a:rPr lang="en-US" sz="2800" dirty="0">
                <a:solidFill>
                  <a:prstClr val="black"/>
                </a:solidFill>
              </a:rPr>
              <a:t>1) How is this the same or different from </a:t>
            </a:r>
            <a:r>
              <a:rPr lang="en-US" sz="2800" dirty="0" err="1">
                <a:solidFill>
                  <a:prstClr val="black"/>
                </a:solidFill>
              </a:rPr>
              <a:t>str_count</a:t>
            </a:r>
            <a:r>
              <a:rPr lang="en-US" sz="2800" dirty="0">
                <a:solidFill>
                  <a:prstClr val="black"/>
                </a:solidFill>
              </a:rPr>
              <a:t>()?</a:t>
            </a:r>
          </a:p>
          <a:p>
            <a:pPr marL="742950" lvl="0" indent="-742950">
              <a:buAutoNum type="arabicParenR"/>
            </a:pPr>
            <a:endParaRPr lang="en-US" sz="2800" dirty="0">
              <a:solidFill>
                <a:prstClr val="black"/>
              </a:solidFill>
            </a:endParaRPr>
          </a:p>
          <a:p>
            <a:pPr lvl="0"/>
            <a:r>
              <a:rPr lang="en-US" sz="2800" dirty="0">
                <a:solidFill>
                  <a:prstClr val="black"/>
                </a:solidFill>
              </a:rPr>
              <a:t>2) What does the '.' stand for in this code?</a:t>
            </a:r>
          </a:p>
          <a:p>
            <a:pPr lvl="0"/>
            <a:endParaRPr lang="en-US" sz="2800" dirty="0">
              <a:solidFill>
                <a:prstClr val="black"/>
              </a:solidFill>
            </a:endParaRPr>
          </a:p>
          <a:p>
            <a:pPr lvl="0"/>
            <a:r>
              <a:rPr lang="en-US" sz="2800" dirty="0">
                <a:solidFill>
                  <a:prstClr val="black"/>
                </a:solidFill>
              </a:rPr>
              <a:t>3) How does this compare to the sequence motif we want to find?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03021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678</Words>
  <Application>Microsoft Office PowerPoint</Application>
  <PresentationFormat>Widescreen</PresentationFormat>
  <Paragraphs>87</Paragraphs>
  <Slides>19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Helvetica</vt:lpstr>
      <vt:lpstr>Lucida Console</vt:lpstr>
      <vt:lpstr>Monaco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Duke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Allie Mills, Ph.D.</dc:creator>
  <cp:lastModifiedBy>Allie Mills</cp:lastModifiedBy>
  <cp:revision>15</cp:revision>
  <dcterms:created xsi:type="dcterms:W3CDTF">2019-10-07T18:36:23Z</dcterms:created>
  <dcterms:modified xsi:type="dcterms:W3CDTF">2019-10-07T23:18:51Z</dcterms:modified>
</cp:coreProperties>
</file>