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2" r:id="rId3"/>
    <p:sldId id="263" r:id="rId4"/>
    <p:sldId id="265" r:id="rId5"/>
    <p:sldId id="266" r:id="rId6"/>
    <p:sldId id="267" r:id="rId7"/>
    <p:sldId id="268" r:id="rId8"/>
    <p:sldId id="269" r:id="rId9"/>
    <p:sldId id="272" r:id="rId10"/>
    <p:sldId id="273" r:id="rId11"/>
    <p:sldId id="275"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0406F9-98F3-4EAE-AC5D-77F7EBCDA3EE}">
          <p14:sldIdLst>
            <p14:sldId id="256"/>
            <p14:sldId id="262"/>
            <p14:sldId id="263"/>
            <p14:sldId id="265"/>
            <p14:sldId id="266"/>
            <p14:sldId id="267"/>
            <p14:sldId id="268"/>
            <p14:sldId id="269"/>
            <p14:sldId id="272"/>
            <p14:sldId id="273"/>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5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A950D-62D9-43F4-88ED-BF471F3D3A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93B1FF-1C49-4545-A558-8C6F3FF73E56}">
      <dgm:prSet/>
      <dgm:spPr/>
      <dgm:t>
        <a:bodyPr/>
        <a:lstStyle/>
        <a:p>
          <a:r>
            <a:rPr lang="en-US"/>
            <a:t>Tanveer Ahmed Ilkal</a:t>
          </a:r>
        </a:p>
      </dgm:t>
    </dgm:pt>
    <dgm:pt modelId="{EF83F80A-9E61-46F4-BC33-120B1E36A4DA}" type="parTrans" cxnId="{63FD1C23-0E4F-4EDE-B724-F70E20D4E285}">
      <dgm:prSet/>
      <dgm:spPr/>
      <dgm:t>
        <a:bodyPr/>
        <a:lstStyle/>
        <a:p>
          <a:endParaRPr lang="en-US"/>
        </a:p>
      </dgm:t>
    </dgm:pt>
    <dgm:pt modelId="{9C4F8F9C-4B0A-4213-BCFF-D4EEA321D677}" type="sibTrans" cxnId="{63FD1C23-0E4F-4EDE-B724-F70E20D4E285}">
      <dgm:prSet/>
      <dgm:spPr/>
      <dgm:t>
        <a:bodyPr/>
        <a:lstStyle/>
        <a:p>
          <a:endParaRPr lang="en-US"/>
        </a:p>
      </dgm:t>
    </dgm:pt>
    <dgm:pt modelId="{B225B15B-A7BA-4E17-87AC-1130DE61BBB9}">
      <dgm:prSet/>
      <dgm:spPr/>
      <dgm:t>
        <a:bodyPr/>
        <a:lstStyle/>
        <a:p>
          <a:r>
            <a:rPr lang="en-US"/>
            <a:t>Anil Kakkar</a:t>
          </a:r>
        </a:p>
      </dgm:t>
    </dgm:pt>
    <dgm:pt modelId="{11C13B6E-69E6-4796-9E60-EFFD6688ACA0}" type="parTrans" cxnId="{591215F8-CADB-45AB-8486-B9643623AD3F}">
      <dgm:prSet/>
      <dgm:spPr/>
      <dgm:t>
        <a:bodyPr/>
        <a:lstStyle/>
        <a:p>
          <a:endParaRPr lang="en-US"/>
        </a:p>
      </dgm:t>
    </dgm:pt>
    <dgm:pt modelId="{C4D9D594-A2ED-4A58-8880-4B3EA486FBE0}" type="sibTrans" cxnId="{591215F8-CADB-45AB-8486-B9643623AD3F}">
      <dgm:prSet/>
      <dgm:spPr/>
      <dgm:t>
        <a:bodyPr/>
        <a:lstStyle/>
        <a:p>
          <a:endParaRPr lang="en-US"/>
        </a:p>
      </dgm:t>
    </dgm:pt>
    <dgm:pt modelId="{C421A439-ECDB-455F-A935-8F1869207056}">
      <dgm:prSet/>
      <dgm:spPr/>
      <dgm:t>
        <a:bodyPr/>
        <a:lstStyle/>
        <a:p>
          <a:r>
            <a:rPr lang="en-US"/>
            <a:t>Manpreet Kaur</a:t>
          </a:r>
        </a:p>
      </dgm:t>
    </dgm:pt>
    <dgm:pt modelId="{4977B76C-9638-4739-A7A2-90BCBB709128}" type="parTrans" cxnId="{330FB459-5B20-4207-8EBD-15123F2AFAC6}">
      <dgm:prSet/>
      <dgm:spPr/>
      <dgm:t>
        <a:bodyPr/>
        <a:lstStyle/>
        <a:p>
          <a:endParaRPr lang="en-US"/>
        </a:p>
      </dgm:t>
    </dgm:pt>
    <dgm:pt modelId="{037C45C9-D613-424E-97B6-ACB08994CC0C}" type="sibTrans" cxnId="{330FB459-5B20-4207-8EBD-15123F2AFAC6}">
      <dgm:prSet/>
      <dgm:spPr/>
      <dgm:t>
        <a:bodyPr/>
        <a:lstStyle/>
        <a:p>
          <a:endParaRPr lang="en-US"/>
        </a:p>
      </dgm:t>
    </dgm:pt>
    <dgm:pt modelId="{607A824C-8DD4-43DF-A967-A6F36A8F0E3D}">
      <dgm:prSet/>
      <dgm:spPr/>
      <dgm:t>
        <a:bodyPr/>
        <a:lstStyle/>
        <a:p>
          <a:r>
            <a:rPr lang="en-US"/>
            <a:t>Prayas Baliyan</a:t>
          </a:r>
        </a:p>
      </dgm:t>
    </dgm:pt>
    <dgm:pt modelId="{811F46C9-CF43-4044-94F9-89589FE2752E}" type="parTrans" cxnId="{BC802670-040A-4B3D-9D2F-376A7DDCC258}">
      <dgm:prSet/>
      <dgm:spPr/>
      <dgm:t>
        <a:bodyPr/>
        <a:lstStyle/>
        <a:p>
          <a:endParaRPr lang="en-US"/>
        </a:p>
      </dgm:t>
    </dgm:pt>
    <dgm:pt modelId="{EDA7FB3D-7B99-4499-AF8F-F2A000436B32}" type="sibTrans" cxnId="{BC802670-040A-4B3D-9D2F-376A7DDCC258}">
      <dgm:prSet/>
      <dgm:spPr/>
      <dgm:t>
        <a:bodyPr/>
        <a:lstStyle/>
        <a:p>
          <a:endParaRPr lang="en-US"/>
        </a:p>
      </dgm:t>
    </dgm:pt>
    <dgm:pt modelId="{23FAF3D2-A2EA-4E6F-9221-E21BB1E4D273}">
      <dgm:prSet/>
      <dgm:spPr/>
      <dgm:t>
        <a:bodyPr/>
        <a:lstStyle/>
        <a:p>
          <a:r>
            <a:rPr lang="en-US"/>
            <a:t>Simaranjeet Singh</a:t>
          </a:r>
        </a:p>
      </dgm:t>
    </dgm:pt>
    <dgm:pt modelId="{77F35A91-9185-42B2-966E-B26F84373405}" type="parTrans" cxnId="{CA9EF94C-FBF7-4F7C-BD54-153D7DC2A22C}">
      <dgm:prSet/>
      <dgm:spPr/>
      <dgm:t>
        <a:bodyPr/>
        <a:lstStyle/>
        <a:p>
          <a:endParaRPr lang="en-US"/>
        </a:p>
      </dgm:t>
    </dgm:pt>
    <dgm:pt modelId="{2801808E-8667-4653-B507-43E0274A0066}" type="sibTrans" cxnId="{CA9EF94C-FBF7-4F7C-BD54-153D7DC2A22C}">
      <dgm:prSet/>
      <dgm:spPr/>
      <dgm:t>
        <a:bodyPr/>
        <a:lstStyle/>
        <a:p>
          <a:endParaRPr lang="en-US"/>
        </a:p>
      </dgm:t>
    </dgm:pt>
    <dgm:pt modelId="{07C72760-0342-40B4-9B3C-63F0CFBD0581}">
      <dgm:prSet/>
      <dgm:spPr/>
      <dgm:t>
        <a:bodyPr/>
        <a:lstStyle/>
        <a:p>
          <a:r>
            <a:rPr lang="en-US"/>
            <a:t>Sukan Sharma</a:t>
          </a:r>
        </a:p>
      </dgm:t>
    </dgm:pt>
    <dgm:pt modelId="{4BEF5C4E-7759-4250-8AE8-022619C7411A}" type="parTrans" cxnId="{6CBFA244-82A9-4F8F-86D3-1E9CDEBB76C7}">
      <dgm:prSet/>
      <dgm:spPr/>
      <dgm:t>
        <a:bodyPr/>
        <a:lstStyle/>
        <a:p>
          <a:endParaRPr lang="en-US"/>
        </a:p>
      </dgm:t>
    </dgm:pt>
    <dgm:pt modelId="{44705D50-BFDF-428D-90DF-10BB53B93F6B}" type="sibTrans" cxnId="{6CBFA244-82A9-4F8F-86D3-1E9CDEBB76C7}">
      <dgm:prSet/>
      <dgm:spPr/>
      <dgm:t>
        <a:bodyPr/>
        <a:lstStyle/>
        <a:p>
          <a:endParaRPr lang="en-US"/>
        </a:p>
      </dgm:t>
    </dgm:pt>
    <dgm:pt modelId="{7B24B8E3-C385-4E3C-8751-BFC78F9D6421}">
      <dgm:prSet/>
      <dgm:spPr/>
      <dgm:t>
        <a:bodyPr/>
        <a:lstStyle/>
        <a:p>
          <a:r>
            <a:rPr lang="en-US"/>
            <a:t>Tanmay Alpesh Daulatwal</a:t>
          </a:r>
        </a:p>
      </dgm:t>
    </dgm:pt>
    <dgm:pt modelId="{155866EB-F730-4A9F-8332-DC02DE30A821}" type="parTrans" cxnId="{6AD3CC92-2D07-4CF5-A37C-4FA631533A77}">
      <dgm:prSet/>
      <dgm:spPr/>
      <dgm:t>
        <a:bodyPr/>
        <a:lstStyle/>
        <a:p>
          <a:endParaRPr lang="en-US"/>
        </a:p>
      </dgm:t>
    </dgm:pt>
    <dgm:pt modelId="{4E07C36D-68CE-4283-9FD1-D6F8B6F71FAE}" type="sibTrans" cxnId="{6AD3CC92-2D07-4CF5-A37C-4FA631533A77}">
      <dgm:prSet/>
      <dgm:spPr/>
      <dgm:t>
        <a:bodyPr/>
        <a:lstStyle/>
        <a:p>
          <a:endParaRPr lang="en-US"/>
        </a:p>
      </dgm:t>
    </dgm:pt>
    <dgm:pt modelId="{5AAF1FDA-5D2F-4E85-89F4-48BF3B49D2EF}" type="pres">
      <dgm:prSet presAssocID="{BF2A950D-62D9-43F4-88ED-BF471F3D3A2C}" presName="linear" presStyleCnt="0">
        <dgm:presLayoutVars>
          <dgm:animLvl val="lvl"/>
          <dgm:resizeHandles val="exact"/>
        </dgm:presLayoutVars>
      </dgm:prSet>
      <dgm:spPr/>
    </dgm:pt>
    <dgm:pt modelId="{8E0E8E6E-6FA3-4A9E-97B0-BDFB208251ED}" type="pres">
      <dgm:prSet presAssocID="{3693B1FF-1C49-4545-A558-8C6F3FF73E56}" presName="parentText" presStyleLbl="node1" presStyleIdx="0" presStyleCnt="7">
        <dgm:presLayoutVars>
          <dgm:chMax val="0"/>
          <dgm:bulletEnabled val="1"/>
        </dgm:presLayoutVars>
      </dgm:prSet>
      <dgm:spPr/>
    </dgm:pt>
    <dgm:pt modelId="{F16E7E46-B8A8-4226-BFA7-985BD2BBEBE6}" type="pres">
      <dgm:prSet presAssocID="{9C4F8F9C-4B0A-4213-BCFF-D4EEA321D677}" presName="spacer" presStyleCnt="0"/>
      <dgm:spPr/>
    </dgm:pt>
    <dgm:pt modelId="{AA6FB427-3AD9-4850-8A6E-2A015F669F46}" type="pres">
      <dgm:prSet presAssocID="{B225B15B-A7BA-4E17-87AC-1130DE61BBB9}" presName="parentText" presStyleLbl="node1" presStyleIdx="1" presStyleCnt="7">
        <dgm:presLayoutVars>
          <dgm:chMax val="0"/>
          <dgm:bulletEnabled val="1"/>
        </dgm:presLayoutVars>
      </dgm:prSet>
      <dgm:spPr/>
    </dgm:pt>
    <dgm:pt modelId="{CA1CD7B2-CF53-419D-87B7-ED633DE59D31}" type="pres">
      <dgm:prSet presAssocID="{C4D9D594-A2ED-4A58-8880-4B3EA486FBE0}" presName="spacer" presStyleCnt="0"/>
      <dgm:spPr/>
    </dgm:pt>
    <dgm:pt modelId="{C933A0F6-2A93-402C-8541-CD06FEB8FF3D}" type="pres">
      <dgm:prSet presAssocID="{C421A439-ECDB-455F-A935-8F1869207056}" presName="parentText" presStyleLbl="node1" presStyleIdx="2" presStyleCnt="7">
        <dgm:presLayoutVars>
          <dgm:chMax val="0"/>
          <dgm:bulletEnabled val="1"/>
        </dgm:presLayoutVars>
      </dgm:prSet>
      <dgm:spPr/>
    </dgm:pt>
    <dgm:pt modelId="{4B9F1079-938D-48CD-A35F-93FA398F7564}" type="pres">
      <dgm:prSet presAssocID="{037C45C9-D613-424E-97B6-ACB08994CC0C}" presName="spacer" presStyleCnt="0"/>
      <dgm:spPr/>
    </dgm:pt>
    <dgm:pt modelId="{1EA2CD6D-842D-4F9D-A239-FA4329D86282}" type="pres">
      <dgm:prSet presAssocID="{607A824C-8DD4-43DF-A967-A6F36A8F0E3D}" presName="parentText" presStyleLbl="node1" presStyleIdx="3" presStyleCnt="7">
        <dgm:presLayoutVars>
          <dgm:chMax val="0"/>
          <dgm:bulletEnabled val="1"/>
        </dgm:presLayoutVars>
      </dgm:prSet>
      <dgm:spPr/>
    </dgm:pt>
    <dgm:pt modelId="{E7FB4965-C3A6-4839-9C79-179669C4B5A6}" type="pres">
      <dgm:prSet presAssocID="{EDA7FB3D-7B99-4499-AF8F-F2A000436B32}" presName="spacer" presStyleCnt="0"/>
      <dgm:spPr/>
    </dgm:pt>
    <dgm:pt modelId="{7829F83C-43A1-4ABE-A2A8-EB22F54ED962}" type="pres">
      <dgm:prSet presAssocID="{23FAF3D2-A2EA-4E6F-9221-E21BB1E4D273}" presName="parentText" presStyleLbl="node1" presStyleIdx="4" presStyleCnt="7">
        <dgm:presLayoutVars>
          <dgm:chMax val="0"/>
          <dgm:bulletEnabled val="1"/>
        </dgm:presLayoutVars>
      </dgm:prSet>
      <dgm:spPr/>
    </dgm:pt>
    <dgm:pt modelId="{F334A669-40D3-4552-8D10-BEEF5764B928}" type="pres">
      <dgm:prSet presAssocID="{2801808E-8667-4653-B507-43E0274A0066}" presName="spacer" presStyleCnt="0"/>
      <dgm:spPr/>
    </dgm:pt>
    <dgm:pt modelId="{51F11863-051D-4BEB-B903-E5022DA823B7}" type="pres">
      <dgm:prSet presAssocID="{07C72760-0342-40B4-9B3C-63F0CFBD0581}" presName="parentText" presStyleLbl="node1" presStyleIdx="5" presStyleCnt="7">
        <dgm:presLayoutVars>
          <dgm:chMax val="0"/>
          <dgm:bulletEnabled val="1"/>
        </dgm:presLayoutVars>
      </dgm:prSet>
      <dgm:spPr/>
    </dgm:pt>
    <dgm:pt modelId="{A23A25FE-F370-40BC-A216-4067B92DCDE3}" type="pres">
      <dgm:prSet presAssocID="{44705D50-BFDF-428D-90DF-10BB53B93F6B}" presName="spacer" presStyleCnt="0"/>
      <dgm:spPr/>
    </dgm:pt>
    <dgm:pt modelId="{2081AD84-3AEE-4568-9302-AF18896C1BB7}" type="pres">
      <dgm:prSet presAssocID="{7B24B8E3-C385-4E3C-8751-BFC78F9D6421}" presName="parentText" presStyleLbl="node1" presStyleIdx="6" presStyleCnt="7">
        <dgm:presLayoutVars>
          <dgm:chMax val="0"/>
          <dgm:bulletEnabled val="1"/>
        </dgm:presLayoutVars>
      </dgm:prSet>
      <dgm:spPr/>
    </dgm:pt>
  </dgm:ptLst>
  <dgm:cxnLst>
    <dgm:cxn modelId="{63FD1C23-0E4F-4EDE-B724-F70E20D4E285}" srcId="{BF2A950D-62D9-43F4-88ED-BF471F3D3A2C}" destId="{3693B1FF-1C49-4545-A558-8C6F3FF73E56}" srcOrd="0" destOrd="0" parTransId="{EF83F80A-9E61-46F4-BC33-120B1E36A4DA}" sibTransId="{9C4F8F9C-4B0A-4213-BCFF-D4EEA321D677}"/>
    <dgm:cxn modelId="{E3597F62-E6F7-49E5-B36F-BE4E81FB8D23}" type="presOf" srcId="{C421A439-ECDB-455F-A935-8F1869207056}" destId="{C933A0F6-2A93-402C-8541-CD06FEB8FF3D}" srcOrd="0" destOrd="0" presId="urn:microsoft.com/office/officeart/2005/8/layout/vList2"/>
    <dgm:cxn modelId="{6CBFA244-82A9-4F8F-86D3-1E9CDEBB76C7}" srcId="{BF2A950D-62D9-43F4-88ED-BF471F3D3A2C}" destId="{07C72760-0342-40B4-9B3C-63F0CFBD0581}" srcOrd="5" destOrd="0" parTransId="{4BEF5C4E-7759-4250-8AE8-022619C7411A}" sibTransId="{44705D50-BFDF-428D-90DF-10BB53B93F6B}"/>
    <dgm:cxn modelId="{AB31B745-AB7F-42ED-AA2D-D6AC54818950}" type="presOf" srcId="{607A824C-8DD4-43DF-A967-A6F36A8F0E3D}" destId="{1EA2CD6D-842D-4F9D-A239-FA4329D86282}" srcOrd="0" destOrd="0" presId="urn:microsoft.com/office/officeart/2005/8/layout/vList2"/>
    <dgm:cxn modelId="{CA9EF94C-FBF7-4F7C-BD54-153D7DC2A22C}" srcId="{BF2A950D-62D9-43F4-88ED-BF471F3D3A2C}" destId="{23FAF3D2-A2EA-4E6F-9221-E21BB1E4D273}" srcOrd="4" destOrd="0" parTransId="{77F35A91-9185-42B2-966E-B26F84373405}" sibTransId="{2801808E-8667-4653-B507-43E0274A0066}"/>
    <dgm:cxn modelId="{BC802670-040A-4B3D-9D2F-376A7DDCC258}" srcId="{BF2A950D-62D9-43F4-88ED-BF471F3D3A2C}" destId="{607A824C-8DD4-43DF-A967-A6F36A8F0E3D}" srcOrd="3" destOrd="0" parTransId="{811F46C9-CF43-4044-94F9-89589FE2752E}" sibTransId="{EDA7FB3D-7B99-4499-AF8F-F2A000436B32}"/>
    <dgm:cxn modelId="{FC2B5074-8DCE-49A9-B517-8797FBDE74F2}" type="presOf" srcId="{B225B15B-A7BA-4E17-87AC-1130DE61BBB9}" destId="{AA6FB427-3AD9-4850-8A6E-2A015F669F46}" srcOrd="0" destOrd="0" presId="urn:microsoft.com/office/officeart/2005/8/layout/vList2"/>
    <dgm:cxn modelId="{330FB459-5B20-4207-8EBD-15123F2AFAC6}" srcId="{BF2A950D-62D9-43F4-88ED-BF471F3D3A2C}" destId="{C421A439-ECDB-455F-A935-8F1869207056}" srcOrd="2" destOrd="0" parTransId="{4977B76C-9638-4739-A7A2-90BCBB709128}" sibTransId="{037C45C9-D613-424E-97B6-ACB08994CC0C}"/>
    <dgm:cxn modelId="{F4283486-DC05-40E4-9010-0652BBF8FE57}" type="presOf" srcId="{BF2A950D-62D9-43F4-88ED-BF471F3D3A2C}" destId="{5AAF1FDA-5D2F-4E85-89F4-48BF3B49D2EF}" srcOrd="0" destOrd="0" presId="urn:microsoft.com/office/officeart/2005/8/layout/vList2"/>
    <dgm:cxn modelId="{6AD3CC92-2D07-4CF5-A37C-4FA631533A77}" srcId="{BF2A950D-62D9-43F4-88ED-BF471F3D3A2C}" destId="{7B24B8E3-C385-4E3C-8751-BFC78F9D6421}" srcOrd="6" destOrd="0" parTransId="{155866EB-F730-4A9F-8332-DC02DE30A821}" sibTransId="{4E07C36D-68CE-4283-9FD1-D6F8B6F71FAE}"/>
    <dgm:cxn modelId="{1BD27AAE-6A30-4BC2-9484-8DBAC3AA0D72}" type="presOf" srcId="{23FAF3D2-A2EA-4E6F-9221-E21BB1E4D273}" destId="{7829F83C-43A1-4ABE-A2A8-EB22F54ED962}" srcOrd="0" destOrd="0" presId="urn:microsoft.com/office/officeart/2005/8/layout/vList2"/>
    <dgm:cxn modelId="{F0170EBA-AB1C-4ED1-9444-BF40D9C0F0EC}" type="presOf" srcId="{07C72760-0342-40B4-9B3C-63F0CFBD0581}" destId="{51F11863-051D-4BEB-B903-E5022DA823B7}" srcOrd="0" destOrd="0" presId="urn:microsoft.com/office/officeart/2005/8/layout/vList2"/>
    <dgm:cxn modelId="{7826FAD7-EE7B-46E8-949A-59F1CB2D5A3F}" type="presOf" srcId="{3693B1FF-1C49-4545-A558-8C6F3FF73E56}" destId="{8E0E8E6E-6FA3-4A9E-97B0-BDFB208251ED}" srcOrd="0" destOrd="0" presId="urn:microsoft.com/office/officeart/2005/8/layout/vList2"/>
    <dgm:cxn modelId="{07DB25E5-9D40-477C-AF65-E9791D1F0F78}" type="presOf" srcId="{7B24B8E3-C385-4E3C-8751-BFC78F9D6421}" destId="{2081AD84-3AEE-4568-9302-AF18896C1BB7}" srcOrd="0" destOrd="0" presId="urn:microsoft.com/office/officeart/2005/8/layout/vList2"/>
    <dgm:cxn modelId="{591215F8-CADB-45AB-8486-B9643623AD3F}" srcId="{BF2A950D-62D9-43F4-88ED-BF471F3D3A2C}" destId="{B225B15B-A7BA-4E17-87AC-1130DE61BBB9}" srcOrd="1" destOrd="0" parTransId="{11C13B6E-69E6-4796-9E60-EFFD6688ACA0}" sibTransId="{C4D9D594-A2ED-4A58-8880-4B3EA486FBE0}"/>
    <dgm:cxn modelId="{A54D3CDE-1CD1-4987-9D1B-4E8BCA3F7F4E}" type="presParOf" srcId="{5AAF1FDA-5D2F-4E85-89F4-48BF3B49D2EF}" destId="{8E0E8E6E-6FA3-4A9E-97B0-BDFB208251ED}" srcOrd="0" destOrd="0" presId="urn:microsoft.com/office/officeart/2005/8/layout/vList2"/>
    <dgm:cxn modelId="{84F8B5CE-1218-41B9-A00C-F039AF8CC197}" type="presParOf" srcId="{5AAF1FDA-5D2F-4E85-89F4-48BF3B49D2EF}" destId="{F16E7E46-B8A8-4226-BFA7-985BD2BBEBE6}" srcOrd="1" destOrd="0" presId="urn:microsoft.com/office/officeart/2005/8/layout/vList2"/>
    <dgm:cxn modelId="{EBB493F8-9796-41E3-B3FA-9CFB257A9371}" type="presParOf" srcId="{5AAF1FDA-5D2F-4E85-89F4-48BF3B49D2EF}" destId="{AA6FB427-3AD9-4850-8A6E-2A015F669F46}" srcOrd="2" destOrd="0" presId="urn:microsoft.com/office/officeart/2005/8/layout/vList2"/>
    <dgm:cxn modelId="{28BEC461-E489-4427-88A7-E9F017FD6F8B}" type="presParOf" srcId="{5AAF1FDA-5D2F-4E85-89F4-48BF3B49D2EF}" destId="{CA1CD7B2-CF53-419D-87B7-ED633DE59D31}" srcOrd="3" destOrd="0" presId="urn:microsoft.com/office/officeart/2005/8/layout/vList2"/>
    <dgm:cxn modelId="{B27908E5-5C1D-4DF9-9501-EA8C7CA36B2C}" type="presParOf" srcId="{5AAF1FDA-5D2F-4E85-89F4-48BF3B49D2EF}" destId="{C933A0F6-2A93-402C-8541-CD06FEB8FF3D}" srcOrd="4" destOrd="0" presId="urn:microsoft.com/office/officeart/2005/8/layout/vList2"/>
    <dgm:cxn modelId="{FF216109-7CA9-4931-870B-4C3D99293F47}" type="presParOf" srcId="{5AAF1FDA-5D2F-4E85-89F4-48BF3B49D2EF}" destId="{4B9F1079-938D-48CD-A35F-93FA398F7564}" srcOrd="5" destOrd="0" presId="urn:microsoft.com/office/officeart/2005/8/layout/vList2"/>
    <dgm:cxn modelId="{F2B9CA61-B7F0-43A9-BEBB-CAA3F0C16155}" type="presParOf" srcId="{5AAF1FDA-5D2F-4E85-89F4-48BF3B49D2EF}" destId="{1EA2CD6D-842D-4F9D-A239-FA4329D86282}" srcOrd="6" destOrd="0" presId="urn:microsoft.com/office/officeart/2005/8/layout/vList2"/>
    <dgm:cxn modelId="{75E48F7A-A688-4318-A578-D78E499DB430}" type="presParOf" srcId="{5AAF1FDA-5D2F-4E85-89F4-48BF3B49D2EF}" destId="{E7FB4965-C3A6-4839-9C79-179669C4B5A6}" srcOrd="7" destOrd="0" presId="urn:microsoft.com/office/officeart/2005/8/layout/vList2"/>
    <dgm:cxn modelId="{62FFDA4B-250D-4FCE-ABBD-62015B7EF6A1}" type="presParOf" srcId="{5AAF1FDA-5D2F-4E85-89F4-48BF3B49D2EF}" destId="{7829F83C-43A1-4ABE-A2A8-EB22F54ED962}" srcOrd="8" destOrd="0" presId="urn:microsoft.com/office/officeart/2005/8/layout/vList2"/>
    <dgm:cxn modelId="{7397379F-94D0-476F-ABA7-55AF590AF354}" type="presParOf" srcId="{5AAF1FDA-5D2F-4E85-89F4-48BF3B49D2EF}" destId="{F334A669-40D3-4552-8D10-BEEF5764B928}" srcOrd="9" destOrd="0" presId="urn:microsoft.com/office/officeart/2005/8/layout/vList2"/>
    <dgm:cxn modelId="{C38A329B-A06D-4458-8BDA-E3F939C3F4DA}" type="presParOf" srcId="{5AAF1FDA-5D2F-4E85-89F4-48BF3B49D2EF}" destId="{51F11863-051D-4BEB-B903-E5022DA823B7}" srcOrd="10" destOrd="0" presId="urn:microsoft.com/office/officeart/2005/8/layout/vList2"/>
    <dgm:cxn modelId="{4807872A-9E8C-400A-AF47-5FC6B08E694C}" type="presParOf" srcId="{5AAF1FDA-5D2F-4E85-89F4-48BF3B49D2EF}" destId="{A23A25FE-F370-40BC-A216-4067B92DCDE3}" srcOrd="11" destOrd="0" presId="urn:microsoft.com/office/officeart/2005/8/layout/vList2"/>
    <dgm:cxn modelId="{E7C1006B-605D-4898-9977-5EDED99CCD27}" type="presParOf" srcId="{5AAF1FDA-5D2F-4E85-89F4-48BF3B49D2EF}" destId="{2081AD84-3AEE-4568-9302-AF18896C1BB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59B2DF-F5A3-4F57-8B47-B4296AE07813}"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7F24D26C-FAB5-449E-A888-B79FCC4EEF73}">
      <dgm:prSet/>
      <dgm:spPr/>
      <dgm:t>
        <a:bodyPr/>
        <a:lstStyle/>
        <a:p>
          <a:r>
            <a:rPr lang="en-US"/>
            <a:t>1.  What’s the count of crashes in every region?</a:t>
          </a:r>
        </a:p>
      </dgm:t>
    </dgm:pt>
    <dgm:pt modelId="{B333D834-06DB-4803-AA22-B4BCB8414250}" type="parTrans" cxnId="{EB709554-B1F5-4682-B6DC-259B64B2A7C6}">
      <dgm:prSet/>
      <dgm:spPr/>
      <dgm:t>
        <a:bodyPr/>
        <a:lstStyle/>
        <a:p>
          <a:endParaRPr lang="en-US"/>
        </a:p>
      </dgm:t>
    </dgm:pt>
    <dgm:pt modelId="{FC2EC2CE-DC20-4071-A95E-4F206C2B3538}" type="sibTrans" cxnId="{EB709554-B1F5-4682-B6DC-259B64B2A7C6}">
      <dgm:prSet/>
      <dgm:spPr/>
      <dgm:t>
        <a:bodyPr/>
        <a:lstStyle/>
        <a:p>
          <a:endParaRPr lang="en-US"/>
        </a:p>
      </dgm:t>
    </dgm:pt>
    <dgm:pt modelId="{D81D5F42-F423-4633-9298-C19BD55A607F}">
      <dgm:prSet/>
      <dgm:spPr/>
      <dgm:t>
        <a:bodyPr/>
        <a:lstStyle/>
        <a:p>
          <a:r>
            <a:rPr lang="en-US" dirty="0"/>
            <a:t>2.  What’s the Crash type over different speed limit?</a:t>
          </a:r>
        </a:p>
      </dgm:t>
    </dgm:pt>
    <dgm:pt modelId="{5A9D9F5D-3380-4037-8885-9ED0C7D34A76}" type="parTrans" cxnId="{26669E62-5A6C-4077-ABD1-A45CB7EA84AF}">
      <dgm:prSet/>
      <dgm:spPr/>
      <dgm:t>
        <a:bodyPr/>
        <a:lstStyle/>
        <a:p>
          <a:endParaRPr lang="en-US"/>
        </a:p>
      </dgm:t>
    </dgm:pt>
    <dgm:pt modelId="{27CAAFA8-8120-4647-A401-6223448BEB54}" type="sibTrans" cxnId="{26669E62-5A6C-4077-ABD1-A45CB7EA84AF}">
      <dgm:prSet/>
      <dgm:spPr/>
      <dgm:t>
        <a:bodyPr/>
        <a:lstStyle/>
        <a:p>
          <a:endParaRPr lang="en-US"/>
        </a:p>
      </dgm:t>
    </dgm:pt>
    <dgm:pt modelId="{F3195CD1-1020-4442-8ECE-F15B62C824A8}">
      <dgm:prSet/>
      <dgm:spPr/>
      <dgm:t>
        <a:bodyPr/>
        <a:lstStyle/>
        <a:p>
          <a:r>
            <a:rPr lang="en-US"/>
            <a:t>3.  Which month has the maximum number of crashes</a:t>
          </a:r>
        </a:p>
      </dgm:t>
    </dgm:pt>
    <dgm:pt modelId="{388EF237-A92E-47B7-9334-B955D41F5A8C}" type="parTrans" cxnId="{23957926-A1F5-4C80-8B71-C045C96FEFD7}">
      <dgm:prSet/>
      <dgm:spPr/>
      <dgm:t>
        <a:bodyPr/>
        <a:lstStyle/>
        <a:p>
          <a:endParaRPr lang="en-US"/>
        </a:p>
      </dgm:t>
    </dgm:pt>
    <dgm:pt modelId="{8ECC8E06-11D3-49CC-8B2D-AB787C2369C2}" type="sibTrans" cxnId="{23957926-A1F5-4C80-8B71-C045C96FEFD7}">
      <dgm:prSet/>
      <dgm:spPr/>
      <dgm:t>
        <a:bodyPr/>
        <a:lstStyle/>
        <a:p>
          <a:endParaRPr lang="en-US"/>
        </a:p>
      </dgm:t>
    </dgm:pt>
    <dgm:pt modelId="{8CAED080-6EB6-4ACC-A4E1-F1EC27EAFA49}">
      <dgm:prSet/>
      <dgm:spPr/>
      <dgm:t>
        <a:bodyPr/>
        <a:lstStyle/>
        <a:p>
          <a:r>
            <a:rPr lang="en-US"/>
            <a:t>4.  Which age group has the maximum number of crashes?</a:t>
          </a:r>
        </a:p>
      </dgm:t>
    </dgm:pt>
    <dgm:pt modelId="{A8098F01-251E-4C76-BE77-518E7D1310E6}" type="parTrans" cxnId="{15A63A2F-EE7E-44B9-B6BC-EBF08B7EF740}">
      <dgm:prSet/>
      <dgm:spPr/>
      <dgm:t>
        <a:bodyPr/>
        <a:lstStyle/>
        <a:p>
          <a:endParaRPr lang="en-US"/>
        </a:p>
      </dgm:t>
    </dgm:pt>
    <dgm:pt modelId="{A1863A3D-E72E-4631-8910-950970F2FAB5}" type="sibTrans" cxnId="{15A63A2F-EE7E-44B9-B6BC-EBF08B7EF740}">
      <dgm:prSet/>
      <dgm:spPr/>
      <dgm:t>
        <a:bodyPr/>
        <a:lstStyle/>
        <a:p>
          <a:endParaRPr lang="en-US"/>
        </a:p>
      </dgm:t>
    </dgm:pt>
    <dgm:pt modelId="{EE4F8D2F-48CF-46AB-8080-D5F93492AA29}">
      <dgm:prSet/>
      <dgm:spPr/>
      <dgm:t>
        <a:bodyPr/>
        <a:lstStyle/>
        <a:p>
          <a:r>
            <a:rPr lang="en-US"/>
            <a:t>5.  Crash year has the most casualties?</a:t>
          </a:r>
        </a:p>
      </dgm:t>
    </dgm:pt>
    <dgm:pt modelId="{436FB557-A7F1-4F74-B24F-5F382F6A0807}" type="parTrans" cxnId="{A5CF0119-583D-4E6F-AC17-EFD3AEBF9A3B}">
      <dgm:prSet/>
      <dgm:spPr/>
      <dgm:t>
        <a:bodyPr/>
        <a:lstStyle/>
        <a:p>
          <a:endParaRPr lang="en-US"/>
        </a:p>
      </dgm:t>
    </dgm:pt>
    <dgm:pt modelId="{8FD01CC0-ED50-4BD6-9C03-D331CF0763B0}" type="sibTrans" cxnId="{A5CF0119-583D-4E6F-AC17-EFD3AEBF9A3B}">
      <dgm:prSet/>
      <dgm:spPr/>
      <dgm:t>
        <a:bodyPr/>
        <a:lstStyle/>
        <a:p>
          <a:endParaRPr lang="en-US"/>
        </a:p>
      </dgm:t>
    </dgm:pt>
    <dgm:pt modelId="{A1BD829A-F5E8-4E05-BD9D-0B1DE99570D8}" type="pres">
      <dgm:prSet presAssocID="{5859B2DF-F5A3-4F57-8B47-B4296AE07813}" presName="diagram" presStyleCnt="0">
        <dgm:presLayoutVars>
          <dgm:dir/>
          <dgm:resizeHandles val="exact"/>
        </dgm:presLayoutVars>
      </dgm:prSet>
      <dgm:spPr/>
    </dgm:pt>
    <dgm:pt modelId="{0FEE7499-8E1E-4B2C-AF1E-F76E09C6AE03}" type="pres">
      <dgm:prSet presAssocID="{7F24D26C-FAB5-449E-A888-B79FCC4EEF73}" presName="node" presStyleLbl="node1" presStyleIdx="0" presStyleCnt="5">
        <dgm:presLayoutVars>
          <dgm:bulletEnabled val="1"/>
        </dgm:presLayoutVars>
      </dgm:prSet>
      <dgm:spPr/>
    </dgm:pt>
    <dgm:pt modelId="{1837FD24-4379-4300-8656-CEA134FA80B5}" type="pres">
      <dgm:prSet presAssocID="{FC2EC2CE-DC20-4071-A95E-4F206C2B3538}" presName="sibTrans" presStyleCnt="0"/>
      <dgm:spPr/>
    </dgm:pt>
    <dgm:pt modelId="{C02976D3-C8FF-4C72-8510-A75C636FFE53}" type="pres">
      <dgm:prSet presAssocID="{D81D5F42-F423-4633-9298-C19BD55A607F}" presName="node" presStyleLbl="node1" presStyleIdx="1" presStyleCnt="5">
        <dgm:presLayoutVars>
          <dgm:bulletEnabled val="1"/>
        </dgm:presLayoutVars>
      </dgm:prSet>
      <dgm:spPr/>
    </dgm:pt>
    <dgm:pt modelId="{295E3E33-6EF7-413A-86EF-216057721C3B}" type="pres">
      <dgm:prSet presAssocID="{27CAAFA8-8120-4647-A401-6223448BEB54}" presName="sibTrans" presStyleCnt="0"/>
      <dgm:spPr/>
    </dgm:pt>
    <dgm:pt modelId="{6A975910-5FBB-4F41-A110-4B8B51BC2881}" type="pres">
      <dgm:prSet presAssocID="{F3195CD1-1020-4442-8ECE-F15B62C824A8}" presName="node" presStyleLbl="node1" presStyleIdx="2" presStyleCnt="5">
        <dgm:presLayoutVars>
          <dgm:bulletEnabled val="1"/>
        </dgm:presLayoutVars>
      </dgm:prSet>
      <dgm:spPr/>
    </dgm:pt>
    <dgm:pt modelId="{BAF4BEA1-3F9B-4697-A0E3-094F597362A2}" type="pres">
      <dgm:prSet presAssocID="{8ECC8E06-11D3-49CC-8B2D-AB787C2369C2}" presName="sibTrans" presStyleCnt="0"/>
      <dgm:spPr/>
    </dgm:pt>
    <dgm:pt modelId="{A19D0B2E-93B6-4F65-A129-75F0FF89B40E}" type="pres">
      <dgm:prSet presAssocID="{8CAED080-6EB6-4ACC-A4E1-F1EC27EAFA49}" presName="node" presStyleLbl="node1" presStyleIdx="3" presStyleCnt="5">
        <dgm:presLayoutVars>
          <dgm:bulletEnabled val="1"/>
        </dgm:presLayoutVars>
      </dgm:prSet>
      <dgm:spPr/>
    </dgm:pt>
    <dgm:pt modelId="{2A6F51A6-2D70-4E75-A1E1-B0BA78CA21CD}" type="pres">
      <dgm:prSet presAssocID="{A1863A3D-E72E-4631-8910-950970F2FAB5}" presName="sibTrans" presStyleCnt="0"/>
      <dgm:spPr/>
    </dgm:pt>
    <dgm:pt modelId="{DB3B0996-56D0-487C-A7AF-591BE5587AB0}" type="pres">
      <dgm:prSet presAssocID="{EE4F8D2F-48CF-46AB-8080-D5F93492AA29}" presName="node" presStyleLbl="node1" presStyleIdx="4" presStyleCnt="5">
        <dgm:presLayoutVars>
          <dgm:bulletEnabled val="1"/>
        </dgm:presLayoutVars>
      </dgm:prSet>
      <dgm:spPr/>
    </dgm:pt>
  </dgm:ptLst>
  <dgm:cxnLst>
    <dgm:cxn modelId="{A5CF0119-583D-4E6F-AC17-EFD3AEBF9A3B}" srcId="{5859B2DF-F5A3-4F57-8B47-B4296AE07813}" destId="{EE4F8D2F-48CF-46AB-8080-D5F93492AA29}" srcOrd="4" destOrd="0" parTransId="{436FB557-A7F1-4F74-B24F-5F382F6A0807}" sibTransId="{8FD01CC0-ED50-4BD6-9C03-D331CF0763B0}"/>
    <dgm:cxn modelId="{23957926-A1F5-4C80-8B71-C045C96FEFD7}" srcId="{5859B2DF-F5A3-4F57-8B47-B4296AE07813}" destId="{F3195CD1-1020-4442-8ECE-F15B62C824A8}" srcOrd="2" destOrd="0" parTransId="{388EF237-A92E-47B7-9334-B955D41F5A8C}" sibTransId="{8ECC8E06-11D3-49CC-8B2D-AB787C2369C2}"/>
    <dgm:cxn modelId="{15A63A2F-EE7E-44B9-B6BC-EBF08B7EF740}" srcId="{5859B2DF-F5A3-4F57-8B47-B4296AE07813}" destId="{8CAED080-6EB6-4ACC-A4E1-F1EC27EAFA49}" srcOrd="3" destOrd="0" parTransId="{A8098F01-251E-4C76-BE77-518E7D1310E6}" sibTransId="{A1863A3D-E72E-4631-8910-950970F2FAB5}"/>
    <dgm:cxn modelId="{50935E35-1A2D-4DAC-B3E5-9A4A0233E788}" type="presOf" srcId="{D81D5F42-F423-4633-9298-C19BD55A607F}" destId="{C02976D3-C8FF-4C72-8510-A75C636FFE53}" srcOrd="0" destOrd="0" presId="urn:microsoft.com/office/officeart/2005/8/layout/default"/>
    <dgm:cxn modelId="{9BF29240-419E-4B65-AC8D-AB6BF847A782}" type="presOf" srcId="{7F24D26C-FAB5-449E-A888-B79FCC4EEF73}" destId="{0FEE7499-8E1E-4B2C-AF1E-F76E09C6AE03}" srcOrd="0" destOrd="0" presId="urn:microsoft.com/office/officeart/2005/8/layout/default"/>
    <dgm:cxn modelId="{26669E62-5A6C-4077-ABD1-A45CB7EA84AF}" srcId="{5859B2DF-F5A3-4F57-8B47-B4296AE07813}" destId="{D81D5F42-F423-4633-9298-C19BD55A607F}" srcOrd="1" destOrd="0" parTransId="{5A9D9F5D-3380-4037-8885-9ED0C7D34A76}" sibTransId="{27CAAFA8-8120-4647-A401-6223448BEB54}"/>
    <dgm:cxn modelId="{EB709554-B1F5-4682-B6DC-259B64B2A7C6}" srcId="{5859B2DF-F5A3-4F57-8B47-B4296AE07813}" destId="{7F24D26C-FAB5-449E-A888-B79FCC4EEF73}" srcOrd="0" destOrd="0" parTransId="{B333D834-06DB-4803-AA22-B4BCB8414250}" sibTransId="{FC2EC2CE-DC20-4071-A95E-4F206C2B3538}"/>
    <dgm:cxn modelId="{E17CADBD-E7A3-4277-B1D4-2AFC8216EF8E}" type="presOf" srcId="{EE4F8D2F-48CF-46AB-8080-D5F93492AA29}" destId="{DB3B0996-56D0-487C-A7AF-591BE5587AB0}" srcOrd="0" destOrd="0" presId="urn:microsoft.com/office/officeart/2005/8/layout/default"/>
    <dgm:cxn modelId="{D98A21D1-E83B-4302-B0BA-F8CD92B1C241}" type="presOf" srcId="{5859B2DF-F5A3-4F57-8B47-B4296AE07813}" destId="{A1BD829A-F5E8-4E05-BD9D-0B1DE99570D8}" srcOrd="0" destOrd="0" presId="urn:microsoft.com/office/officeart/2005/8/layout/default"/>
    <dgm:cxn modelId="{59DB74E3-3695-48EA-BE0B-31AE87AD82A1}" type="presOf" srcId="{8CAED080-6EB6-4ACC-A4E1-F1EC27EAFA49}" destId="{A19D0B2E-93B6-4F65-A129-75F0FF89B40E}" srcOrd="0" destOrd="0" presId="urn:microsoft.com/office/officeart/2005/8/layout/default"/>
    <dgm:cxn modelId="{5862ACFE-DD90-4BE2-8603-7CB4807573F0}" type="presOf" srcId="{F3195CD1-1020-4442-8ECE-F15B62C824A8}" destId="{6A975910-5FBB-4F41-A110-4B8B51BC2881}" srcOrd="0" destOrd="0" presId="urn:microsoft.com/office/officeart/2005/8/layout/default"/>
    <dgm:cxn modelId="{BB7334EC-102C-4A5D-8586-1E61B5FF0DA4}" type="presParOf" srcId="{A1BD829A-F5E8-4E05-BD9D-0B1DE99570D8}" destId="{0FEE7499-8E1E-4B2C-AF1E-F76E09C6AE03}" srcOrd="0" destOrd="0" presId="urn:microsoft.com/office/officeart/2005/8/layout/default"/>
    <dgm:cxn modelId="{9AFE2918-0864-45F6-B2E8-427AA3C0D937}" type="presParOf" srcId="{A1BD829A-F5E8-4E05-BD9D-0B1DE99570D8}" destId="{1837FD24-4379-4300-8656-CEA134FA80B5}" srcOrd="1" destOrd="0" presId="urn:microsoft.com/office/officeart/2005/8/layout/default"/>
    <dgm:cxn modelId="{2536CACB-667A-46A1-B54E-C6EFEF5A58CC}" type="presParOf" srcId="{A1BD829A-F5E8-4E05-BD9D-0B1DE99570D8}" destId="{C02976D3-C8FF-4C72-8510-A75C636FFE53}" srcOrd="2" destOrd="0" presId="urn:microsoft.com/office/officeart/2005/8/layout/default"/>
    <dgm:cxn modelId="{3692CBD9-6318-4AF6-9EDA-46EC2070F689}" type="presParOf" srcId="{A1BD829A-F5E8-4E05-BD9D-0B1DE99570D8}" destId="{295E3E33-6EF7-413A-86EF-216057721C3B}" srcOrd="3" destOrd="0" presId="urn:microsoft.com/office/officeart/2005/8/layout/default"/>
    <dgm:cxn modelId="{B4C84E9F-9976-4E58-924B-99C3B621EC67}" type="presParOf" srcId="{A1BD829A-F5E8-4E05-BD9D-0B1DE99570D8}" destId="{6A975910-5FBB-4F41-A110-4B8B51BC2881}" srcOrd="4" destOrd="0" presId="urn:microsoft.com/office/officeart/2005/8/layout/default"/>
    <dgm:cxn modelId="{C2A68F8F-513E-4750-9B5E-C7DB4008323E}" type="presParOf" srcId="{A1BD829A-F5E8-4E05-BD9D-0B1DE99570D8}" destId="{BAF4BEA1-3F9B-4697-A0E3-094F597362A2}" srcOrd="5" destOrd="0" presId="urn:microsoft.com/office/officeart/2005/8/layout/default"/>
    <dgm:cxn modelId="{72593E55-7F10-47FD-9F3B-FAE6648F1F1A}" type="presParOf" srcId="{A1BD829A-F5E8-4E05-BD9D-0B1DE99570D8}" destId="{A19D0B2E-93B6-4F65-A129-75F0FF89B40E}" srcOrd="6" destOrd="0" presId="urn:microsoft.com/office/officeart/2005/8/layout/default"/>
    <dgm:cxn modelId="{FF19CCCC-19F7-40D5-A7A2-B73DF2E0D6EB}" type="presParOf" srcId="{A1BD829A-F5E8-4E05-BD9D-0B1DE99570D8}" destId="{2A6F51A6-2D70-4E75-A1E1-B0BA78CA21CD}" srcOrd="7" destOrd="0" presId="urn:microsoft.com/office/officeart/2005/8/layout/default"/>
    <dgm:cxn modelId="{1171B8C6-A17E-4062-9914-8423DE36AB49}" type="presParOf" srcId="{A1BD829A-F5E8-4E05-BD9D-0B1DE99570D8}" destId="{DB3B0996-56D0-487C-A7AF-591BE5587AB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83B8B3-6B8D-4C88-91C8-EAD6260C756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F62C503-DD23-4C60-83FD-79F8D5A70082}">
      <dgm:prSet/>
      <dgm:spPr/>
      <dgm:t>
        <a:bodyPr/>
        <a:lstStyle/>
        <a:p>
          <a:r>
            <a:rPr lang="en-US"/>
            <a:t>The highest number of Hospitalizations are in the month of august with 6843, 6058 were medically treated and 1072 have suffered minor injury around this time of the year. The authorities have to be more careful with the accidents around the month of August. </a:t>
          </a:r>
        </a:p>
      </dgm:t>
    </dgm:pt>
    <dgm:pt modelId="{D99DE6D4-1C3F-4246-8B87-2720E392D6C5}" type="parTrans" cxnId="{BA9B58D2-8F5F-4999-8628-73A018E5E877}">
      <dgm:prSet/>
      <dgm:spPr/>
      <dgm:t>
        <a:bodyPr/>
        <a:lstStyle/>
        <a:p>
          <a:endParaRPr lang="en-US"/>
        </a:p>
      </dgm:t>
    </dgm:pt>
    <dgm:pt modelId="{FA66E5FE-A000-42F5-871B-B28E8CEF9D82}" type="sibTrans" cxnId="{BA9B58D2-8F5F-4999-8628-73A018E5E877}">
      <dgm:prSet/>
      <dgm:spPr/>
      <dgm:t>
        <a:bodyPr/>
        <a:lstStyle/>
        <a:p>
          <a:endParaRPr lang="en-US"/>
        </a:p>
      </dgm:t>
    </dgm:pt>
    <dgm:pt modelId="{E7F0FC57-8CDC-4948-BD68-C967F529C8FA}">
      <dgm:prSet/>
      <dgm:spPr/>
      <dgm:t>
        <a:bodyPr/>
        <a:lstStyle/>
        <a:p>
          <a:r>
            <a:rPr lang="en-US"/>
            <a:t>the month of February has the least number of accidents. </a:t>
          </a:r>
        </a:p>
      </dgm:t>
    </dgm:pt>
    <dgm:pt modelId="{CD5615D7-FA1A-4C0B-9632-4F046D08E737}" type="parTrans" cxnId="{A9D0205C-1678-4583-BDF9-9BC46700681F}">
      <dgm:prSet/>
      <dgm:spPr/>
      <dgm:t>
        <a:bodyPr/>
        <a:lstStyle/>
        <a:p>
          <a:endParaRPr lang="en-US"/>
        </a:p>
      </dgm:t>
    </dgm:pt>
    <dgm:pt modelId="{98A824C5-263B-4AA0-96E4-DFD2A957783A}" type="sibTrans" cxnId="{A9D0205C-1678-4583-BDF9-9BC46700681F}">
      <dgm:prSet/>
      <dgm:spPr/>
      <dgm:t>
        <a:bodyPr/>
        <a:lstStyle/>
        <a:p>
          <a:endParaRPr lang="en-US"/>
        </a:p>
      </dgm:t>
    </dgm:pt>
    <dgm:pt modelId="{E1E487FE-5BC4-4DE1-8487-A5FA067BB968}" type="pres">
      <dgm:prSet presAssocID="{6683B8B3-6B8D-4C88-91C8-EAD6260C7560}" presName="vert0" presStyleCnt="0">
        <dgm:presLayoutVars>
          <dgm:dir/>
          <dgm:animOne val="branch"/>
          <dgm:animLvl val="lvl"/>
        </dgm:presLayoutVars>
      </dgm:prSet>
      <dgm:spPr/>
    </dgm:pt>
    <dgm:pt modelId="{23277F5C-F22F-4988-8EB5-3EC88A70AAA3}" type="pres">
      <dgm:prSet presAssocID="{DF62C503-DD23-4C60-83FD-79F8D5A70082}" presName="thickLine" presStyleLbl="alignNode1" presStyleIdx="0" presStyleCnt="2"/>
      <dgm:spPr/>
    </dgm:pt>
    <dgm:pt modelId="{4391D9D5-2757-46D8-82DA-EAAD0FAD47B6}" type="pres">
      <dgm:prSet presAssocID="{DF62C503-DD23-4C60-83FD-79F8D5A70082}" presName="horz1" presStyleCnt="0"/>
      <dgm:spPr/>
    </dgm:pt>
    <dgm:pt modelId="{41683D83-AA51-4EB2-8DF1-161B337C611A}" type="pres">
      <dgm:prSet presAssocID="{DF62C503-DD23-4C60-83FD-79F8D5A70082}" presName="tx1" presStyleLbl="revTx" presStyleIdx="0" presStyleCnt="2"/>
      <dgm:spPr/>
    </dgm:pt>
    <dgm:pt modelId="{B37E3270-BA92-435E-AF2A-AA22EE353517}" type="pres">
      <dgm:prSet presAssocID="{DF62C503-DD23-4C60-83FD-79F8D5A70082}" presName="vert1" presStyleCnt="0"/>
      <dgm:spPr/>
    </dgm:pt>
    <dgm:pt modelId="{B545B79C-0088-4185-931A-8DC67B224EF6}" type="pres">
      <dgm:prSet presAssocID="{E7F0FC57-8CDC-4948-BD68-C967F529C8FA}" presName="thickLine" presStyleLbl="alignNode1" presStyleIdx="1" presStyleCnt="2"/>
      <dgm:spPr/>
    </dgm:pt>
    <dgm:pt modelId="{9449BAE4-39F4-423A-962E-59D7E24ED0D7}" type="pres">
      <dgm:prSet presAssocID="{E7F0FC57-8CDC-4948-BD68-C967F529C8FA}" presName="horz1" presStyleCnt="0"/>
      <dgm:spPr/>
    </dgm:pt>
    <dgm:pt modelId="{023A8E41-8559-477B-BB9F-8730C29D7E0D}" type="pres">
      <dgm:prSet presAssocID="{E7F0FC57-8CDC-4948-BD68-C967F529C8FA}" presName="tx1" presStyleLbl="revTx" presStyleIdx="1" presStyleCnt="2"/>
      <dgm:spPr/>
    </dgm:pt>
    <dgm:pt modelId="{EC78C351-AC16-4C8E-A62C-FBC237D9BF46}" type="pres">
      <dgm:prSet presAssocID="{E7F0FC57-8CDC-4948-BD68-C967F529C8FA}" presName="vert1" presStyleCnt="0"/>
      <dgm:spPr/>
    </dgm:pt>
  </dgm:ptLst>
  <dgm:cxnLst>
    <dgm:cxn modelId="{A9D0205C-1678-4583-BDF9-9BC46700681F}" srcId="{6683B8B3-6B8D-4C88-91C8-EAD6260C7560}" destId="{E7F0FC57-8CDC-4948-BD68-C967F529C8FA}" srcOrd="1" destOrd="0" parTransId="{CD5615D7-FA1A-4C0B-9632-4F046D08E737}" sibTransId="{98A824C5-263B-4AA0-96E4-DFD2A957783A}"/>
    <dgm:cxn modelId="{83E94C54-1796-446A-8207-5A3400138EB0}" type="presOf" srcId="{DF62C503-DD23-4C60-83FD-79F8D5A70082}" destId="{41683D83-AA51-4EB2-8DF1-161B337C611A}" srcOrd="0" destOrd="0" presId="urn:microsoft.com/office/officeart/2008/layout/LinedList"/>
    <dgm:cxn modelId="{E5EBF89E-E888-4438-AB70-E79E581283B1}" type="presOf" srcId="{E7F0FC57-8CDC-4948-BD68-C967F529C8FA}" destId="{023A8E41-8559-477B-BB9F-8730C29D7E0D}" srcOrd="0" destOrd="0" presId="urn:microsoft.com/office/officeart/2008/layout/LinedList"/>
    <dgm:cxn modelId="{C1E786CA-16D2-479A-BBE9-DE1EE6926479}" type="presOf" srcId="{6683B8B3-6B8D-4C88-91C8-EAD6260C7560}" destId="{E1E487FE-5BC4-4DE1-8487-A5FA067BB968}" srcOrd="0" destOrd="0" presId="urn:microsoft.com/office/officeart/2008/layout/LinedList"/>
    <dgm:cxn modelId="{BA9B58D2-8F5F-4999-8628-73A018E5E877}" srcId="{6683B8B3-6B8D-4C88-91C8-EAD6260C7560}" destId="{DF62C503-DD23-4C60-83FD-79F8D5A70082}" srcOrd="0" destOrd="0" parTransId="{D99DE6D4-1C3F-4246-8B87-2720E392D6C5}" sibTransId="{FA66E5FE-A000-42F5-871B-B28E8CEF9D82}"/>
    <dgm:cxn modelId="{D94B3BB6-F339-47D5-853D-F263E4EB36B0}" type="presParOf" srcId="{E1E487FE-5BC4-4DE1-8487-A5FA067BB968}" destId="{23277F5C-F22F-4988-8EB5-3EC88A70AAA3}" srcOrd="0" destOrd="0" presId="urn:microsoft.com/office/officeart/2008/layout/LinedList"/>
    <dgm:cxn modelId="{7C834D53-BA7D-44C0-9457-8A4B38826EBC}" type="presParOf" srcId="{E1E487FE-5BC4-4DE1-8487-A5FA067BB968}" destId="{4391D9D5-2757-46D8-82DA-EAAD0FAD47B6}" srcOrd="1" destOrd="0" presId="urn:microsoft.com/office/officeart/2008/layout/LinedList"/>
    <dgm:cxn modelId="{7F57BE47-6E48-4C98-9E3F-4309BC50A6B2}" type="presParOf" srcId="{4391D9D5-2757-46D8-82DA-EAAD0FAD47B6}" destId="{41683D83-AA51-4EB2-8DF1-161B337C611A}" srcOrd="0" destOrd="0" presId="urn:microsoft.com/office/officeart/2008/layout/LinedList"/>
    <dgm:cxn modelId="{726499D7-4208-4FA2-A439-5AD98FD42977}" type="presParOf" srcId="{4391D9D5-2757-46D8-82DA-EAAD0FAD47B6}" destId="{B37E3270-BA92-435E-AF2A-AA22EE353517}" srcOrd="1" destOrd="0" presId="urn:microsoft.com/office/officeart/2008/layout/LinedList"/>
    <dgm:cxn modelId="{794A4B64-ACDA-4A51-90D5-83496A6A5C76}" type="presParOf" srcId="{E1E487FE-5BC4-4DE1-8487-A5FA067BB968}" destId="{B545B79C-0088-4185-931A-8DC67B224EF6}" srcOrd="2" destOrd="0" presId="urn:microsoft.com/office/officeart/2008/layout/LinedList"/>
    <dgm:cxn modelId="{6FD3796C-07E7-488E-B2DC-2691C85BB4C4}" type="presParOf" srcId="{E1E487FE-5BC4-4DE1-8487-A5FA067BB968}" destId="{9449BAE4-39F4-423A-962E-59D7E24ED0D7}" srcOrd="3" destOrd="0" presId="urn:microsoft.com/office/officeart/2008/layout/LinedList"/>
    <dgm:cxn modelId="{1E636FBB-1794-4048-883C-75595A5882F2}" type="presParOf" srcId="{9449BAE4-39F4-423A-962E-59D7E24ED0D7}" destId="{023A8E41-8559-477B-BB9F-8730C29D7E0D}" srcOrd="0" destOrd="0" presId="urn:microsoft.com/office/officeart/2008/layout/LinedList"/>
    <dgm:cxn modelId="{B183C127-1144-4968-A39C-AA6DB4E2585A}" type="presParOf" srcId="{9449BAE4-39F4-423A-962E-59D7E24ED0D7}" destId="{EC78C351-AC16-4C8E-A62C-FBC237D9BF4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E8E6E-6FA3-4A9E-97B0-BDFB208251ED}">
      <dsp:nvSpPr>
        <dsp:cNvPr id="0" name=""/>
        <dsp:cNvSpPr/>
      </dsp:nvSpPr>
      <dsp:spPr>
        <a:xfrm>
          <a:off x="0" y="41574"/>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Tanveer Ahmed Ilkal</a:t>
          </a:r>
        </a:p>
      </dsp:txBody>
      <dsp:txXfrm>
        <a:off x="21075" y="62649"/>
        <a:ext cx="8783509" cy="389580"/>
      </dsp:txXfrm>
    </dsp:sp>
    <dsp:sp modelId="{AA6FB427-3AD9-4850-8A6E-2A015F669F46}">
      <dsp:nvSpPr>
        <dsp:cNvPr id="0" name=""/>
        <dsp:cNvSpPr/>
      </dsp:nvSpPr>
      <dsp:spPr>
        <a:xfrm>
          <a:off x="0" y="525145"/>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Anil Kakkar</a:t>
          </a:r>
        </a:p>
      </dsp:txBody>
      <dsp:txXfrm>
        <a:off x="21075" y="546220"/>
        <a:ext cx="8783509" cy="389580"/>
      </dsp:txXfrm>
    </dsp:sp>
    <dsp:sp modelId="{C933A0F6-2A93-402C-8541-CD06FEB8FF3D}">
      <dsp:nvSpPr>
        <dsp:cNvPr id="0" name=""/>
        <dsp:cNvSpPr/>
      </dsp:nvSpPr>
      <dsp:spPr>
        <a:xfrm>
          <a:off x="0" y="1008715"/>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Manpreet Kaur</a:t>
          </a:r>
        </a:p>
      </dsp:txBody>
      <dsp:txXfrm>
        <a:off x="21075" y="1029790"/>
        <a:ext cx="8783509" cy="389580"/>
      </dsp:txXfrm>
    </dsp:sp>
    <dsp:sp modelId="{1EA2CD6D-842D-4F9D-A239-FA4329D86282}">
      <dsp:nvSpPr>
        <dsp:cNvPr id="0" name=""/>
        <dsp:cNvSpPr/>
      </dsp:nvSpPr>
      <dsp:spPr>
        <a:xfrm>
          <a:off x="0" y="1492285"/>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Prayas Baliyan</a:t>
          </a:r>
        </a:p>
      </dsp:txBody>
      <dsp:txXfrm>
        <a:off x="21075" y="1513360"/>
        <a:ext cx="8783509" cy="389580"/>
      </dsp:txXfrm>
    </dsp:sp>
    <dsp:sp modelId="{7829F83C-43A1-4ABE-A2A8-EB22F54ED962}">
      <dsp:nvSpPr>
        <dsp:cNvPr id="0" name=""/>
        <dsp:cNvSpPr/>
      </dsp:nvSpPr>
      <dsp:spPr>
        <a:xfrm>
          <a:off x="0" y="1975855"/>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Simaranjeet Singh</a:t>
          </a:r>
        </a:p>
      </dsp:txBody>
      <dsp:txXfrm>
        <a:off x="21075" y="1996930"/>
        <a:ext cx="8783509" cy="389580"/>
      </dsp:txXfrm>
    </dsp:sp>
    <dsp:sp modelId="{51F11863-051D-4BEB-B903-E5022DA823B7}">
      <dsp:nvSpPr>
        <dsp:cNvPr id="0" name=""/>
        <dsp:cNvSpPr/>
      </dsp:nvSpPr>
      <dsp:spPr>
        <a:xfrm>
          <a:off x="0" y="2459424"/>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Sukan Sharma</a:t>
          </a:r>
        </a:p>
      </dsp:txBody>
      <dsp:txXfrm>
        <a:off x="21075" y="2480499"/>
        <a:ext cx="8783509" cy="389580"/>
      </dsp:txXfrm>
    </dsp:sp>
    <dsp:sp modelId="{2081AD84-3AEE-4568-9302-AF18896C1BB7}">
      <dsp:nvSpPr>
        <dsp:cNvPr id="0" name=""/>
        <dsp:cNvSpPr/>
      </dsp:nvSpPr>
      <dsp:spPr>
        <a:xfrm>
          <a:off x="0" y="2942994"/>
          <a:ext cx="8825659" cy="4317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Tanmay Alpesh Daulatwal</a:t>
          </a:r>
        </a:p>
      </dsp:txBody>
      <dsp:txXfrm>
        <a:off x="21075" y="2964069"/>
        <a:ext cx="878350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E7499-8E1E-4B2C-AF1E-F76E09C6AE03}">
      <dsp:nvSpPr>
        <dsp:cNvPr id="0" name=""/>
        <dsp:cNvSpPr/>
      </dsp:nvSpPr>
      <dsp:spPr>
        <a:xfrm>
          <a:off x="1233487" y="829"/>
          <a:ext cx="2753320" cy="165199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1.  What’s the count of crashes in every region?</a:t>
          </a:r>
        </a:p>
      </dsp:txBody>
      <dsp:txXfrm>
        <a:off x="1233487" y="829"/>
        <a:ext cx="2753320" cy="1651992"/>
      </dsp:txXfrm>
    </dsp:sp>
    <dsp:sp modelId="{C02976D3-C8FF-4C72-8510-A75C636FFE53}">
      <dsp:nvSpPr>
        <dsp:cNvPr id="0" name=""/>
        <dsp:cNvSpPr/>
      </dsp:nvSpPr>
      <dsp:spPr>
        <a:xfrm>
          <a:off x="4262139" y="829"/>
          <a:ext cx="2753320" cy="1651992"/>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  What’s the Crash type over different speed limit?</a:t>
          </a:r>
        </a:p>
      </dsp:txBody>
      <dsp:txXfrm>
        <a:off x="4262139" y="829"/>
        <a:ext cx="2753320" cy="1651992"/>
      </dsp:txXfrm>
    </dsp:sp>
    <dsp:sp modelId="{6A975910-5FBB-4F41-A110-4B8B51BC2881}">
      <dsp:nvSpPr>
        <dsp:cNvPr id="0" name=""/>
        <dsp:cNvSpPr/>
      </dsp:nvSpPr>
      <dsp:spPr>
        <a:xfrm>
          <a:off x="7290792" y="829"/>
          <a:ext cx="2753320" cy="1651992"/>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3.  Which month has the maximum number of crashes</a:t>
          </a:r>
        </a:p>
      </dsp:txBody>
      <dsp:txXfrm>
        <a:off x="7290792" y="829"/>
        <a:ext cx="2753320" cy="1651992"/>
      </dsp:txXfrm>
    </dsp:sp>
    <dsp:sp modelId="{A19D0B2E-93B6-4F65-A129-75F0FF89B40E}">
      <dsp:nvSpPr>
        <dsp:cNvPr id="0" name=""/>
        <dsp:cNvSpPr/>
      </dsp:nvSpPr>
      <dsp:spPr>
        <a:xfrm>
          <a:off x="2747813" y="1928154"/>
          <a:ext cx="2753320" cy="1651992"/>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4.  Which age group has the maximum number of crashes?</a:t>
          </a:r>
        </a:p>
      </dsp:txBody>
      <dsp:txXfrm>
        <a:off x="2747813" y="1928154"/>
        <a:ext cx="2753320" cy="1651992"/>
      </dsp:txXfrm>
    </dsp:sp>
    <dsp:sp modelId="{DB3B0996-56D0-487C-A7AF-591BE5587AB0}">
      <dsp:nvSpPr>
        <dsp:cNvPr id="0" name=""/>
        <dsp:cNvSpPr/>
      </dsp:nvSpPr>
      <dsp:spPr>
        <a:xfrm>
          <a:off x="5776466" y="1928154"/>
          <a:ext cx="2753320" cy="1651992"/>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5.  Crash year has the most casualties?</a:t>
          </a:r>
        </a:p>
      </dsp:txBody>
      <dsp:txXfrm>
        <a:off x="5776466" y="1928154"/>
        <a:ext cx="2753320" cy="1651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77F5C-F22F-4988-8EB5-3EC88A70AAA3}">
      <dsp:nvSpPr>
        <dsp:cNvPr id="0" name=""/>
        <dsp:cNvSpPr/>
      </dsp:nvSpPr>
      <dsp:spPr>
        <a:xfrm>
          <a:off x="0" y="0"/>
          <a:ext cx="639127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83D83-AA51-4EB2-8DF1-161B337C611A}">
      <dsp:nvSpPr>
        <dsp:cNvPr id="0" name=""/>
        <dsp:cNvSpPr/>
      </dsp:nvSpPr>
      <dsp:spPr>
        <a:xfrm>
          <a:off x="0" y="0"/>
          <a:ext cx="6391275" cy="2623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highest number of Hospitalizations are in the month of august with 6843, 6058 were medically treated and 1072 have suffered minor injury around this time of the year. The authorities have to be more careful with the accidents around the month of August. </a:t>
          </a:r>
        </a:p>
      </dsp:txBody>
      <dsp:txXfrm>
        <a:off x="0" y="0"/>
        <a:ext cx="6391275" cy="2623343"/>
      </dsp:txXfrm>
    </dsp:sp>
    <dsp:sp modelId="{B545B79C-0088-4185-931A-8DC67B224EF6}">
      <dsp:nvSpPr>
        <dsp:cNvPr id="0" name=""/>
        <dsp:cNvSpPr/>
      </dsp:nvSpPr>
      <dsp:spPr>
        <a:xfrm>
          <a:off x="0" y="2623343"/>
          <a:ext cx="639127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A8E41-8559-477B-BB9F-8730C29D7E0D}">
      <dsp:nvSpPr>
        <dsp:cNvPr id="0" name=""/>
        <dsp:cNvSpPr/>
      </dsp:nvSpPr>
      <dsp:spPr>
        <a:xfrm>
          <a:off x="0" y="2623343"/>
          <a:ext cx="6391275" cy="2623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month of February has the least number of accidents. </a:t>
          </a:r>
        </a:p>
      </dsp:txBody>
      <dsp:txXfrm>
        <a:off x="0" y="2623343"/>
        <a:ext cx="6391275" cy="2623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8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1761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951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0635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10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9533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4/25/2022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5699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7216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827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3018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1529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3831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286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2740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402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8052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4982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1C14C-A143-42F5-B247-D0E800131009}" type="datetimeFigureOut">
              <a:rPr lang="en-US" smtClean="0"/>
              <a:t>4/25/2022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55033151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1167975-DDDA-4824-9DB4-36C383B0C284}"/>
              </a:ext>
            </a:extLst>
          </p:cNvPr>
          <p:cNvSpPr>
            <a:spLocks noGrp="1"/>
          </p:cNvSpPr>
          <p:nvPr>
            <p:ph type="ctrTitle"/>
          </p:nvPr>
        </p:nvSpPr>
        <p:spPr>
          <a:xfrm>
            <a:off x="1857321" y="2225629"/>
            <a:ext cx="8825658" cy="2677648"/>
          </a:xfrm>
        </p:spPr>
        <p:txBody>
          <a:bodyPr/>
          <a:lstStyle/>
          <a:p>
            <a:pPr algn="ctr"/>
            <a:r>
              <a:rPr lang="en-CA" dirty="0">
                <a:solidFill>
                  <a:schemeClr val="bg1"/>
                </a:solidFill>
              </a:rPr>
              <a:t>Crashes In Queensland 2011-2020</a:t>
            </a:r>
            <a:endParaRPr dirty="0">
              <a:solidFill>
                <a:schemeClr val="bg1"/>
              </a:solidFill>
            </a:endParaRPr>
          </a:p>
        </p:txBody>
      </p:sp>
      <p:sp>
        <p:nvSpPr>
          <p:cNvPr id="3" name="slide1">
            <a:extLst>
              <a:ext uri="{FF2B5EF4-FFF2-40B4-BE49-F238E27FC236}">
                <a16:creationId xmlns:a16="http://schemas.microsoft.com/office/drawing/2014/main" id="{3B4E8B60-2D84-4ED0-8C90-7FCD89098622}"/>
              </a:ext>
            </a:extLst>
          </p:cNvPr>
          <p:cNvSpPr>
            <a:spLocks noGrp="1"/>
          </p:cNvSpPr>
          <p:nvPr>
            <p:ph type="subTitle" idx="1"/>
          </p:nvPr>
        </p:nvSpPr>
        <p:spPr>
          <a:xfrm>
            <a:off x="1683170" y="5055675"/>
            <a:ext cx="8825658" cy="861420"/>
          </a:xfrm>
        </p:spPr>
        <p:txBody>
          <a:bodyPr>
            <a:normAutofit fontScale="77500" lnSpcReduction="20000"/>
          </a:bodyPr>
          <a:lstStyle/>
          <a:p>
            <a:pPr algn="r"/>
            <a:endParaRPr lang="en-CA" dirty="0">
              <a:solidFill>
                <a:srgbClr val="FF0000"/>
              </a:solidFill>
            </a:endParaRPr>
          </a:p>
          <a:p>
            <a:pPr algn="r"/>
            <a:endParaRPr lang="en-CA" dirty="0">
              <a:solidFill>
                <a:srgbClr val="FF0000"/>
              </a:solidFill>
            </a:endParaRPr>
          </a:p>
          <a:p>
            <a:pPr algn="r"/>
            <a:r>
              <a:rPr lang="en-CA" dirty="0">
                <a:solidFill>
                  <a:schemeClr val="bg1"/>
                </a:solidFill>
              </a:rPr>
              <a:t>By Group - </a:t>
            </a:r>
            <a:r>
              <a:rPr lang="en-CA" dirty="0" err="1">
                <a:solidFill>
                  <a:schemeClr val="bg1"/>
                </a:solidFill>
              </a:rPr>
              <a:t>Canadata</a:t>
            </a:r>
            <a:endParaRPr dirty="0">
              <a:solidFill>
                <a:schemeClr val="bg1"/>
              </a:solidFill>
            </a:endParaRPr>
          </a:p>
        </p:txBody>
      </p:sp>
      <p:pic>
        <p:nvPicPr>
          <p:cNvPr id="5" name="Picture 4" descr="Logo&#10;&#10;Description automatically generated with medium confidence">
            <a:extLst>
              <a:ext uri="{FF2B5EF4-FFF2-40B4-BE49-F238E27FC236}">
                <a16:creationId xmlns:a16="http://schemas.microsoft.com/office/drawing/2014/main" id="{4447600B-1C55-481A-9497-17B1C369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534" y="1038886"/>
            <a:ext cx="2878931" cy="212169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4310-792E-4AEC-ACD5-684E8AD4A791}"/>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000" cap="all"/>
              <a:t>Which age group has the maximum number of crashes?</a:t>
            </a:r>
          </a:p>
        </p:txBody>
      </p:sp>
      <p:sp>
        <p:nvSpPr>
          <p:cNvPr id="6" name="TextBox 5">
            <a:extLst>
              <a:ext uri="{FF2B5EF4-FFF2-40B4-BE49-F238E27FC236}">
                <a16:creationId xmlns:a16="http://schemas.microsoft.com/office/drawing/2014/main" id="{0F6008C2-BDF4-427F-B021-6FDE3A6D782F}"/>
              </a:ext>
            </a:extLst>
          </p:cNvPr>
          <p:cNvSpPr txBox="1"/>
          <p:nvPr/>
        </p:nvSpPr>
        <p:spPr>
          <a:xfrm>
            <a:off x="13446" y="2293143"/>
            <a:ext cx="5995077" cy="4414837"/>
          </a:xfrm>
          <a:prstGeom prst="rect">
            <a:avLst/>
          </a:prstGeom>
        </p:spPr>
        <p:txBody>
          <a:bodyPr vert="horz" lIns="91440" tIns="45720" rIns="91440" bIns="45720" rtlCol="0" anchor="ctr">
            <a:normAutofit/>
          </a:bodyPr>
          <a:lstStyle/>
          <a:p>
            <a:pPr marL="0" marR="45720" indent="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Overall, the maximum number of accidents occurred between the age group of 17 to 24.</a:t>
            </a:r>
          </a:p>
          <a:p>
            <a:pPr marL="0" marR="45720" indent="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People aged between 75 and above were marked under the lowest category. </a:t>
            </a:r>
          </a:p>
          <a:p>
            <a:pPr marL="0" marR="45720" indent="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It is evident from the graph that under the category of fatal accidents youngster age between 17 to 24 were accounted for 7,816.</a:t>
            </a:r>
          </a:p>
          <a:p>
            <a:pPr marL="0" marR="45720" indent="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 Whereas people in age group 60 to 74 and above marked the lowest. I.E., 4230 and 5585 respectively.</a:t>
            </a:r>
          </a:p>
        </p:txBody>
      </p:sp>
      <p:pic>
        <p:nvPicPr>
          <p:cNvPr id="4" name="Content Placeholder 3" descr="Chart&#10;&#10;Description automatically generated">
            <a:extLst>
              <a:ext uri="{FF2B5EF4-FFF2-40B4-BE49-F238E27FC236}">
                <a16:creationId xmlns:a16="http://schemas.microsoft.com/office/drawing/2014/main" id="{57CC1003-74E8-4FB9-94FE-601F7ED727EB}"/>
              </a:ext>
            </a:extLst>
          </p:cNvPr>
          <p:cNvPicPr>
            <a:picLocks noGrp="1" noChangeAspect="1"/>
          </p:cNvPicPr>
          <p:nvPr>
            <p:ph idx="1"/>
          </p:nvPr>
        </p:nvPicPr>
        <p:blipFill rotWithShape="1">
          <a:blip r:embed="rId2"/>
          <a:srcRect l="10533" r="8836" b="-5"/>
          <a:stretch/>
        </p:blipFill>
        <p:spPr>
          <a:xfrm>
            <a:off x="6183478" y="2775951"/>
            <a:ext cx="2997538" cy="3067163"/>
          </a:xfrm>
          <a:prstGeom prst="roundRect">
            <a:avLst>
              <a:gd name="adj" fmla="val 1858"/>
            </a:avLst>
          </a:prstGeom>
          <a:effectLst>
            <a:outerShdw blurRad="50800" dist="50800" dir="5400000" algn="tl" rotWithShape="0">
              <a:srgbClr val="000000">
                <a:alpha val="43000"/>
              </a:srgbClr>
            </a:outerShdw>
          </a:effectLst>
        </p:spPr>
      </p:pic>
      <p:pic>
        <p:nvPicPr>
          <p:cNvPr id="5" name="Picture 4" descr="A picture containing table&#10;&#10;Description automatically generated">
            <a:extLst>
              <a:ext uri="{FF2B5EF4-FFF2-40B4-BE49-F238E27FC236}">
                <a16:creationId xmlns:a16="http://schemas.microsoft.com/office/drawing/2014/main" id="{180A3F9A-4442-41E5-9930-9A2E5EAA44E1}"/>
              </a:ext>
            </a:extLst>
          </p:cNvPr>
          <p:cNvPicPr>
            <a:picLocks noChangeAspect="1"/>
          </p:cNvPicPr>
          <p:nvPr/>
        </p:nvPicPr>
        <p:blipFill rotWithShape="1">
          <a:blip r:embed="rId3"/>
          <a:srcRect t="5698" r="4" b="1528"/>
          <a:stretch/>
        </p:blipFill>
        <p:spPr>
          <a:xfrm>
            <a:off x="9181016" y="2775951"/>
            <a:ext cx="299753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459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D46A-BFAB-4EB6-8B95-BCB47E802C93}"/>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000" cap="all"/>
              <a:t>Crash year and casualties?</a:t>
            </a:r>
            <a:br>
              <a:rPr lang="en-US" sz="2000" cap="all"/>
            </a:br>
            <a:endParaRPr lang="en-US" sz="2000" cap="all"/>
          </a:p>
        </p:txBody>
      </p:sp>
      <p:pic>
        <p:nvPicPr>
          <p:cNvPr id="4" name="slide6" descr="Sheet 5">
            <a:extLst>
              <a:ext uri="{FF2B5EF4-FFF2-40B4-BE49-F238E27FC236}">
                <a16:creationId xmlns:a16="http://schemas.microsoft.com/office/drawing/2014/main" id="{1FA995A5-9842-41DC-90F6-A6FDF405F0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06" r="3093" b="2"/>
          <a:stretch/>
        </p:blipFill>
        <p:spPr>
          <a:xfrm>
            <a:off x="274796" y="2391639"/>
            <a:ext cx="5970471" cy="4214570"/>
          </a:xfrm>
          <a:prstGeom prst="roundRect">
            <a:avLst>
              <a:gd name="adj" fmla="val 0"/>
            </a:avLst>
          </a:prstGeom>
          <a:effectLst>
            <a:outerShdw blurRad="50800" dist="50800" dir="5400000" algn="tl" rotWithShape="0">
              <a:srgbClr val="000000">
                <a:alpha val="43000"/>
              </a:srgbClr>
            </a:outerShdw>
          </a:effectLst>
        </p:spPr>
      </p:pic>
      <p:sp>
        <p:nvSpPr>
          <p:cNvPr id="3" name="TextBox 2">
            <a:extLst>
              <a:ext uri="{FF2B5EF4-FFF2-40B4-BE49-F238E27FC236}">
                <a16:creationId xmlns:a16="http://schemas.microsoft.com/office/drawing/2014/main" id="{60F0E8A4-F370-4771-B905-9DEFAD59EBCC}"/>
              </a:ext>
            </a:extLst>
          </p:cNvPr>
          <p:cNvSpPr txBox="1"/>
          <p:nvPr/>
        </p:nvSpPr>
        <p:spPr>
          <a:xfrm>
            <a:off x="6378520" y="2552234"/>
            <a:ext cx="5211979" cy="3416300"/>
          </a:xfrm>
          <a:prstGeom prst="rect">
            <a:avLst/>
          </a:prstGeom>
        </p:spPr>
        <p:txBody>
          <a:bodyPr vert="horz" lIns="91440" tIns="45720" rIns="91440" bIns="45720" rtlCol="0" anchor="ctr">
            <a:normAutofit/>
          </a:bodyPr>
          <a:lstStyle/>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number road accidents have increased each year starting from the 2011 which has the least number of casualties recorded in the past decade. </a:t>
            </a:r>
          </a:p>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2020 has least number of accidents since 2011 and that can be because of the pandemic on people’s daily life. </a:t>
            </a:r>
          </a:p>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number of casualties is directly proportional to the number of accidents. </a:t>
            </a:r>
          </a:p>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Highest number of accidents can be seen in the year 2019.  </a:t>
            </a:r>
          </a:p>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interesting thing to note here is even though the number of accidents is lesser in the year 2011 compared to the year 2019, the number of causalities remains similar for both the years. This could be due the fact that the cars are much safer today compared to cars decade earlier.</a:t>
            </a:r>
          </a:p>
          <a:p>
            <a:pPr marL="171450" marR="45720" indent="-1714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years 2016 and 2019 have witnessed the highest number of crashes in the state of Queensland.</a:t>
            </a:r>
          </a:p>
        </p:txBody>
      </p:sp>
    </p:spTree>
    <p:extLst>
      <p:ext uri="{BB962C8B-B14F-4D97-AF65-F5344CB8AC3E}">
        <p14:creationId xmlns:p14="http://schemas.microsoft.com/office/powerpoint/2010/main" val="303598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9905-88BB-45F7-A770-4564926614C8}"/>
              </a:ext>
            </a:extLst>
          </p:cNvPr>
          <p:cNvSpPr>
            <a:spLocks noGrp="1"/>
          </p:cNvSpPr>
          <p:nvPr>
            <p:ph type="title"/>
          </p:nvPr>
        </p:nvSpPr>
        <p:spPr/>
        <p:txBody>
          <a:bodyPr/>
          <a:lstStyle/>
          <a:p>
            <a:pPr algn="ctr"/>
            <a:r>
              <a:rPr lang="en-CA" sz="3200" kern="1100" cap="all" dirty="0">
                <a:solidFill>
                  <a:schemeClr val="bg1"/>
                </a:solidFill>
                <a:latin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1AE85FC-AB38-4587-9FAB-DC7F87235E61}"/>
              </a:ext>
            </a:extLst>
          </p:cNvPr>
          <p:cNvSpPr>
            <a:spLocks noGrp="1"/>
          </p:cNvSpPr>
          <p:nvPr>
            <p:ph idx="1"/>
          </p:nvPr>
        </p:nvSpPr>
        <p:spPr/>
        <p:txBody>
          <a:bodyPr>
            <a:normAutofit fontScale="77500" lnSpcReduction="20000"/>
          </a:bodyPr>
          <a:lstStyle/>
          <a:p>
            <a:pPr marL="0" marR="45720" indent="0" algn="just">
              <a:spcAft>
                <a:spcPts val="600"/>
              </a:spcAft>
              <a:buNone/>
            </a:pPr>
            <a:r>
              <a:rPr lang="en-US" sz="2100" kern="1100" dirty="0">
                <a:solidFill>
                  <a:schemeClr val="tx1"/>
                </a:solidFill>
                <a:latin typeface="Calibri" panose="020F0502020204030204" pitchFamily="34" charset="0"/>
                <a:cs typeface="Times New Roman" panose="02020603050405020304" pitchFamily="18" charset="0"/>
              </a:rPr>
              <a:t>The team has successfully completed the visualization of all the research questions that were intended to be analyzed for the crashes that have occurred in Queensland. Various visualization tools such as MS excel, power BI, </a:t>
            </a:r>
            <a:r>
              <a:rPr lang="en-US" sz="2100" kern="1100" dirty="0" err="1">
                <a:solidFill>
                  <a:schemeClr val="tx1"/>
                </a:solidFill>
                <a:latin typeface="Calibri" panose="020F0502020204030204" pitchFamily="34" charset="0"/>
                <a:cs typeface="Times New Roman" panose="02020603050405020304" pitchFamily="18" charset="0"/>
              </a:rPr>
              <a:t>jupyter</a:t>
            </a:r>
            <a:r>
              <a:rPr lang="en-US" sz="2100" kern="1100" dirty="0">
                <a:solidFill>
                  <a:schemeClr val="tx1"/>
                </a:solidFill>
                <a:latin typeface="Calibri" panose="020F0502020204030204" pitchFamily="34" charset="0"/>
                <a:cs typeface="Times New Roman" panose="02020603050405020304" pitchFamily="18" charset="0"/>
              </a:rPr>
              <a:t>, tableau have been used to work on the project to derive successful results.</a:t>
            </a:r>
            <a:endParaRPr lang="en-CA" sz="2100" kern="1100" dirty="0">
              <a:solidFill>
                <a:schemeClr val="tx1"/>
              </a:solidFill>
              <a:latin typeface="Calibri" panose="020F0502020204030204" pitchFamily="34" charset="0"/>
              <a:cs typeface="Times New Roman" panose="02020603050405020304" pitchFamily="18" charset="0"/>
            </a:endParaRPr>
          </a:p>
          <a:p>
            <a:pPr marL="0" marR="45720" indent="0" algn="just">
              <a:spcAft>
                <a:spcPts val="600"/>
              </a:spcAft>
              <a:buNone/>
            </a:pPr>
            <a:r>
              <a:rPr lang="en-US" sz="2100" kern="1100" dirty="0">
                <a:solidFill>
                  <a:schemeClr val="tx1"/>
                </a:solidFill>
                <a:latin typeface="Calibri" panose="020F0502020204030204" pitchFamily="34" charset="0"/>
                <a:cs typeface="Times New Roman" panose="02020603050405020304" pitchFamily="18" charset="0"/>
              </a:rPr>
              <a:t>The below conclusions can be derived after the successful plotting of the graphs in tableau.</a:t>
            </a:r>
            <a:endParaRPr lang="en-CA" sz="2100" kern="1100" dirty="0">
              <a:solidFill>
                <a:schemeClr val="tx1"/>
              </a:solidFill>
              <a:latin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Brisbane city faces the highest number of crashes in the state of Queensland.</a:t>
            </a: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month of august has the greatest number of crashes </a:t>
            </a: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age group 17 to 24 are accountable for the highest number of crashes.</a:t>
            </a: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maximum number of crashes have occurred when the vehicles are driven at 60 km/hr.</a:t>
            </a:r>
          </a:p>
          <a:p>
            <a:pPr marL="342900" lvl="0" indent="-342900" algn="just">
              <a:lnSpc>
                <a:spcPct val="107000"/>
              </a:lnSpc>
              <a:spcAft>
                <a:spcPts val="800"/>
              </a:spcAft>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number of crashes have declined in the past decade. </a:t>
            </a:r>
          </a:p>
          <a:p>
            <a:endParaRPr lang="en-CA" dirty="0"/>
          </a:p>
        </p:txBody>
      </p:sp>
    </p:spTree>
    <p:extLst>
      <p:ext uri="{BB962C8B-B14F-4D97-AF65-F5344CB8AC3E}">
        <p14:creationId xmlns:p14="http://schemas.microsoft.com/office/powerpoint/2010/main" val="262274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4E14C2-9668-4BC5-AF4A-A2132D9EEFC2}"/>
              </a:ext>
            </a:extLst>
          </p:cNvPr>
          <p:cNvSpPr>
            <a:spLocks noGrp="1"/>
          </p:cNvSpPr>
          <p:nvPr>
            <p:ph idx="1"/>
          </p:nvPr>
        </p:nvSpPr>
        <p:spPr>
          <a:xfrm>
            <a:off x="5041399" y="1085549"/>
            <a:ext cx="5579707" cy="4686903"/>
          </a:xfrm>
        </p:spPr>
        <p:txBody>
          <a:bodyPr anchor="ctr">
            <a:normAutofit/>
          </a:bodyPr>
          <a:lstStyle/>
          <a:p>
            <a:pPr marL="0" indent="0">
              <a:buNone/>
            </a:pPr>
            <a:r>
              <a:rPr lang="en-CA" kern="1100" cap="all">
                <a:solidFill>
                  <a:schemeClr val="tx1"/>
                </a:solidFill>
                <a:latin typeface="Calibri" panose="020F0502020204030204" pitchFamily="34" charset="0"/>
                <a:ea typeface="+mj-ea"/>
                <a:cs typeface="Times New Roman" panose="02020603050405020304" pitchFamily="18" charset="0"/>
              </a:rPr>
              <a:t>Thank</a:t>
            </a:r>
            <a:r>
              <a:rPr lang="en-CA">
                <a:solidFill>
                  <a:schemeClr val="tx1"/>
                </a:solidFill>
              </a:rPr>
              <a:t> </a:t>
            </a:r>
            <a:r>
              <a:rPr lang="en-CA" kern="1100" cap="all">
                <a:solidFill>
                  <a:schemeClr val="tx1"/>
                </a:solidFill>
                <a:latin typeface="Calibri" panose="020F0502020204030204" pitchFamily="34" charset="0"/>
                <a:ea typeface="+mj-ea"/>
                <a:cs typeface="Times New Roman" panose="02020603050405020304" pitchFamily="18" charset="0"/>
              </a:rPr>
              <a:t>You </a:t>
            </a:r>
          </a:p>
        </p:txBody>
      </p:sp>
    </p:spTree>
    <p:extLst>
      <p:ext uri="{BB962C8B-B14F-4D97-AF65-F5344CB8AC3E}">
        <p14:creationId xmlns:p14="http://schemas.microsoft.com/office/powerpoint/2010/main" val="20633544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8202-6426-4144-9A0C-25A22BB7A2D2}"/>
              </a:ext>
            </a:extLst>
          </p:cNvPr>
          <p:cNvSpPr>
            <a:spLocks noGrp="1"/>
          </p:cNvSpPr>
          <p:nvPr>
            <p:ph type="title"/>
          </p:nvPr>
        </p:nvSpPr>
        <p:spPr/>
        <p:txBody>
          <a:bodyPr/>
          <a:lstStyle/>
          <a:p>
            <a:r>
              <a:rPr lang="en-CA" dirty="0">
                <a:solidFill>
                  <a:schemeClr val="bg1"/>
                </a:solidFill>
              </a:rPr>
              <a:t>Team Introduction:</a:t>
            </a:r>
          </a:p>
        </p:txBody>
      </p:sp>
      <p:graphicFrame>
        <p:nvGraphicFramePr>
          <p:cNvPr id="7" name="Content Placeholder 2">
            <a:extLst>
              <a:ext uri="{FF2B5EF4-FFF2-40B4-BE49-F238E27FC236}">
                <a16:creationId xmlns:a16="http://schemas.microsoft.com/office/drawing/2014/main" id="{0F2A70BC-862E-A835-C0FE-EEE18AF6BCCB}"/>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27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15E7-95DE-4158-B7D5-11DF277B714D}"/>
              </a:ext>
            </a:extLst>
          </p:cNvPr>
          <p:cNvSpPr>
            <a:spLocks noGrp="1"/>
          </p:cNvSpPr>
          <p:nvPr>
            <p:ph type="title"/>
          </p:nvPr>
        </p:nvSpPr>
        <p:spPr/>
        <p:txBody>
          <a:bodyPr>
            <a:normAutofit/>
          </a:bodyPr>
          <a:lstStyle/>
          <a:p>
            <a:r>
              <a:rPr lang="en-CA" sz="3200" kern="1100" cap="all" dirty="0">
                <a:solidFill>
                  <a:schemeClr val="bg1"/>
                </a:solidFill>
                <a:latin typeface="Calibri" panose="020F0502020204030204" pitchFamily="34"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4C6981E-2CF8-4BB3-9C4C-BA50D1D4CE3B}"/>
              </a:ext>
            </a:extLst>
          </p:cNvPr>
          <p:cNvSpPr>
            <a:spLocks noGrp="1"/>
          </p:cNvSpPr>
          <p:nvPr>
            <p:ph idx="1"/>
          </p:nvPr>
        </p:nvSpPr>
        <p:spPr>
          <a:xfrm>
            <a:off x="9962" y="1680632"/>
            <a:ext cx="8761412" cy="5177368"/>
          </a:xfrm>
        </p:spPr>
        <p:txBody>
          <a:bodyPr>
            <a:normAutofit/>
          </a:bodyPr>
          <a:lstStyle/>
          <a:p>
            <a:pPr marL="0" marR="45720" indent="0" algn="just">
              <a:spcAft>
                <a:spcPts val="200"/>
              </a:spcAft>
              <a:buNone/>
            </a:pPr>
            <a:endParaRPr lang="en-US" sz="1800"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45720" indent="0" algn="just">
              <a:spcAft>
                <a:spcPts val="200"/>
              </a:spcAft>
              <a:buNone/>
            </a:pPr>
            <a:endParaRPr lang="en-US" sz="1800" kern="1100" cap="all" dirty="0">
              <a:solidFill>
                <a:srgbClr val="355D7E"/>
              </a:solidFill>
              <a:latin typeface="Calibri" panose="020F0502020204030204" pitchFamily="34" charset="0"/>
              <a:ea typeface="Times New Roman" panose="02020603050405020304" pitchFamily="18" charset="0"/>
              <a:cs typeface="Times New Roman" panose="02020603050405020304" pitchFamily="18" charset="0"/>
            </a:endParaRPr>
          </a:p>
          <a:p>
            <a:pPr marL="0" marR="45720" indent="0" algn="just">
              <a:spcAft>
                <a:spcPts val="200"/>
              </a:spcAft>
              <a:buNone/>
            </a:pPr>
            <a:endParaRPr lang="en-US" kern="1100" cap="all" dirty="0">
              <a:solidFill>
                <a:srgbClr val="355D7E"/>
              </a:solidFill>
              <a:latin typeface="Calibri" panose="020F0502020204030204" pitchFamily="34" charset="0"/>
              <a:ea typeface="Times New Roman" panose="02020603050405020304" pitchFamily="18" charset="0"/>
              <a:cs typeface="Times New Roman" panose="02020603050405020304" pitchFamily="18" charset="0"/>
            </a:endParaRPr>
          </a:p>
          <a:p>
            <a:pPr marL="0" marR="45720" indent="0" algn="just">
              <a:spcAft>
                <a:spcPts val="200"/>
              </a:spcAft>
              <a:buNone/>
            </a:pPr>
            <a:endParaRPr lang="en-US" sz="1800" kern="1100" cap="all" dirty="0">
              <a:solidFill>
                <a:srgbClr val="355D7E"/>
              </a:solidFill>
              <a:latin typeface="Calibri" panose="020F0502020204030204" pitchFamily="34" charset="0"/>
              <a:ea typeface="Times New Roman" panose="02020603050405020304" pitchFamily="18" charset="0"/>
              <a:cs typeface="Times New Roman" panose="02020603050405020304" pitchFamily="18" charset="0"/>
            </a:endParaRPr>
          </a:p>
          <a:p>
            <a:pPr marR="45720" algn="just">
              <a:spcAft>
                <a:spcPts val="200"/>
              </a:spcAft>
            </a:pPr>
            <a:r>
              <a:rPr lang="en-IN" sz="1500" kern="1100" dirty="0">
                <a:solidFill>
                  <a:schemeClr val="tx1"/>
                </a:solidFill>
                <a:latin typeface="Calibri" panose="020F0502020204030204" pitchFamily="34" charset="0"/>
                <a:cs typeface="Times New Roman" panose="02020603050405020304" pitchFamily="18" charset="0"/>
              </a:rPr>
              <a:t>One of the most popular, easiest and oldest way to connect two places are Roads!</a:t>
            </a:r>
          </a:p>
          <a:p>
            <a:pPr marR="45720" algn="just">
              <a:spcAft>
                <a:spcPts val="200"/>
              </a:spcAft>
            </a:pPr>
            <a:r>
              <a:rPr lang="en-IN" sz="1500" kern="1100" dirty="0">
                <a:solidFill>
                  <a:schemeClr val="tx1"/>
                </a:solidFill>
                <a:latin typeface="Calibri" panose="020F0502020204030204" pitchFamily="34" charset="0"/>
                <a:cs typeface="Times New Roman" panose="02020603050405020304" pitchFamily="18" charset="0"/>
              </a:rPr>
              <a:t>Most of the people prefer to go to work via road routes because they are easily accessible and save their time. </a:t>
            </a:r>
          </a:p>
          <a:p>
            <a:pPr marR="45720" algn="just">
              <a:spcAft>
                <a:spcPts val="200"/>
              </a:spcAft>
            </a:pPr>
            <a:r>
              <a:rPr lang="en-US" sz="1500" kern="1100" dirty="0">
                <a:solidFill>
                  <a:schemeClr val="tx1"/>
                </a:solidFill>
                <a:latin typeface="Calibri" panose="020F0502020204030204" pitchFamily="34" charset="0"/>
                <a:cs typeface="Times New Roman" panose="02020603050405020304" pitchFamily="18" charset="0"/>
              </a:rPr>
              <a:t>Huge part of freight </a:t>
            </a:r>
            <a:r>
              <a:rPr lang="en-CA" sz="1500" kern="1100" dirty="0">
                <a:solidFill>
                  <a:schemeClr val="tx1"/>
                </a:solidFill>
                <a:latin typeface="Calibri" panose="020F0502020204030204" pitchFamily="34" charset="0"/>
                <a:cs typeface="Times New Roman" panose="02020603050405020304" pitchFamily="18" charset="0"/>
              </a:rPr>
              <a:t>Industry depends upon the transportation via road.</a:t>
            </a:r>
            <a:endParaRPr lang="en-US" sz="1500" kern="1100" dirty="0">
              <a:solidFill>
                <a:schemeClr val="tx1"/>
              </a:solidFill>
              <a:latin typeface="Calibri" panose="020F0502020204030204" pitchFamily="34" charset="0"/>
              <a:cs typeface="Times New Roman" panose="02020603050405020304" pitchFamily="18" charset="0"/>
            </a:endParaRPr>
          </a:p>
          <a:p>
            <a:pPr marR="45720" algn="just">
              <a:spcAft>
                <a:spcPts val="200"/>
              </a:spcAft>
            </a:pPr>
            <a:r>
              <a:rPr lang="en-US" sz="1500" kern="1100" dirty="0">
                <a:solidFill>
                  <a:schemeClr val="tx1"/>
                </a:solidFill>
                <a:latin typeface="Calibri" panose="020F0502020204030204" pitchFamily="34" charset="0"/>
                <a:cs typeface="Times New Roman" panose="02020603050405020304" pitchFamily="18" charset="0"/>
              </a:rPr>
              <a:t>Queensland is a state situated in northeastern Australia and is the second largest and third-most populous Australian state. </a:t>
            </a:r>
          </a:p>
          <a:p>
            <a:pPr marR="45720" algn="just">
              <a:spcAft>
                <a:spcPts val="200"/>
              </a:spcAft>
            </a:pPr>
            <a:r>
              <a:rPr lang="en-US" sz="1600" kern="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Vehicle crash contributes to a significant number of deaths and injuries in this area.</a:t>
            </a:r>
            <a:endParaRPr lang="en-US" sz="1600" kern="11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R="45720" algn="just">
              <a:spcAft>
                <a:spcPts val="200"/>
              </a:spcAft>
            </a:pPr>
            <a:r>
              <a:rPr lang="en-US" sz="1600" kern="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objective of this project is to analyze the number of road crashes that occur in the state of Queensland every year in order to identify major reasons of </a:t>
            </a:r>
            <a:r>
              <a:rPr lang="en-CA" sz="1600" kern="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accident and try to prevent them from happening.</a:t>
            </a:r>
            <a:endParaRPr lang="en-CA" sz="1600" dirty="0">
              <a:solidFill>
                <a:schemeClr val="tx1"/>
              </a:solidFill>
            </a:endParaRPr>
          </a:p>
        </p:txBody>
      </p:sp>
      <p:pic>
        <p:nvPicPr>
          <p:cNvPr id="5" name="Picture 4" descr="Map&#10;&#10;Description automatically generated">
            <a:extLst>
              <a:ext uri="{FF2B5EF4-FFF2-40B4-BE49-F238E27FC236}">
                <a16:creationId xmlns:a16="http://schemas.microsoft.com/office/drawing/2014/main" id="{663A4706-E149-490E-8F58-9140BDCF3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373" y="2600325"/>
            <a:ext cx="3420627" cy="4257675"/>
          </a:xfrm>
          <a:prstGeom prst="rect">
            <a:avLst/>
          </a:prstGeom>
        </p:spPr>
      </p:pic>
    </p:spTree>
    <p:extLst>
      <p:ext uri="{BB962C8B-B14F-4D97-AF65-F5344CB8AC3E}">
        <p14:creationId xmlns:p14="http://schemas.microsoft.com/office/powerpoint/2010/main" val="266998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ED0-6A96-42B7-B152-663A11ABF2A9}"/>
              </a:ext>
            </a:extLst>
          </p:cNvPr>
          <p:cNvSpPr>
            <a:spLocks noGrp="1"/>
          </p:cNvSpPr>
          <p:nvPr>
            <p:ph type="title"/>
          </p:nvPr>
        </p:nvSpPr>
        <p:spPr/>
        <p:txBody>
          <a:bodyPr/>
          <a:lstStyle/>
          <a:p>
            <a:r>
              <a:rPr lang="en-CA" sz="3200" kern="1100" cap="all" dirty="0">
                <a:solidFill>
                  <a:schemeClr val="bg1"/>
                </a:solidFill>
                <a:latin typeface="Calibri" panose="020F0502020204030204" pitchFamily="34" charset="0"/>
                <a:cs typeface="Times New Roman" panose="02020603050405020304" pitchFamily="18" charset="0"/>
              </a:rPr>
              <a:t>Target Audience </a:t>
            </a:r>
          </a:p>
        </p:txBody>
      </p:sp>
      <p:sp>
        <p:nvSpPr>
          <p:cNvPr id="3" name="Content Placeholder 2">
            <a:extLst>
              <a:ext uri="{FF2B5EF4-FFF2-40B4-BE49-F238E27FC236}">
                <a16:creationId xmlns:a16="http://schemas.microsoft.com/office/drawing/2014/main" id="{23A28E2D-D190-419B-81D0-4C7AAF315C24}"/>
              </a:ext>
            </a:extLst>
          </p:cNvPr>
          <p:cNvSpPr>
            <a:spLocks noGrp="1"/>
          </p:cNvSpPr>
          <p:nvPr>
            <p:ph idx="1"/>
          </p:nvPr>
        </p:nvSpPr>
        <p:spPr/>
        <p:txBody>
          <a:bodyPr>
            <a:normAutofit fontScale="92500" lnSpcReduction="10000"/>
          </a:bodyPr>
          <a:lstStyle/>
          <a:p>
            <a:pPr marL="342900" lvl="0" indent="-342900" algn="just">
              <a:lnSpc>
                <a:spcPct val="107000"/>
              </a:lnSpc>
              <a:buFont typeface="Symbol" panose="05050102010706020507" pitchFamily="18" charset="2"/>
              <a:buChar char=""/>
            </a:pPr>
            <a:r>
              <a:rPr lang="en-CA" sz="1900" kern="1100" cap="all" dirty="0">
                <a:solidFill>
                  <a:schemeClr val="tx1"/>
                </a:solidFill>
                <a:latin typeface="Calibri" panose="020F0502020204030204" pitchFamily="34" charset="0"/>
                <a:cs typeface="Times New Roman" panose="02020603050405020304" pitchFamily="18" charset="0"/>
              </a:rPr>
              <a:t>Queensland government: This data can facilitate the government to provide a standard transport infrastructure that can ease people in moving and travelling safely.  </a:t>
            </a:r>
          </a:p>
          <a:p>
            <a:pPr marL="342900" lvl="0" indent="-342900" algn="just">
              <a:lnSpc>
                <a:spcPct val="107000"/>
              </a:lnSpc>
              <a:buFont typeface="Symbol" panose="05050102010706020507" pitchFamily="18" charset="2"/>
              <a:buChar char=""/>
            </a:pPr>
            <a:r>
              <a:rPr lang="en-CA" sz="1900" kern="1100" cap="all" dirty="0">
                <a:solidFill>
                  <a:schemeClr val="tx1"/>
                </a:solidFill>
                <a:latin typeface="Calibri" panose="020F0502020204030204" pitchFamily="34" charset="0"/>
                <a:cs typeface="Times New Roman" panose="02020603050405020304" pitchFamily="18" charset="0"/>
              </a:rPr>
              <a:t>Safety Engineers: This project can help the construction firms and safety engineers by providing them deeper insights into the various factors that cause crashes and help them build better roads and traffic infrastructures that will increase the safety of the public. </a:t>
            </a:r>
          </a:p>
          <a:p>
            <a:pPr marL="342900" lvl="0" indent="-342900" algn="just">
              <a:lnSpc>
                <a:spcPct val="107000"/>
              </a:lnSpc>
              <a:spcAft>
                <a:spcPts val="800"/>
              </a:spcAft>
              <a:buFont typeface="Symbol" panose="05050102010706020507" pitchFamily="18" charset="2"/>
              <a:buChar char=""/>
            </a:pPr>
            <a:r>
              <a:rPr lang="en-CA" sz="1900" kern="1100" cap="all" dirty="0">
                <a:solidFill>
                  <a:schemeClr val="tx1"/>
                </a:solidFill>
                <a:latin typeface="Calibri" panose="020F0502020204030204" pitchFamily="34" charset="0"/>
                <a:cs typeface="Times New Roman" panose="02020603050405020304" pitchFamily="18" charset="0"/>
              </a:rPr>
              <a:t>General Public of Queensland: With the help of this information the public of Queensland can be aware of the various factors that cause accidents and crashes across the state and can take better precautions to prevent the accidents.</a:t>
            </a:r>
          </a:p>
          <a:p>
            <a:pPr marL="0" indent="0">
              <a:buNone/>
            </a:pPr>
            <a:endParaRPr lang="en-CA" dirty="0"/>
          </a:p>
        </p:txBody>
      </p:sp>
    </p:spTree>
    <p:extLst>
      <p:ext uri="{BB962C8B-B14F-4D97-AF65-F5344CB8AC3E}">
        <p14:creationId xmlns:p14="http://schemas.microsoft.com/office/powerpoint/2010/main" val="324139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C12EFB8-1CF9-4B77-9887-18DFEE6B36AD}"/>
              </a:ext>
            </a:extLst>
          </p:cNvPr>
          <p:cNvSpPr>
            <a:spLocks noGrp="1"/>
          </p:cNvSpPr>
          <p:nvPr>
            <p:ph type="title"/>
          </p:nvPr>
        </p:nvSpPr>
        <p:spPr>
          <a:xfrm>
            <a:off x="838200" y="661578"/>
            <a:ext cx="8761413" cy="706964"/>
          </a:xfrm>
        </p:spPr>
        <p:txBody>
          <a:bodyPr>
            <a:normAutofit/>
          </a:bodyPr>
          <a:lstStyle/>
          <a:p>
            <a:r>
              <a:rPr lang="en-CA" kern="1100" cap="all" dirty="0">
                <a:solidFill>
                  <a:srgbClr val="FFFFFF"/>
                </a:solidFill>
                <a:latin typeface="Calibri" panose="020F0502020204030204" pitchFamily="34" charset="0"/>
                <a:cs typeface="Times New Roman" panose="02020603050405020304" pitchFamily="18" charset="0"/>
              </a:rPr>
              <a:t>Problem Statement</a:t>
            </a:r>
          </a:p>
        </p:txBody>
      </p:sp>
      <p:sp>
        <p:nvSpPr>
          <p:cNvPr id="40" name="Rectangle 39">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D0815BFA-957B-09CE-CA0B-06099F5C6B1C}"/>
              </a:ext>
            </a:extLst>
          </p:cNvPr>
          <p:cNvGraphicFramePr>
            <a:graphicFrameLocks noGrp="1"/>
          </p:cNvGraphicFramePr>
          <p:nvPr>
            <p:ph idx="1"/>
            <p:extLst>
              <p:ext uri="{D42A27DB-BD31-4B8C-83A1-F6EECF244321}">
                <p14:modId xmlns:p14="http://schemas.microsoft.com/office/powerpoint/2010/main" val="942944568"/>
              </p:ext>
            </p:extLst>
          </p:nvPr>
        </p:nvGraphicFramePr>
        <p:xfrm>
          <a:off x="483704" y="2735497"/>
          <a:ext cx="11277600" cy="3580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Group 29">
            <a:extLst>
              <a:ext uri="{FF2B5EF4-FFF2-40B4-BE49-F238E27FC236}">
                <a16:creationId xmlns:a16="http://schemas.microsoft.com/office/drawing/2014/main" id="{4480A7D2-7261-4BF4-A1FF-37BFA2410572}"/>
              </a:ext>
            </a:extLst>
          </p:cNvPr>
          <p:cNvGrpSpPr/>
          <p:nvPr/>
        </p:nvGrpSpPr>
        <p:grpSpPr>
          <a:xfrm>
            <a:off x="483704" y="1625626"/>
            <a:ext cx="11224592" cy="627244"/>
            <a:chOff x="601586" y="580"/>
            <a:chExt cx="2631940" cy="1579164"/>
          </a:xfrm>
        </p:grpSpPr>
        <p:sp>
          <p:nvSpPr>
            <p:cNvPr id="32" name="Rectangle 31">
              <a:extLst>
                <a:ext uri="{FF2B5EF4-FFF2-40B4-BE49-F238E27FC236}">
                  <a16:creationId xmlns:a16="http://schemas.microsoft.com/office/drawing/2014/main" id="{7194A459-9C40-4166-ABCF-BC16E52ABCA1}"/>
                </a:ext>
              </a:extLst>
            </p:cNvPr>
            <p:cNvSpPr/>
            <p:nvPr/>
          </p:nvSpPr>
          <p:spPr>
            <a:xfrm>
              <a:off x="601586" y="580"/>
              <a:ext cx="2631940" cy="1579164"/>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A59793D6-DF13-4581-B2AB-41630BD86818}"/>
                </a:ext>
              </a:extLst>
            </p:cNvPr>
            <p:cNvSpPr txBox="1"/>
            <p:nvPr/>
          </p:nvSpPr>
          <p:spPr>
            <a:xfrm>
              <a:off x="601586" y="580"/>
              <a:ext cx="2631940" cy="15791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1400" kern="1200" dirty="0"/>
                <a:t>THIS STUDY AIMS TO PROMOTE AND ELABORATE MORE ON DATA VISUALIZATION TECHNIQUES USING THE INTERACTIVE GRAPHS AND DATA DASHBOARD TO DISPLAY VEHICLE CRASH DATA. INTERACTIVE MAP AND DATA DASHBOARD CAN HELP THE GOVERNMENT AND TRANSPORTATION EXPERTS TO DESCRIBE VEHICLE CRASH DATA BY ANSWERING THE BELOW RESEARCH QUESTIONS:</a:t>
              </a:r>
            </a:p>
          </p:txBody>
        </p:sp>
      </p:grpSp>
    </p:spTree>
    <p:extLst>
      <p:ext uri="{BB962C8B-B14F-4D97-AF65-F5344CB8AC3E}">
        <p14:creationId xmlns:p14="http://schemas.microsoft.com/office/powerpoint/2010/main" val="23269056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4FBB78-3494-4D28-B396-9F0A03F1178D}"/>
              </a:ext>
            </a:extLst>
          </p:cNvPr>
          <p:cNvSpPr>
            <a:spLocks noGrp="1"/>
          </p:cNvSpPr>
          <p:nvPr>
            <p:ph type="title"/>
          </p:nvPr>
        </p:nvSpPr>
        <p:spPr>
          <a:xfrm>
            <a:off x="18790" y="1009394"/>
            <a:ext cx="4177867" cy="1391692"/>
          </a:xfrm>
        </p:spPr>
        <p:txBody>
          <a:bodyPr>
            <a:normAutofit/>
          </a:bodyPr>
          <a:lstStyle/>
          <a:p>
            <a:pPr>
              <a:lnSpc>
                <a:spcPct val="90000"/>
              </a:lnSpc>
            </a:pPr>
            <a:r>
              <a:rPr lang="en-US" sz="3100" kern="1100" cap="all" dirty="0">
                <a:solidFill>
                  <a:schemeClr val="tx2"/>
                </a:solidFill>
                <a:latin typeface="Calibri" panose="020F0502020204030204" pitchFamily="34" charset="0"/>
                <a:cs typeface="Times New Roman" panose="02020603050405020304" pitchFamily="18" charset="0"/>
              </a:rPr>
              <a:t>Which month has the maximum number of crashes?</a:t>
            </a:r>
            <a:endParaRPr lang="en-CA" sz="3100" kern="1100" cap="all" dirty="0">
              <a:solidFill>
                <a:schemeClr val="tx2"/>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194D7B-A7A7-4E9F-BACD-0FE3FAF8CC30}"/>
              </a:ext>
            </a:extLst>
          </p:cNvPr>
          <p:cNvSpPr>
            <a:spLocks noGrp="1"/>
          </p:cNvSpPr>
          <p:nvPr>
            <p:ph idx="1"/>
          </p:nvPr>
        </p:nvSpPr>
        <p:spPr>
          <a:xfrm>
            <a:off x="561110" y="2603500"/>
            <a:ext cx="4072673" cy="3416300"/>
          </a:xfrm>
        </p:spPr>
        <p:txBody>
          <a:bodyPr>
            <a:normAutofit/>
          </a:bodyPr>
          <a:lstStyle/>
          <a:p>
            <a:pPr marL="0" marR="45720" indent="0">
              <a:spcAft>
                <a:spcPts val="600"/>
              </a:spcAft>
              <a:buNone/>
            </a:pPr>
            <a:r>
              <a:rPr lang="en-US" kern="1100">
                <a:effectLst/>
                <a:latin typeface="Calibri" panose="020F0502020204030204" pitchFamily="34" charset="0"/>
                <a:ea typeface="Times New Roman" panose="02020603050405020304" pitchFamily="18" charset="0"/>
                <a:cs typeface="Times New Roman" panose="02020603050405020304" pitchFamily="18" charset="0"/>
              </a:rPr>
              <a:t> </a:t>
            </a:r>
            <a:endParaRPr lang="en-CA" kern="1100">
              <a:effectLst/>
              <a:latin typeface="Calibri" panose="020F0502020204030204" pitchFamily="34" charset="0"/>
              <a:ea typeface="Times New Roman" panose="02020603050405020304" pitchFamily="18" charset="0"/>
              <a:cs typeface="Times New Roman" panose="02020603050405020304" pitchFamily="18" charset="0"/>
            </a:endParaRPr>
          </a:p>
          <a:p>
            <a:pPr marL="0" marR="45720" indent="0">
              <a:spcAft>
                <a:spcPts val="600"/>
              </a:spcAft>
              <a:buNone/>
            </a:pPr>
            <a:r>
              <a:rPr lang="en-US" kern="1100">
                <a:effectLst/>
                <a:latin typeface="Calibri" panose="020F0502020204030204" pitchFamily="34" charset="0"/>
                <a:ea typeface="Times New Roman" panose="02020603050405020304" pitchFamily="18" charset="0"/>
                <a:cs typeface="Times New Roman" panose="02020603050405020304" pitchFamily="18" charset="0"/>
              </a:rPr>
              <a:t> </a:t>
            </a:r>
            <a:endParaRPr lang="en-CA" kern="110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dirty="0"/>
          </a:p>
        </p:txBody>
      </p:sp>
      <p:pic>
        <p:nvPicPr>
          <p:cNvPr id="4" name="slide2" descr="Sheet 1">
            <a:extLst>
              <a:ext uri="{FF2B5EF4-FFF2-40B4-BE49-F238E27FC236}">
                <a16:creationId xmlns:a16="http://schemas.microsoft.com/office/drawing/2014/main" id="{F7F34C5C-D47C-473C-A57A-929D1CD29FDF}"/>
              </a:ext>
            </a:extLst>
          </p:cNvPr>
          <p:cNvPicPr>
            <a:picLocks noChangeAspect="1"/>
          </p:cNvPicPr>
          <p:nvPr/>
        </p:nvPicPr>
        <p:blipFill rotWithShape="1">
          <a:blip r:embed="rId2">
            <a:extLst>
              <a:ext uri="{28A0092B-C50C-407E-A947-70E740481C1C}">
                <a14:useLocalDpi xmlns:a14="http://schemas.microsoft.com/office/drawing/2010/main" val="0"/>
              </a:ext>
            </a:extLst>
          </a:blip>
          <a:srcRect t="7097" r="1" b="1"/>
          <a:stretch/>
        </p:blipFill>
        <p:spPr>
          <a:xfrm>
            <a:off x="4215447" y="0"/>
            <a:ext cx="7957763" cy="6858000"/>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3"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34863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55333D6-C87E-40E6-F26E-24759C30EFAE}"/>
              </a:ext>
            </a:extLst>
          </p:cNvPr>
          <p:cNvGraphicFramePr>
            <a:graphicFrameLocks noGrp="1"/>
          </p:cNvGraphicFramePr>
          <p:nvPr>
            <p:ph idx="1"/>
            <p:extLst>
              <p:ext uri="{D42A27DB-BD31-4B8C-83A1-F6EECF244321}">
                <p14:modId xmlns:p14="http://schemas.microsoft.com/office/powerpoint/2010/main" val="2107624173"/>
              </p:ext>
            </p:extLst>
          </p:nvPr>
        </p:nvGraphicFramePr>
        <p:xfrm>
          <a:off x="5087144" y="1812395"/>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transport, concrete mixer, car&#10;&#10;Description automatically generated">
            <a:extLst>
              <a:ext uri="{FF2B5EF4-FFF2-40B4-BE49-F238E27FC236}">
                <a16:creationId xmlns:a16="http://schemas.microsoft.com/office/drawing/2014/main" id="{11A26D0D-22D4-4FEC-8488-CA019F2A90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823" y="2200542"/>
            <a:ext cx="4154091" cy="2336676"/>
          </a:xfrm>
          <a:prstGeom prst="rect">
            <a:avLst/>
          </a:prstGeom>
        </p:spPr>
      </p:pic>
    </p:spTree>
    <p:extLst>
      <p:ext uri="{BB962C8B-B14F-4D97-AF65-F5344CB8AC3E}">
        <p14:creationId xmlns:p14="http://schemas.microsoft.com/office/powerpoint/2010/main" val="403857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EEAD-E96B-4CCD-A024-F90799D30E9B}"/>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500" cap="all"/>
              <a:t>What’s the count of crashes in every region?</a:t>
            </a:r>
          </a:p>
        </p:txBody>
      </p:sp>
      <p:pic>
        <p:nvPicPr>
          <p:cNvPr id="4" name="slide3" descr="Sheet 2">
            <a:extLst>
              <a:ext uri="{FF2B5EF4-FFF2-40B4-BE49-F238E27FC236}">
                <a16:creationId xmlns:a16="http://schemas.microsoft.com/office/drawing/2014/main" id="{695313D0-A61A-430E-B325-F96EEB9E29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03" r="17797" b="2"/>
          <a:stretch/>
        </p:blipFill>
        <p:spPr>
          <a:xfrm>
            <a:off x="111929" y="2392306"/>
            <a:ext cx="5870818" cy="4144225"/>
          </a:xfrm>
          <a:prstGeom prst="roundRect">
            <a:avLst>
              <a:gd name="adj" fmla="val 1858"/>
            </a:avLst>
          </a:prstGeom>
          <a:effectLst>
            <a:outerShdw blurRad="50800" dist="50800" dir="5400000" algn="tl" rotWithShape="0">
              <a:srgbClr val="000000">
                <a:alpha val="43000"/>
              </a:srgbClr>
            </a:outerShdw>
          </a:effectLst>
        </p:spPr>
      </p:pic>
      <p:sp>
        <p:nvSpPr>
          <p:cNvPr id="3" name="TextBox 2">
            <a:extLst>
              <a:ext uri="{FF2B5EF4-FFF2-40B4-BE49-F238E27FC236}">
                <a16:creationId xmlns:a16="http://schemas.microsoft.com/office/drawing/2014/main" id="{1FD0B6B2-EFEC-4430-BB65-B9C2752B2100}"/>
              </a:ext>
            </a:extLst>
          </p:cNvPr>
          <p:cNvSpPr txBox="1"/>
          <p:nvPr/>
        </p:nvSpPr>
        <p:spPr>
          <a:xfrm>
            <a:off x="5980954" y="2603500"/>
            <a:ext cx="6027690"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Brisbane has recorded the highest number of accidents compared to all the other regions. </a:t>
            </a: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This is because it is the capital of Queensland, and the population of the region is highest. </a:t>
            </a: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Buses are part of the least number of accidents in all the regions.</a:t>
            </a: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Frequency of crashes in descending order:</a:t>
            </a:r>
          </a:p>
          <a:p>
            <a:pPr marL="742950" lvl="1"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Cars &gt; two-wheelers &gt; trucks, pedestrians&gt; buses</a:t>
            </a:r>
          </a:p>
        </p:txBody>
      </p:sp>
    </p:spTree>
    <p:extLst>
      <p:ext uri="{BB962C8B-B14F-4D97-AF65-F5344CB8AC3E}">
        <p14:creationId xmlns:p14="http://schemas.microsoft.com/office/powerpoint/2010/main" val="159569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779DFCC-2B40-4EA7-ABAB-D31EE4C4E570}"/>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500" cap="all">
                <a:solidFill>
                  <a:schemeClr val="tx1"/>
                </a:solidFill>
              </a:rPr>
              <a:t>Crash type over speed limit</a:t>
            </a:r>
          </a:p>
        </p:txBody>
      </p:sp>
      <p:sp>
        <p:nvSpPr>
          <p:cNvPr id="15" name="Rectangle 1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slide4" descr="Ploygon">
            <a:extLst>
              <a:ext uri="{FF2B5EF4-FFF2-40B4-BE49-F238E27FC236}">
                <a16:creationId xmlns:a16="http://schemas.microsoft.com/office/drawing/2014/main" id="{54795DC5-F818-45B2-89C5-226FE51A3C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173" r="17613"/>
          <a:stretch/>
        </p:blipFill>
        <p:spPr>
          <a:xfrm>
            <a:off x="5194607" y="803751"/>
            <a:ext cx="6391533" cy="5250498"/>
          </a:xfrm>
          <a:prstGeom prst="rect">
            <a:avLst/>
          </a:prstGeom>
        </p:spPr>
      </p:pic>
      <p:sp>
        <p:nvSpPr>
          <p:cNvPr id="17" name="Oval 1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C8BB0C87-29D3-4A0E-BB71-A953702880BC}"/>
              </a:ext>
            </a:extLst>
          </p:cNvPr>
          <p:cNvSpPr txBox="1"/>
          <p:nvPr/>
        </p:nvSpPr>
        <p:spPr>
          <a:xfrm>
            <a:off x="1154955" y="2120900"/>
            <a:ext cx="3133726" cy="38989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500"/>
              <a:t>Overall, majority of accident fall in no traffic control area with 60km/h speed. </a:t>
            </a:r>
          </a:p>
          <a:p>
            <a:pPr>
              <a:lnSpc>
                <a:spcPct val="90000"/>
              </a:lnSpc>
              <a:spcBef>
                <a:spcPts val="1000"/>
              </a:spcBef>
              <a:buClr>
                <a:schemeClr val="accent1"/>
              </a:buClr>
              <a:buSzPct val="80000"/>
              <a:buFont typeface="Wingdings 3" charset="2"/>
              <a:buChar char=""/>
            </a:pPr>
            <a:r>
              <a:rPr lang="en-US" sz="1500"/>
              <a:t>Count of crashes under operating traffic lights and give way sign is almost similar, speed between 0 to 50km/h and 80-90km/h with no traffic and traffic control cause countable number of crashes.</a:t>
            </a:r>
          </a:p>
          <a:p>
            <a:pPr>
              <a:lnSpc>
                <a:spcPct val="90000"/>
              </a:lnSpc>
              <a:spcBef>
                <a:spcPts val="1000"/>
              </a:spcBef>
              <a:buClr>
                <a:schemeClr val="accent1"/>
              </a:buClr>
              <a:buSzPct val="80000"/>
              <a:buFont typeface="Wingdings 3" charset="2"/>
              <a:buChar char=""/>
            </a:pPr>
            <a:r>
              <a:rPr lang="en-US" sz="1500"/>
              <a:t>Speed of vehicle is high lies between 100-110 km/h, but count of crashes is slight low from 60km/h speed condition of vehicle</a:t>
            </a:r>
          </a:p>
          <a:p>
            <a:pPr>
              <a:lnSpc>
                <a:spcPct val="90000"/>
              </a:lnSpc>
              <a:spcBef>
                <a:spcPts val="1000"/>
              </a:spcBef>
              <a:buClr>
                <a:schemeClr val="accent1"/>
              </a:buClr>
              <a:buSzPct val="80000"/>
              <a:buFont typeface="Wingdings 3" charset="2"/>
              <a:buChar char=""/>
            </a:pPr>
            <a:endParaRPr lang="en-US" sz="1500"/>
          </a:p>
        </p:txBody>
      </p:sp>
      <p:sp>
        <p:nvSpPr>
          <p:cNvPr id="2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74011047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TotalTime>
  <Words>974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Symbol</vt:lpstr>
      <vt:lpstr>Wingdings 3</vt:lpstr>
      <vt:lpstr>Ion Boardroom</vt:lpstr>
      <vt:lpstr>Crashes In Queensland 2011-2020</vt:lpstr>
      <vt:lpstr>Team Introduction:</vt:lpstr>
      <vt:lpstr>Motivation:</vt:lpstr>
      <vt:lpstr>Target Audience </vt:lpstr>
      <vt:lpstr>Problem Statement</vt:lpstr>
      <vt:lpstr>Which month has the maximum number of crashes?</vt:lpstr>
      <vt:lpstr>PowerPoint Presentation</vt:lpstr>
      <vt:lpstr>What’s the count of crashes in every region?</vt:lpstr>
      <vt:lpstr>Crash type over speed limit</vt:lpstr>
      <vt:lpstr>Which age group has the maximum number of crashes?</vt:lpstr>
      <vt:lpstr>Crash year and casualties?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Crashes In Queensland 2011-2020</dc:title>
  <dc:creator/>
  <cp:lastModifiedBy>Sukan Dilip Sharma</cp:lastModifiedBy>
  <cp:revision>20</cp:revision>
  <dcterms:created xsi:type="dcterms:W3CDTF">2022-04-26T00:39:10Z</dcterms:created>
  <dcterms:modified xsi:type="dcterms:W3CDTF">2022-04-26T03:16:58Z</dcterms:modified>
</cp:coreProperties>
</file>