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5FE1B-C38B-415B-81CA-C9B9F4208D2E}">
  <a:tblStyle styleId="{FBF5FE1B-C38B-415B-81CA-C9B9F4208D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3774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277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359ecc707395af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359ecc707395af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640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359ecc707395af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359ecc707395af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8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359ecc707395af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359ecc707395af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87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c0f9200e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c0f9200e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536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c0f9200e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c0f9200e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849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c0f9200e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c0f9200e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29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c51bace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c51bace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 = set of rules directing how regex matches tokens to characters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579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51bace5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51bace5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7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359ecc707395a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359ecc707395a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47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359ecc707395af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359ecc707395af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Flavours of regex: R, by default uses POSIX, can switch to PCRE (PHP) within string function you’re using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25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0f9200e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0f9200e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61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359ecc707395af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359ecc707395af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9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c3d6682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c3d6682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54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359ecc707395af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359ecc707395af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52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359ecc707395af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359ecc707395af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an example of each on an article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extra definitions: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\s - space character is [\r\n\t\f\v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\r: carriage return, \n: new line, \t: tab, \f: form feed (printer starts a new page), \v: vertical space, and a space!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\w - word character is [0-9A-Za-z_]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\b - </a:t>
            </a:r>
            <a:r>
              <a:rPr lang="en-GB">
                <a:solidFill>
                  <a:schemeClr val="dk1"/>
                </a:solidFill>
              </a:rPr>
              <a:t>word boundary is</a:t>
            </a:r>
            <a:r>
              <a:rPr lang="en-GB"/>
              <a:t> position before string if it starts with word character, after string if it begins with word character or middle of string if there is a non-word character in the string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279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3d6682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3d6682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8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C010DF-92C9-D745-A3CA-6B1713C25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2108508"/>
            <a:ext cx="6858000" cy="79421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275" b="1" spc="75" baseline="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F005DD-11F8-9245-B26B-41D1F4F844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034992"/>
            <a:ext cx="6858000" cy="28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00" b="1" kern="4600" spc="75" baseline="0">
                <a:latin typeface="Arial MT Std" panose="020B0402020200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SUB-TITLE GOES HERE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AF7FE24-A452-0441-B567-CCDDCB585D4D}"/>
              </a:ext>
            </a:extLst>
          </p:cNvPr>
          <p:cNvSpPr txBox="1">
            <a:spLocks/>
          </p:cNvSpPr>
          <p:nvPr/>
        </p:nvSpPr>
        <p:spPr>
          <a:xfrm>
            <a:off x="1143000" y="4206483"/>
            <a:ext cx="6858000" cy="288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75" b="0" spc="0" baseline="0" dirty="0">
                <a:latin typeface="+mn-lt"/>
              </a:rPr>
              <a:t>Delivering insight through data for a better Canada</a:t>
            </a:r>
            <a:endParaRPr lang="en-US" sz="1275" b="0" spc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69497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00D70BF-0D78-8947-9B2F-B0F56FF5C8CF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561771-F5B0-B740-831B-001696BB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10964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78D8594-770D-2F41-980E-F79D6542D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864108"/>
            <a:ext cx="7886700" cy="40390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BEA5A1E9-D7B6-5340-947A-1F94DDAB71B4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2C95B3F-EB60-0C49-B87A-157BB552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7018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AEA69870-3A9B-2042-8FC4-CF7E21655105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3286D1-A677-074D-8452-B6E481375AB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6543675" y="809244"/>
            <a:ext cx="1971675" cy="3664127"/>
          </a:xfrm>
          <a:prstGeom prst="rect">
            <a:avLst/>
          </a:prstGeom>
        </p:spPr>
        <p:txBody>
          <a:bodyPr vert="eaVert"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30B674-98A5-8743-BF78-6CC7D5E7B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809244"/>
            <a:ext cx="5800725" cy="3664127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A54A282-20C9-4C40-8406-9B5E456F4AAA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ACE70EE8-DB95-6A41-BCDA-4FD30B1F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8710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75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13F61CBC-24C3-6947-ADAA-A50B14E242EC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190F8-0D08-1945-8123-F4A12E3B9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970807"/>
            <a:ext cx="7886700" cy="67128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 u="none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D0CB7B-8791-AE45-8FD2-E35F0392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7860"/>
            <a:ext cx="7886700" cy="27425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  <a:lvl2pPr>
              <a:defRPr sz="135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050">
                <a:latin typeface="Arial MT Std" panose="020B0402020200020204" pitchFamily="34" charset="0"/>
              </a:defRPr>
            </a:lvl4pPr>
            <a:lvl5pPr>
              <a:defRPr sz="105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0B9A835-E3AD-6541-8CB7-FBAC3331BF73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4D9FC08-3E1C-014A-BB63-4119EA71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442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A5821909-D323-1645-A122-4B1ED2F7EBAF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A85CE2-762B-9C4F-B29F-5D8A941A1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237578"/>
            <a:ext cx="7886700" cy="213955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547A7C-2582-B94D-B0CA-CE72B9DC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0367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Arial MT Std" panose="020B0402020200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759DBA7-AD2A-CA46-AC91-69C8DA7F52E9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1FE7E3FD-0D9B-0641-BCCC-24D459EE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907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0E6DEAE-E822-BC4C-A21C-32FD19CC5920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0AD4E-6AB3-214B-A4E4-E20A50DF7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864108"/>
            <a:ext cx="7886700" cy="40390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BFCDB-AC25-4845-93D8-4FE6A245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109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469439-F6DE-1C4F-BF69-06F3A410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109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26EB97A-C08E-BB40-8591-561B47E85442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D68F7A4D-F81E-A149-B1DA-3297049C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375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89D3108-C7BC-274D-B353-E84095136186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5CCEC-8CE8-A349-8EF6-399A8DC9DA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842" y="1362969"/>
            <a:ext cx="3868340" cy="4811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350" b="0">
                <a:latin typeface="Arial MT Std" panose="020B0402020200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B6288D-1486-174E-8027-9566C127E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608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5847CF6-9394-5B4B-8220-7B71F29DB8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362969"/>
            <a:ext cx="3887391" cy="4811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350" b="0">
                <a:latin typeface="Arial MT Std" panose="020B0402020200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0A9809-9CAB-EB48-A314-EFB97216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608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85302A5-2089-074D-816D-EAD2D14CDF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864108"/>
            <a:ext cx="7886700" cy="40390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0AD77972-520F-AF4E-8A22-C728C2AC14D8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F7128189-E823-FD4A-A279-951FF284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1524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ABC21F7E-58FE-D049-ABAE-1389E91681FF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8929614-25E8-7C40-B3D8-97B8D703F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864108"/>
            <a:ext cx="7886700" cy="40390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FAD1A96F-BCA0-5B44-A660-370961E12B29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6F4ECF1C-F6D1-B840-9427-7010A0FC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7598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A660D6C4-DBDA-4A40-8D37-2E8A58676365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BF815435-FE2C-3140-AA9C-30F368825C19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619471-527F-3E44-B855-581F21D5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4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AA04B89-FAE3-E84F-94AE-DE84F8329BE0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84D10-1CE3-4440-9E21-70C147100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740569"/>
            <a:ext cx="2949178" cy="7339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567A0D-A607-2A40-9D63-1E72C786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AD4E7A-54D4-6645-A6AF-C4324CC7448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4DBA3354-AC19-2F4D-8C9F-CE6BD155BFFD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BA8BE1E-EAD4-D244-9A2E-CDFB0416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829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5043DA6-F6E2-B44B-966E-7681CBC26F69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E919A06-F4CD-CA4A-973D-80698169979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E297C46-D278-1B45-850B-6B2A1027B7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740569"/>
            <a:ext cx="2949178" cy="7339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B52E6762-2574-764E-99AC-78507C80B6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467691D8-A545-3E41-9DD3-01AC9CF7E822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E6321D43-1F48-5D42-9D49-5357435A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9376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3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96951" y="2661095"/>
            <a:ext cx="6858000" cy="794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Introduction to</a:t>
            </a:r>
            <a:br>
              <a:rPr lang="en-GB" dirty="0" smtClean="0"/>
            </a:br>
            <a:r>
              <a:rPr lang="en-GB" dirty="0" smtClean="0"/>
              <a:t>Regular Expressions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Quantifiers</a:t>
            </a:r>
            <a:endParaRPr sz="1800" b="1" dirty="0"/>
          </a:p>
        </p:txBody>
      </p:sp>
      <p:graphicFrame>
        <p:nvGraphicFramePr>
          <p:cNvPr id="121" name="Google Shape;121;p23"/>
          <p:cNvGraphicFramePr/>
          <p:nvPr>
            <p:extLst>
              <p:ext uri="{D42A27DB-BD31-4B8C-83A1-F6EECF244321}">
                <p14:modId xmlns:p14="http://schemas.microsoft.com/office/powerpoint/2010/main" val="3629024573"/>
              </p:ext>
            </p:extLst>
          </p:nvPr>
        </p:nvGraphicFramePr>
        <p:xfrm>
          <a:off x="675871" y="1642089"/>
          <a:ext cx="7792257" cy="2620150"/>
        </p:xfrm>
        <a:graphic>
          <a:graphicData uri="http://schemas.openxmlformats.org/drawingml/2006/table">
            <a:tbl>
              <a:tblPr>
                <a:noFill/>
                <a:tableStyleId>{FBF5FE1B-C38B-415B-81CA-C9B9F4208D2E}</a:tableStyleId>
              </a:tblPr>
              <a:tblGrid>
                <a:gridCol w="777776"/>
                <a:gridCol w="7014481"/>
              </a:tblGrid>
              <a:tr h="0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?</a:t>
                      </a:r>
                      <a:endParaRPr sz="1500" b="1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preceding item is optional and will be matched at most once 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*</a:t>
                      </a:r>
                      <a:endParaRPr sz="1500" b="1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preceding item will be matched zero or more times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+</a:t>
                      </a:r>
                      <a:endParaRPr sz="1500" b="1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preceding item will be matched one or more times</a:t>
                      </a:r>
                      <a:endParaRPr sz="1500" b="0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{n}</a:t>
                      </a:r>
                      <a:endParaRPr sz="1500" b="1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preceding item will be matched exactly n times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175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{n,}</a:t>
                      </a:r>
                      <a:endParaRPr sz="1500" b="1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preceding item will be matched n or more times</a:t>
                      </a:r>
                      <a:endParaRPr sz="1500" b="0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175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{n,m}</a:t>
                      </a:r>
                      <a:endParaRPr sz="1500" b="1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preceding item will be matched at least n times and at most m times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Exercise 1 </a:t>
            </a:r>
            <a:r>
              <a:rPr lang="en-GB" sz="1800" b="1" dirty="0" smtClean="0"/>
              <a:t>– Article</a:t>
            </a:r>
            <a:endParaRPr sz="1800" b="1"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GB" dirty="0" smtClean="0"/>
              <a:t>Identify </a:t>
            </a:r>
            <a:r>
              <a:rPr lang="en-GB" dirty="0"/>
              <a:t>all the adverbs ending in “</a:t>
            </a:r>
            <a:r>
              <a:rPr lang="en-GB" dirty="0" err="1"/>
              <a:t>ly</a:t>
            </a:r>
            <a:r>
              <a:rPr lang="en-GB" dirty="0" smtClean="0"/>
              <a:t>”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GB" dirty="0" smtClean="0"/>
              <a:t>You should get 6 matches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Grouping</a:t>
            </a:r>
            <a:endParaRPr sz="1800" b="1"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idx="1"/>
          </p:nvPr>
        </p:nvSpPr>
        <p:spPr>
          <a:xfrm>
            <a:off x="628650" y="1444892"/>
            <a:ext cx="7886700" cy="3025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 group is delimited by parentheses: </a:t>
            </a:r>
            <a:r>
              <a:rPr lang="en-GB" b="1" dirty="0"/>
              <a:t>()</a:t>
            </a:r>
            <a:r>
              <a:rPr lang="en-GB" dirty="0"/>
              <a:t>. The result of the extraction includes the whole match, followed by each capturing group. How you access these will depend on the software/programming language you are using.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Ex.: the regular expression (</a:t>
            </a:r>
            <a:r>
              <a:rPr lang="en-GB" dirty="0" err="1"/>
              <a:t>Reg</a:t>
            </a:r>
            <a:r>
              <a:rPr lang="en-GB" dirty="0"/>
              <a:t>)(Ex)(101) matches the whole match - </a:t>
            </a:r>
            <a:r>
              <a:rPr lang="en-GB" dirty="0" err="1"/>
              <a:t>RegEx</a:t>
            </a:r>
            <a:r>
              <a:rPr lang="en-GB" dirty="0"/>
              <a:t> and also yields the first capturing group - </a:t>
            </a:r>
            <a:r>
              <a:rPr lang="en-GB" dirty="0" err="1"/>
              <a:t>Reg</a:t>
            </a:r>
            <a:r>
              <a:rPr lang="en-GB" dirty="0"/>
              <a:t>, the second capturing group - Ex, and the third capturing group - 101.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Why use grouping?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Allows to use a quantifier on the entire group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Easier to extract the desired data: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When capturing, the matched groups are captured separately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Can also match part of the expression without capturing it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Non-capturing groups</a:t>
            </a:r>
            <a:endParaRPr sz="1800" b="1" dirty="0"/>
          </a:p>
        </p:txBody>
      </p:sp>
      <p:sp>
        <p:nvSpPr>
          <p:cNvPr id="139" name="Google Shape;139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Grouping allows you to match parts of a regular expression without capturing them (ie. the non-capturing group is matched but discarded and does not appear in the match results)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non-capturing groups begins with </a:t>
            </a:r>
            <a:r>
              <a:rPr lang="en-GB" b="1"/>
              <a:t>?: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Ex.: the regular expression (Reg)(?:Ex)(101) matches the string RegEx101, and also yields the first capturing group - Reg, and the second capturing group - 101. Ex is not a capturing group and is excluded from the result.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Exercise 2 - Phone Numbers</a:t>
            </a:r>
            <a:endParaRPr sz="1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each phone number and </a:t>
            </a:r>
            <a:r>
              <a:rPr lang="en-US" dirty="0" smtClean="0"/>
              <a:t>with a single “piece” of regex</a:t>
            </a:r>
            <a:r>
              <a:rPr lang="en-US" dirty="0" smtClean="0"/>
              <a:t>, match the following four groups:</a:t>
            </a:r>
          </a:p>
          <a:p>
            <a:pPr lvl="1"/>
            <a:r>
              <a:rPr lang="en-US" dirty="0" smtClean="0"/>
              <a:t>Country code (try making this a non-capturing group)</a:t>
            </a:r>
          </a:p>
          <a:p>
            <a:pPr lvl="1"/>
            <a:r>
              <a:rPr lang="en-US" dirty="0" smtClean="0"/>
              <a:t>Area code</a:t>
            </a:r>
          </a:p>
          <a:p>
            <a:pPr lvl="1"/>
            <a:r>
              <a:rPr lang="en-US" dirty="0" smtClean="0"/>
              <a:t>First three digits</a:t>
            </a:r>
          </a:p>
          <a:p>
            <a:pPr lvl="1"/>
            <a:r>
              <a:rPr lang="en-US" dirty="0" smtClean="0"/>
              <a:t>Last four digits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Additional resources</a:t>
            </a:r>
            <a:endParaRPr sz="1800" b="1" dirty="0"/>
          </a:p>
        </p:txBody>
      </p:sp>
      <p:sp>
        <p:nvSpPr>
          <p:cNvPr id="163" name="Google Shape;163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www.Regular-Expressions.info</a:t>
            </a:r>
            <a:r>
              <a:rPr lang="en-GB" dirty="0"/>
              <a:t>: exhaustive resource for tutorials that cover many </a:t>
            </a:r>
            <a:r>
              <a:rPr lang="en-GB" dirty="0" err="1"/>
              <a:t>RegEx</a:t>
            </a:r>
            <a:r>
              <a:rPr lang="en-GB" dirty="0"/>
              <a:t> topics, including language-specific functions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Handling </a:t>
            </a:r>
            <a:r>
              <a:rPr lang="en-GB" dirty="0"/>
              <a:t>and Processing Strings in R, by Gaston Sanchez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Covers a variety of packages and functions for handling strings in R, includes two sections covering the basics of regular expressions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Mastering Regular Expressions, by Jeffrey </a:t>
            </a:r>
            <a:r>
              <a:rPr lang="en-GB" dirty="0" err="1"/>
              <a:t>Friedl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How does the regex engine work?</a:t>
            </a:r>
            <a:endParaRPr sz="1800" b="1"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idx="1"/>
          </p:nvPr>
        </p:nvSpPr>
        <p:spPr>
          <a:xfrm>
            <a:off x="584040" y="1727860"/>
            <a:ext cx="7975920" cy="2742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Regex101, we have a global setting on, which returns the all </a:t>
            </a:r>
            <a:r>
              <a:rPr lang="en-GB" dirty="0" smtClean="0"/>
              <a:t>matches. What if we didn’t?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regex engine is eager to find a match, it will return the leftmost match (the first match it finds)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To understand the logic, focus on a literal string match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Tries to find first token in first character of string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Success? Advance to second token and second character of string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Fail? Try the first token against the second character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Success? Advance to second token and second character of string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Fail? Try the first token against the third character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And so on and so forth until there is a match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engine will return the first match (leftmost) it encounters, even though there might be a “better match” further in the string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Quantifiers: greedy vs lazy</a:t>
            </a:r>
            <a:endParaRPr sz="1800" b="1" dirty="0"/>
          </a:p>
        </p:txBody>
      </p:sp>
      <p:sp>
        <p:nvSpPr>
          <p:cNvPr id="151" name="Google Shape;151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+ is a greedy quantifier: it will match as many instances of the preceding token as it can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concrete example: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String: “This is a sentence. Here is another sentence.”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 would like to match each sentence separately.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 try this regex: </a:t>
            </a:r>
            <a:r>
              <a:rPr lang="en-GB" b="1">
                <a:highlight>
                  <a:srgbClr val="CFE2F3"/>
                </a:highlight>
              </a:rPr>
              <a:t>\w.+\.</a:t>
            </a:r>
            <a:r>
              <a:rPr lang="en-GB" b="1"/>
              <a:t> </a:t>
            </a:r>
            <a:r>
              <a:rPr lang="en-GB"/>
              <a:t>Result: “This is a sentence. Here is another sentence.” It matches both sentences because the + is greedy and matches as many instance of the dot (which matches any character) as possible.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Second attempt, making the + lazy: </a:t>
            </a:r>
            <a:r>
              <a:rPr lang="en-GB" b="1">
                <a:highlight>
                  <a:srgbClr val="CFE2F3"/>
                </a:highlight>
              </a:rPr>
              <a:t>\w.+?\.</a:t>
            </a:r>
            <a:r>
              <a:rPr lang="en-GB"/>
              <a:t> Result: it matches each sentence separately, matching the dot to the fewest possible characters.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Match 1: “This is a sentence.”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Match 2: “Here is another sentence.”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77279" y="1768233"/>
            <a:ext cx="7886700" cy="403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/>
              <a:t>What kinds of problems </a:t>
            </a:r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GB" sz="4400" b="1" dirty="0" smtClean="0"/>
              <a:t>can </a:t>
            </a:r>
            <a:r>
              <a:rPr lang="en-GB" sz="4400" b="1" dirty="0"/>
              <a:t>we solve using regex?</a:t>
            </a:r>
            <a:endParaRPr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Workshop structure</a:t>
            </a:r>
            <a:endParaRPr sz="1800" b="1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Literal string matching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The basic elements of </a:t>
            </a:r>
            <a:r>
              <a:rPr lang="en-GB" dirty="0" smtClean="0"/>
              <a:t>regex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smtClean="0"/>
              <a:t>Exercise </a:t>
            </a:r>
            <a:r>
              <a:rPr lang="en-GB" dirty="0"/>
              <a:t>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Grouping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Non-capturing groups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Exercise 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smtClean="0"/>
              <a:t>Additional </a:t>
            </a:r>
            <a:r>
              <a:rPr lang="en-GB" dirty="0"/>
              <a:t>resources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Regex101.com</a:t>
            </a:r>
            <a:endParaRPr sz="1800" b="1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xfrm>
            <a:off x="628650" y="1727860"/>
            <a:ext cx="3943349" cy="2742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No need to install any software or have a background in a specific programming language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Useful for testing your regular expressions before using them in your program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Great for learning: </a:t>
            </a:r>
            <a:r>
              <a:rPr lang="en-GB" b="1" dirty="0"/>
              <a:t>explanation section</a:t>
            </a:r>
            <a:r>
              <a:rPr lang="en-GB" dirty="0"/>
              <a:t> provides details on why a given regular expression works; </a:t>
            </a:r>
            <a:r>
              <a:rPr lang="en-GB" b="1" dirty="0"/>
              <a:t>quick reference section</a:t>
            </a:r>
            <a:r>
              <a:rPr lang="en-GB" dirty="0"/>
              <a:t> makes common tokens easily accessible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4750"/>
            <a:ext cx="3802950" cy="305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550" y="2705675"/>
            <a:ext cx="3465399" cy="16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92" y="847124"/>
            <a:ext cx="7639574" cy="37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386635" y="1617345"/>
            <a:ext cx="3276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string match you are looking for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Using </a:t>
            </a:r>
            <a:r>
              <a:rPr lang="en-GB" sz="1800" b="1" dirty="0" err="1"/>
              <a:t>RegEx</a:t>
            </a:r>
            <a:r>
              <a:rPr lang="en-GB" sz="1800" b="1" dirty="0"/>
              <a:t> within a program</a:t>
            </a:r>
            <a:endParaRPr sz="1800" b="1" dirty="0"/>
          </a:p>
        </p:txBody>
      </p:sp>
      <p:sp>
        <p:nvSpPr>
          <p:cNvPr id="89" name="Google Shape;89;p18"/>
          <p:cNvSpPr txBox="1">
            <a:spLocks noGrp="1"/>
          </p:cNvSpPr>
          <p:nvPr>
            <p:ph idx="1"/>
          </p:nvPr>
        </p:nvSpPr>
        <p:spPr>
          <a:xfrm>
            <a:off x="628650" y="3959838"/>
            <a:ext cx="7886700" cy="52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dirty="0"/>
              <a:t>How would this work with an actual dataset?</a:t>
            </a:r>
            <a:endParaRPr sz="2400"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294967295"/>
          </p:nvPr>
        </p:nvSpPr>
        <p:spPr>
          <a:xfrm>
            <a:off x="628650" y="1731506"/>
            <a:ext cx="3943350" cy="2138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latin typeface="Arial MT Std" panose="020B0402020200020204" pitchFamily="34" charset="0"/>
              </a:rPr>
              <a:t>Simple example: the grep function in R</a:t>
            </a:r>
            <a:endParaRPr sz="1500" dirty="0">
              <a:latin typeface="Arial MT Std" panose="020B0402020200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 dirty="0">
                <a:latin typeface="Arial MT Std" panose="020B0402020200020204" pitchFamily="34" charset="0"/>
              </a:rPr>
              <a:t>“grep(</a:t>
            </a:r>
            <a:r>
              <a:rPr lang="en-GB" sz="1500" b="1" dirty="0">
                <a:latin typeface="Arial MT Std" panose="020B0402020200020204" pitchFamily="34" charset="0"/>
              </a:rPr>
              <a:t>pattern</a:t>
            </a:r>
            <a:r>
              <a:rPr lang="en-GB" sz="1500" dirty="0">
                <a:latin typeface="Arial MT Std" panose="020B0402020200020204" pitchFamily="34" charset="0"/>
              </a:rPr>
              <a:t>, x) returns a vector of the indices of the elements of x that yielded a match”</a:t>
            </a:r>
            <a:endParaRPr sz="1500" dirty="0">
              <a:latin typeface="Arial MT Std" panose="020B0402020200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 b="1" dirty="0">
                <a:latin typeface="Arial MT Std" panose="020B0402020200020204" pitchFamily="34" charset="0"/>
              </a:rPr>
              <a:t>pattern</a:t>
            </a:r>
            <a:r>
              <a:rPr lang="en-GB" sz="1500" dirty="0">
                <a:latin typeface="Arial MT Std" panose="020B0402020200020204" pitchFamily="34" charset="0"/>
              </a:rPr>
              <a:t> is the string you are looking for, that’s where the regex would go</a:t>
            </a:r>
            <a:endParaRPr sz="1500" dirty="0">
              <a:latin typeface="Arial MT Std" panose="020B0402020200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81571"/>
            <a:ext cx="4267200" cy="10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Character classes</a:t>
            </a:r>
            <a:endParaRPr sz="1800" b="1" dirty="0"/>
          </a:p>
        </p:txBody>
      </p:sp>
      <p:sp>
        <p:nvSpPr>
          <p:cNvPr id="96" name="Google Shape;96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Types of </a:t>
            </a:r>
            <a:r>
              <a:rPr lang="en-GB" b="1" u="sng" dirty="0"/>
              <a:t>characters</a:t>
            </a:r>
            <a:r>
              <a:rPr lang="en-GB" dirty="0"/>
              <a:t> that can be matched. These match </a:t>
            </a:r>
            <a:r>
              <a:rPr lang="en-GB" b="1" dirty="0"/>
              <a:t>one</a:t>
            </a:r>
            <a:r>
              <a:rPr lang="en-GB" dirty="0"/>
              <a:t> character (unless specified otherwise - we’ll cover that later).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97" name="Google Shape;97;p19"/>
          <p:cNvGraphicFramePr/>
          <p:nvPr>
            <p:extLst>
              <p:ext uri="{D42A27DB-BD31-4B8C-83A1-F6EECF244321}">
                <p14:modId xmlns:p14="http://schemas.microsoft.com/office/powerpoint/2010/main" val="4271146994"/>
              </p:ext>
            </p:extLst>
          </p:nvPr>
        </p:nvGraphicFramePr>
        <p:xfrm>
          <a:off x="628650" y="2409835"/>
          <a:ext cx="7886701" cy="1757275"/>
        </p:xfrm>
        <a:graphic>
          <a:graphicData uri="http://schemas.openxmlformats.org/drawingml/2006/table">
            <a:tbl>
              <a:tblPr>
                <a:noFill/>
                <a:tableStyleId>{FBF5FE1B-C38B-415B-81CA-C9B9F4208D2E}</a:tableStyleId>
              </a:tblPr>
              <a:tblGrid>
                <a:gridCol w="4044569"/>
                <a:gridCol w="3842132"/>
              </a:tblGrid>
              <a:tr h="175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500" b="1" kern="1200" dirty="0" err="1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aeiou</a:t>
                      </a: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]: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 match any one lowercase vowel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[AEIOU]: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 match any one uppercase vowel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[a-z]: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 any lowercase letter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[A-Z]: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 any uppercase letter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[0123456789]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or </a:t>
                      </a: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[0-9]: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 any one digit</a:t>
                      </a:r>
                      <a:endParaRPr sz="150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[a-zA-Z0-9]: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 a character from any of the aforementioned classes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[^</a:t>
                      </a:r>
                      <a:r>
                        <a:rPr lang="en-GB" sz="1500" b="1" kern="1200" dirty="0" err="1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aeiou</a:t>
                      </a: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]: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 anything other than a lowercase vowel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 smtClean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[^</a:t>
                      </a: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0-9]: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 anything other than a digit</a:t>
                      </a:r>
                      <a:endParaRPr sz="150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959804" y="2262976"/>
          <a:ext cx="208280" cy="29718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525629" y="3861531"/>
          <a:ext cx="208280" cy="29718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1234" y="2861863"/>
          <a:ext cx="208280" cy="29718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5487" y="2408153"/>
          <a:ext cx="3601759" cy="297180"/>
        </p:xfrm>
        <a:graphic>
          <a:graphicData uri="http://schemas.openxmlformats.org/drawingml/2006/table">
            <a:tbl>
              <a:tblPr/>
              <a:tblGrid>
                <a:gridCol w="3601759"/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Shorthand character classes</a:t>
            </a:r>
            <a:endParaRPr sz="1800" b="1" dirty="0"/>
          </a:p>
        </p:txBody>
      </p:sp>
      <p:graphicFrame>
        <p:nvGraphicFramePr>
          <p:cNvPr id="103" name="Google Shape;103;p20"/>
          <p:cNvGraphicFramePr/>
          <p:nvPr>
            <p:extLst>
              <p:ext uri="{D42A27DB-BD31-4B8C-83A1-F6EECF244321}">
                <p14:modId xmlns:p14="http://schemas.microsoft.com/office/powerpoint/2010/main" val="2174610234"/>
              </p:ext>
            </p:extLst>
          </p:nvPr>
        </p:nvGraphicFramePr>
        <p:xfrm>
          <a:off x="628650" y="1891621"/>
          <a:ext cx="7536075" cy="1525493"/>
        </p:xfrm>
        <a:graphic>
          <a:graphicData uri="http://schemas.openxmlformats.org/drawingml/2006/table">
            <a:tbl>
              <a:tblPr>
                <a:noFill/>
                <a:tableStyleId>{FBF5FE1B-C38B-415B-81CA-C9B9F4208D2E}</a:tableStyleId>
              </a:tblPr>
              <a:tblGrid>
                <a:gridCol w="3801575"/>
                <a:gridCol w="3734500"/>
              </a:tblGrid>
              <a:tr h="15254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\d: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digit character ([0-9])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\D: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non-digit character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\s: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space character ([\r\n\t\f\v ])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\S: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non-space character</a:t>
                      </a:r>
                      <a:endParaRPr sz="150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\w: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word character ([0-9A-Za-z_])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\W: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non-word character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\b: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word boundary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\B: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non-(word boundary)</a:t>
                      </a:r>
                      <a:endParaRPr sz="150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More useful tokens</a:t>
            </a:r>
            <a:endParaRPr sz="1800" b="1" dirty="0"/>
          </a:p>
        </p:txBody>
      </p:sp>
      <p:graphicFrame>
        <p:nvGraphicFramePr>
          <p:cNvPr id="4" name="Google Shape;121;p23"/>
          <p:cNvGraphicFramePr/>
          <p:nvPr>
            <p:extLst>
              <p:ext uri="{D42A27DB-BD31-4B8C-83A1-F6EECF244321}">
                <p14:modId xmlns:p14="http://schemas.microsoft.com/office/powerpoint/2010/main" val="90436795"/>
              </p:ext>
            </p:extLst>
          </p:nvPr>
        </p:nvGraphicFramePr>
        <p:xfrm>
          <a:off x="723093" y="1642089"/>
          <a:ext cx="7792257" cy="2407295"/>
        </p:xfrm>
        <a:graphic>
          <a:graphicData uri="http://schemas.openxmlformats.org/drawingml/2006/table">
            <a:tbl>
              <a:tblPr>
                <a:noFill/>
                <a:tableStyleId>{FBF5FE1B-C38B-415B-81CA-C9B9F4208D2E}</a:tableStyleId>
              </a:tblPr>
              <a:tblGrid>
                <a:gridCol w="302989"/>
                <a:gridCol w="7489268"/>
              </a:tblGrid>
              <a:tr h="0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 dirty="0" smtClean="0"/>
                        <a:t>\</a:t>
                      </a:r>
                      <a:endParaRPr sz="1500" b="1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used to escape characters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 dirty="0" smtClean="0"/>
                        <a:t>|</a:t>
                      </a:r>
                      <a:endParaRPr sz="1500" b="1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0" kern="1200" dirty="0" smtClean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pipe symbol/vertical bar is for alternation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dirty="0" smtClean="0"/>
                        <a:t>.</a:t>
                      </a:r>
                      <a:endParaRPr sz="1500" b="1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0" kern="1200" dirty="0" smtClean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dot matches any character (except line break characters)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 dirty="0" smtClean="0"/>
                        <a:t>^</a:t>
                      </a:r>
                      <a:endParaRPr sz="1500" b="1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0" kern="1200" dirty="0" smtClean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matches at beginning of the string (or line, if /m, as in our instance of Regex101)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175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 dirty="0" smtClean="0"/>
                        <a:t>$</a:t>
                      </a:r>
                      <a:endParaRPr sz="1500" b="1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0" kern="1200" dirty="0" smtClean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matches at the end of the string (or line, if /m, as in our instance of Regex101)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1d-20_029_02-eng.potx [Read-Only]" id="{B6D6A037-E74D-43A2-A78D-7A8BCF3337E1}" vid="{BF23BBB6-3CA4-476D-B54C-B82EF4D90DA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30</TotalTime>
  <Words>1035</Words>
  <Application>Microsoft Office PowerPoint</Application>
  <PresentationFormat>On-screen Show (16:9)</PresentationFormat>
  <Paragraphs>108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MT Std</vt:lpstr>
      <vt:lpstr>Calibri</vt:lpstr>
      <vt:lpstr>Calibri Light</vt:lpstr>
      <vt:lpstr>PowerPoint Template</vt:lpstr>
      <vt:lpstr>Introduction to Regular Expressions</vt:lpstr>
      <vt:lpstr>What kinds of problems  can we solve using regex?</vt:lpstr>
      <vt:lpstr>Workshop structure</vt:lpstr>
      <vt:lpstr>Regex101.com</vt:lpstr>
      <vt:lpstr>PowerPoint Presentation</vt:lpstr>
      <vt:lpstr>Using RegEx within a program</vt:lpstr>
      <vt:lpstr>Character classes</vt:lpstr>
      <vt:lpstr>Shorthand character classes</vt:lpstr>
      <vt:lpstr>More useful tokens</vt:lpstr>
      <vt:lpstr>Quantifiers</vt:lpstr>
      <vt:lpstr>Exercise 1 – Article</vt:lpstr>
      <vt:lpstr>Grouping</vt:lpstr>
      <vt:lpstr>Non-capturing groups</vt:lpstr>
      <vt:lpstr>Exercise 2 - Phone Numbers</vt:lpstr>
      <vt:lpstr>Additional resources</vt:lpstr>
      <vt:lpstr>How does the regex engine work?</vt:lpstr>
      <vt:lpstr>Quantifiers: greedy vs lazy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regex</dc:title>
  <dc:creator>Bozhinova, Margarita - IOFD/DOFI</dc:creator>
  <cp:lastModifiedBy>Bozhinova, Margarita - AGRI/AGRI</cp:lastModifiedBy>
  <cp:revision>16</cp:revision>
  <dcterms:modified xsi:type="dcterms:W3CDTF">2020-01-17T23:13:12Z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-1386305194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margarita.bozhinova@canada.ca</vt:lpwstr>
  </property>
  <property fmtid="{D5CDD505-2E9C-101B-9397-08002B2CF9AE}" pid="6" name="_AuthorEmailDisplayName">
    <vt:lpwstr>Bozhinova, Margarita (STATCAN)</vt:lpwstr>
  </property>
</Properties>
</file>