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2" r:id="rId27"/>
    <p:sldId id="293" r:id="rId28"/>
    <p:sldId id="295" r:id="rId29"/>
    <p:sldId id="296" r:id="rId30"/>
    <p:sldId id="266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44" y="-72"/>
      </p:cViewPr>
      <p:guideLst>
        <p:guide orient="horz" pos="220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52930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34.jpg"/>
          <p:cNvPicPr>
            <a:picLocks noChangeAspect="1"/>
          </p:cNvPicPr>
          <p:nvPr/>
        </p:nvPicPr>
        <p:blipFill>
          <a:blip r:embed="rId13"/>
          <a:srcRect l="390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15/12/31</a:t>
            </a:fld>
            <a:endParaRPr lang="zh-CN" altLang="en-US" dirty="0"/>
          </a:p>
        </p:txBody>
      </p:sp>
      <p:sp>
        <p:nvSpPr>
          <p:cNvPr id="103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2800" b="0" i="0" u="none" kern="1200" baseline="0">
          <a:solidFill>
            <a:srgbClr val="602E04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14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FigureOut">
              <a:rPr lang="zh-CN" altLang="en-US"/>
              <a:t>15/12/31</a:t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桌面\ZCOOL_Floral Templates2.jpg"/>
          <p:cNvPicPr>
            <a:picLocks noChangeAspect="1"/>
          </p:cNvPicPr>
          <p:nvPr/>
        </p:nvPicPr>
        <p:blipFill>
          <a:blip r:embed="rId2"/>
          <a:srcRect r="4478"/>
          <a:stretch>
            <a:fillRect/>
          </a:stretch>
        </p:blipFill>
        <p:spPr>
          <a:xfrm>
            <a:off x="0" y="-27940"/>
            <a:ext cx="9144000" cy="68992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100" name="TextBox 5"/>
          <p:cNvSpPr txBox="1"/>
          <p:nvPr/>
        </p:nvSpPr>
        <p:spPr>
          <a:xfrm>
            <a:off x="899794" y="1700213"/>
            <a:ext cx="1944014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9600" dirty="0">
                <a:solidFill>
                  <a:srgbClr val="602E04"/>
                </a:solidFill>
                <a:latin typeface="HanziPen SC Regular"/>
                <a:ea typeface="方正喵呜体" charset="0"/>
                <a:cs typeface="HanziPen SC Regular"/>
              </a:rPr>
              <a:t>33</a:t>
            </a:r>
            <a:endParaRPr lang="zh-CN" altLang="en-US" sz="9600" dirty="0">
              <a:solidFill>
                <a:srgbClr val="602E04"/>
              </a:solidFill>
              <a:latin typeface="HanziPen SC Regular"/>
              <a:ea typeface="方正喵呜体" charset="0"/>
              <a:cs typeface="HanziPen SC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0" y="51571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latin typeface="Hannotate SC Regular"/>
                <a:cs typeface="Hannotate SC Regular"/>
              </a:rPr>
              <a:t>ELS</a:t>
            </a:r>
            <a:r>
              <a:rPr kumimoji="1" lang="zh-CN" altLang="en-US" sz="4800" dirty="0" smtClean="0">
                <a:latin typeface="Hannotate SC Regular"/>
                <a:cs typeface="Hannotate SC Regular"/>
              </a:rPr>
              <a:t>项目展示</a:t>
            </a:r>
            <a:endParaRPr kumimoji="1" lang="zh-CN" altLang="en-US" sz="4800" dirty="0">
              <a:latin typeface="Hannotate SC Regular"/>
              <a:cs typeface="Hannotate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需求工程</a:t>
            </a:r>
            <a:r>
              <a:rPr kumimoji="1" lang="en-US" altLang="zh-CN" sz="2800" dirty="0" smtClean="0">
                <a:latin typeface="黑体"/>
                <a:ea typeface="黑体"/>
                <a:cs typeface="黑体"/>
              </a:rPr>
              <a:t>-</a:t>
            </a:r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需求开发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340768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根据需求分析，我们进行了软件需求规格化，完成了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软件需求规格文档，定义了每个功能的系统级需求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7356"/>
              </p:ext>
            </p:extLst>
          </p:nvPr>
        </p:nvGraphicFramePr>
        <p:xfrm>
          <a:off x="395536" y="2060848"/>
          <a:ext cx="5435600" cy="428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文档" r:id="rId3" imgW="5435600" imgH="5981700" progId="Word.Document.12">
                  <p:embed/>
                </p:oleObj>
              </mc:Choice>
              <mc:Fallback>
                <p:oleObj name="文档" r:id="rId3" imgW="5435600" imgH="598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060848"/>
                        <a:ext cx="5435600" cy="4286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68144" y="2996952"/>
            <a:ext cx="3275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当然非功能需求也需要定义，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但是这方面我们做的不好，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在后期导致了返工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82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软件设计－体系结构设计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980728"/>
            <a:ext cx="814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跟着课程的步骤来走，根据功能需求和非功能需求，我们决定采用分层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结构来构建系统（其实也是因为其他的体系风格不太懂，这个起码书本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上还有较为详细的描述）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分层风格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59832" y="2276872"/>
            <a:ext cx="2847975" cy="3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Box 10"/>
          <p:cNvSpPr txBox="1"/>
          <p:nvPr/>
        </p:nvSpPr>
        <p:spPr>
          <a:xfrm>
            <a:off x="5940152" y="1484784"/>
            <a:ext cx="2664296" cy="37600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  我们小组将客户端分为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12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个模块，分别为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check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strategy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report</a:t>
            </a:r>
            <a:r>
              <a:rPr lang="zh-CN" altLang="zh-CN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transport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finance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stock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user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receive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pamanagement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send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ioput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en-US" sz="2000" dirty="0" smtClean="0">
                <a:latin typeface="微软雅黑"/>
                <a:ea typeface="微软雅黑"/>
                <a:cs typeface="微软雅黑"/>
              </a:rPr>
              <a:t>audi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41023"/>
          <a:stretch>
            <a:fillRect/>
          </a:stretch>
        </p:blipFill>
        <p:spPr>
          <a:xfrm>
            <a:off x="251143" y="1484313"/>
            <a:ext cx="5267325" cy="466280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0" y="476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软件设计－体系结构设计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软件设计－体系结构设计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2276872"/>
            <a:ext cx="6853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其实一开始的开发包图我们是按照用户来划分的，但到后来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发现虽然在界面层得到良好的区分，但是容易在逻辑层造成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冗余，于是我们通过功能点进行开发包的划分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3687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软件设计－体系结构设计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2040" y="2852936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接着我们进行了包的创建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以及关键功能的实现，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当时我们实现的是订单输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入以及订单查询的功能点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屏幕快照 2015-12-31 16.08.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r="74691" b="3826"/>
          <a:stretch/>
        </p:blipFill>
        <p:spPr>
          <a:xfrm>
            <a:off x="683568" y="1556792"/>
            <a:ext cx="3491880" cy="4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软件设计－人机交互设计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132856"/>
            <a:ext cx="7120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这真的是一个巨大的挑战，因为我们组的人大多数的审美能力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都差得一笔，最后是仿照移动端开发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的设计完成的（这是丁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二玉老师说的，其实大多数小组的界面模版都很类似）。虽然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最后产品的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美观的不足，但是还算是简洁明了，导航做得还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可以。美工需要努力呀，任重而道远呀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5383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软件设计－人机交互设计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 descr="O[}MB@UKOM2C2GFC524~KC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3808" y="1844824"/>
            <a:ext cx="3809365" cy="3485515"/>
          </a:xfrm>
          <a:prstGeom prst="rect">
            <a:avLst/>
          </a:prstGeom>
        </p:spPr>
      </p:pic>
      <p:pic>
        <p:nvPicPr>
          <p:cNvPr id="4" name="图片 3" descr="$[93DAKU@KU`{L9[IZYE5I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03648" y="1340768"/>
            <a:ext cx="6128385" cy="4597400"/>
          </a:xfrm>
          <a:prstGeom prst="rect">
            <a:avLst/>
          </a:prstGeom>
        </p:spPr>
      </p:pic>
      <p:pic>
        <p:nvPicPr>
          <p:cNvPr id="5" name="图片 4" descr="9~UTEGHPENOB_GN}_26F57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3648" y="1340768"/>
            <a:ext cx="6139180" cy="46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软件设计－详细设计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2204864"/>
            <a:ext cx="68531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说白了，详细设计就是对上一个阶段的设计构件进行细化，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这可不是一件简单的事。经验很重要呀，由于是小白，这一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阶段的工作参照上一届的学长学姐的文档，而且大多数的接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口定义不明确和不充分，对构造阶段造成了较大的困惑。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113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软件设计－详细设计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2132856"/>
            <a:ext cx="68531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既然是面向对象的编程（其实这次的项目开发还是结构化编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程方式比较明显，唉），多态和代码复用很重要。为了降低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程序的耦合度，我们都是针对接口编程，各个层之间是依赖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接口运作的（依赖倒置原则）。在代码复用的方面，我们主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要通过组合的方式实现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718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软件设计－详细设计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 descr="屏幕快照 2015-12-31 17.21.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4" r="74861" b="4000"/>
          <a:stretch/>
        </p:blipFill>
        <p:spPr>
          <a:xfrm>
            <a:off x="0" y="1124744"/>
            <a:ext cx="3563888" cy="488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067944" y="314096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这些接口都是改了又改，说多了都是泪呀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122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Documents and Settings\Administrator\桌面\ZCOOL_Floral Templates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613854">
            <a:off x="3214006" y="872888"/>
            <a:ext cx="481013" cy="698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24" name="Picture 3" descr="C:\Documents and Settings\Administrator\桌面\ZCOOL_Floral Templates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59832" y="1844824"/>
            <a:ext cx="798513" cy="633413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</p:pic>
      <p:pic>
        <p:nvPicPr>
          <p:cNvPr id="5125" name="Picture 3" descr="C:\Documents and Settings\Administrator\桌面\ZCOOL_Floral Templates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59832" y="2780928"/>
            <a:ext cx="798513" cy="6334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26" name="Picture 3" descr="C:\Documents and Settings\Administrator\桌面\ZCOOL_Floral Templates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59832" y="3717032"/>
            <a:ext cx="798513" cy="635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7" name="TextBox 10"/>
          <p:cNvSpPr txBox="1"/>
          <p:nvPr/>
        </p:nvSpPr>
        <p:spPr>
          <a:xfrm>
            <a:off x="4499992" y="908720"/>
            <a:ext cx="140208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小组成员</a:t>
            </a:r>
          </a:p>
        </p:txBody>
      </p:sp>
      <p:sp>
        <p:nvSpPr>
          <p:cNvPr id="5128" name="TextBox 11"/>
          <p:cNvSpPr txBox="1"/>
          <p:nvPr/>
        </p:nvSpPr>
        <p:spPr>
          <a:xfrm>
            <a:off x="4499992" y="3717032"/>
            <a:ext cx="141577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代码构造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5129" name="TextBox 12"/>
          <p:cNvSpPr txBox="1"/>
          <p:nvPr/>
        </p:nvSpPr>
        <p:spPr>
          <a:xfrm>
            <a:off x="4499992" y="1844824"/>
            <a:ext cx="141577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需求工程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5130" name="TextBox 13"/>
          <p:cNvSpPr txBox="1"/>
          <p:nvPr/>
        </p:nvSpPr>
        <p:spPr>
          <a:xfrm>
            <a:off x="4499992" y="2780928"/>
            <a:ext cx="141577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项目设计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0" y="476672"/>
            <a:ext cx="93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PingFang SC Regular"/>
                <a:ea typeface="黑体"/>
                <a:cs typeface="PingFang SC Regular"/>
              </a:rPr>
              <a:t>目录</a:t>
            </a:r>
            <a:endParaRPr kumimoji="1" lang="zh-CN" altLang="en-US" sz="2800" dirty="0">
              <a:latin typeface="PingFang SC Regular"/>
              <a:ea typeface="黑体"/>
              <a:cs typeface="PingFang SC Regular"/>
            </a:endParaRPr>
          </a:p>
        </p:txBody>
      </p:sp>
      <p:pic>
        <p:nvPicPr>
          <p:cNvPr id="12" name="Picture 3" descr="C:\Documents and Settings\Administrator\桌面\ZCOOL_Floral Templates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59832" y="5589240"/>
            <a:ext cx="798513" cy="6334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TextBox 11"/>
          <p:cNvSpPr txBox="1"/>
          <p:nvPr/>
        </p:nvSpPr>
        <p:spPr>
          <a:xfrm>
            <a:off x="4499992" y="5589240"/>
            <a:ext cx="140208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项目反思</a:t>
            </a:r>
          </a:p>
        </p:txBody>
      </p:sp>
      <p:pic>
        <p:nvPicPr>
          <p:cNvPr id="14" name="Picture 3" descr="C:\Documents and Settings\Administrator\桌面\ZCOOL_Floral Templates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59832" y="4653136"/>
            <a:ext cx="798513" cy="6334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5" name="TextBox 11"/>
          <p:cNvSpPr txBox="1"/>
          <p:nvPr/>
        </p:nvSpPr>
        <p:spPr>
          <a:xfrm>
            <a:off x="4499992" y="4725144"/>
            <a:ext cx="141577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软件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测试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软件设计－详细设计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26876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设计模式的运用我们怎么可能会忘记呢，当然用的都是比较简单的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198884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抽象工厂模式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单体模式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单体模式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1680" y="2708920"/>
            <a:ext cx="5400675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软件设计－详细设计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484784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信息隐藏方面，我们主要是通过依赖倒置原则来实现，说白了就是加接口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依赖倒置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1600" y="3212976"/>
            <a:ext cx="677418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8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代码构造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628800"/>
            <a:ext cx="6596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这个阶段好像没什么好说的，就是写代码，但是也涉及到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一些代码的艺术（原谅我们不太懂）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2924944"/>
            <a:ext cx="65966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这个阶段出现两个比较严重的问题：返工和注释详细设计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阶段的工作不够完善，构造阶段发现很多模块的粒度都太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大，于是模块下又进行了划分，接口也不够详尽，也进行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了大幅度的修改，总之就是心累呀。注释方面是因为写代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码的时候没有这方面的意识和习惯，到写完的时候发现，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再去注释已经来不及了😂😂😂</a:t>
            </a:r>
            <a:r>
              <a:rPr kumimoji="1" lang="is-IS" altLang="zh-CN" sz="2000" dirty="0" smtClean="0">
                <a:latin typeface="微软雅黑"/>
                <a:ea typeface="微软雅黑"/>
                <a:cs typeface="微软雅黑"/>
              </a:rPr>
              <a:t>……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0682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软件测试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2132856"/>
            <a:ext cx="76495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这个方面我们也做得不够好，特别是在单元测试和集成测试方面。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单元测试是各位组员在自己写代码的时候进行的，但是我们都清楚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其实我们都没做多少，因为在系统功能测试阶段出现的大多问题都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NULLPOINTEXCEPTION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，说明是类内的方法实现有错呀！集成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测试我们是做了两次，因为在构造阶段出现的返工现象把详细设计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阶段的接口都进行了修改，倒置我们的测试驱动和测试桩都需要重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写，工程量太大，最后就搁浅了。因此定义稳固的接口的重要！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264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249289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项目演示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30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项目反思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2420888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其实回过头来想一下，我们发现我们基本在每一个阶段都有犯错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0255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项目反思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2060848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人员分工方面太过于平均，没有考虑个人的实际能力和特长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284984"/>
            <a:ext cx="6882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这到后期是非常致命的，因为在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deadline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面前总有人因为能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力问题不能及时完成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4869160"/>
            <a:ext cx="657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小组对此的处理也不够及时，导致了后期一系列的后遗症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4523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项目反思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2204864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返工的现象时常发生，是因为上一阶段的放水，以及经验的缺乏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3159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项目反思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84482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对工具的使用不够充分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2852936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所以很多事情都是我们人工完成的，这增大了实践的难度，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下一阶段的学习对工具的了解和使用和重要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9651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ocuments and Settings\Administrator\桌面\ZCOOL_Floral Templates2.jpg"/>
          <p:cNvPicPr>
            <a:picLocks noChangeAspect="1"/>
          </p:cNvPicPr>
          <p:nvPr/>
        </p:nvPicPr>
        <p:blipFill>
          <a:blip r:embed="rId2"/>
          <a:srcRect r="4478"/>
          <a:stretch>
            <a:fillRect/>
          </a:stretch>
        </p:blipFill>
        <p:spPr>
          <a:xfrm>
            <a:off x="0" y="0"/>
            <a:ext cx="9144000" cy="68992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39" name="TextBox 4"/>
          <p:cNvSpPr txBox="1"/>
          <p:nvPr/>
        </p:nvSpPr>
        <p:spPr>
          <a:xfrm>
            <a:off x="1658938" y="3000375"/>
            <a:ext cx="3698875" cy="1570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9600" dirty="0">
                <a:solidFill>
                  <a:srgbClr val="602E04"/>
                </a:solidFill>
                <a:latin typeface="Calibri" pitchFamily="2" charset="0"/>
                <a:ea typeface="宋体" charset="-122"/>
              </a:rPr>
              <a:t>Thanks</a:t>
            </a:r>
            <a:endParaRPr lang="zh-CN" altLang="en-US" sz="9600" dirty="0">
              <a:solidFill>
                <a:srgbClr val="602E04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4340" name="TextBox 5"/>
          <p:cNvSpPr txBox="1"/>
          <p:nvPr/>
        </p:nvSpPr>
        <p:spPr>
          <a:xfrm>
            <a:off x="1830388" y="4200525"/>
            <a:ext cx="3357562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endParaRPr lang="zh-CN" altLang="en-US" dirty="0">
              <a:solidFill>
                <a:srgbClr val="602E04"/>
              </a:solidFill>
              <a:latin typeface="时尚中黑简体"/>
              <a:ea typeface="时尚中黑简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/>
          <p:nvPr/>
        </p:nvSpPr>
        <p:spPr>
          <a:xfrm>
            <a:off x="4024313" y="1512888"/>
            <a:ext cx="4191000" cy="37490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队长：何永俊</a:t>
            </a:r>
            <a:endParaRPr lang="en-US" altLang="x-none" sz="1600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x-none" sz="1600" dirty="0">
                <a:latin typeface="微软雅黑" pitchFamily="2" charset="-122"/>
                <a:ea typeface="微软雅黑" pitchFamily="2" charset="-122"/>
              </a:rPr>
              <a:t>队员：黄迪璇、邓逸鹏、许玥琪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项目分工：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、需求分析、体系结构设计阶段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何永俊项目总负责人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黄迪璇、许玥琪负责文档工作、邓逸鹏负责质量保障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、代码构造阶段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邓逸鹏负责界面层，何永俊、许玥琪负责逻辑层，黄迪璇负责数据层以及服务端的构建</a:t>
            </a:r>
          </a:p>
        </p:txBody>
      </p:sp>
      <p:cxnSp>
        <p:nvCxnSpPr>
          <p:cNvPr id="6149" name="直接连接符 5"/>
          <p:cNvCxnSpPr/>
          <p:nvPr/>
        </p:nvCxnSpPr>
        <p:spPr>
          <a:xfrm flipV="1">
            <a:off x="4068445" y="2348865"/>
            <a:ext cx="4119563" cy="4763"/>
          </a:xfrm>
          <a:prstGeom prst="line">
            <a:avLst/>
          </a:prstGeom>
          <a:ln w="38100" cap="flat" cmpd="sng">
            <a:solidFill>
              <a:srgbClr val="602E04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" name="图片 1" descr="1417050768858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7995" y="1484630"/>
            <a:ext cx="2995930" cy="3876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11" y="4766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/>
                <a:ea typeface="黑体"/>
                <a:cs typeface="黑体"/>
              </a:rPr>
              <a:t>小组成员介绍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051720" y="155679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2" charset="-122"/>
                <a:ea typeface="微软雅黑" pitchFamily="2" charset="-122"/>
              </a:rPr>
              <a:t>项目的分工</a:t>
            </a:r>
            <a:r>
              <a:rPr lang="zh-CN" altLang="en-US" sz="2000" dirty="0" smtClean="0">
                <a:latin typeface="微软雅黑" pitchFamily="2" charset="-122"/>
                <a:ea typeface="微软雅黑" pitchFamily="2" charset="-122"/>
              </a:rPr>
              <a:t>真的能做得如此仔细吗？</a:t>
            </a:r>
            <a:endParaRPr lang="zh-CN" altLang="en-US" sz="20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996952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2" charset="-122"/>
                <a:ea typeface="微软雅黑" pitchFamily="2" charset="-122"/>
              </a:rPr>
              <a:t>显</a:t>
            </a:r>
            <a:r>
              <a:rPr lang="zh-CN" altLang="en-US" sz="2000" dirty="0">
                <a:latin typeface="微软雅黑" pitchFamily="2" charset="-122"/>
                <a:ea typeface="微软雅黑" pitchFamily="2" charset="-122"/>
              </a:rPr>
              <a:t>然是不可能的，在后来的构造阶段对人员的安排有较大的调</a:t>
            </a:r>
            <a:r>
              <a:rPr lang="zh-CN" altLang="en-US" sz="2000" dirty="0" smtClean="0">
                <a:latin typeface="微软雅黑" pitchFamily="2" charset="-122"/>
                <a:ea typeface="微软雅黑" pitchFamily="2" charset="-122"/>
              </a:rPr>
              <a:t>整，</a:t>
            </a:r>
            <a:endParaRPr lang="en-US" altLang="zh-CN" sz="2000" dirty="0" smtClean="0">
              <a:latin typeface="微软雅黑" pitchFamily="2" charset="-122"/>
              <a:ea typeface="微软雅黑" pitchFamily="2" charset="-122"/>
            </a:endParaRPr>
          </a:p>
          <a:p>
            <a:r>
              <a:rPr lang="zh-CN" altLang="en-US" sz="2000" dirty="0" smtClean="0">
                <a:latin typeface="微软雅黑" pitchFamily="2" charset="-122"/>
                <a:ea typeface="微软雅黑" pitchFamily="2" charset="-122"/>
              </a:rPr>
              <a:t>我们还是太年轻了</a:t>
            </a:r>
            <a:r>
              <a:rPr lang="is-IS" altLang="zh-CN" sz="2000" dirty="0" smtClean="0">
                <a:latin typeface="微软雅黑" pitchFamily="2" charset="-122"/>
                <a:ea typeface="微软雅黑" pitchFamily="2" charset="-122"/>
              </a:rPr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6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需求工程</a:t>
            </a:r>
            <a:r>
              <a:rPr kumimoji="1" lang="en-US" altLang="zh-CN" sz="2800" dirty="0" smtClean="0">
                <a:latin typeface="黑体"/>
                <a:ea typeface="黑体"/>
                <a:cs typeface="黑体"/>
              </a:rPr>
              <a:t>-</a:t>
            </a:r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需求开发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2780928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我们项目开发的一切的一切都来自于一份神秘的文档，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它带我们走进了快递行业的神秘世界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542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需求工程</a:t>
            </a:r>
            <a:r>
              <a:rPr kumimoji="1" lang="en-US" altLang="zh-CN" sz="2800" dirty="0" smtClean="0">
                <a:latin typeface="黑体"/>
                <a:ea typeface="黑体"/>
                <a:cs typeface="黑体"/>
              </a:rPr>
              <a:t>-</a:t>
            </a:r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需求开发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412776"/>
            <a:ext cx="70567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一本地民营物流企业</a:t>
            </a:r>
            <a:r>
              <a:rPr lang="zh-CN" altLang="zh-CN" sz="2000" dirty="0">
                <a:latin typeface="微软雅黑"/>
                <a:ea typeface="微软雅黑"/>
                <a:cs typeface="微软雅黑"/>
              </a:rPr>
              <a:t>，希望通过对城市网点建设，扩大快运服务通达的片区。企业在每个市设立中转中心、营业厅、快递员三个层级快递模式。快递员收件送往营业厅，同市间快递在营业厅通过汽车运输，跨市之间快递一律由营业厅发往中转中心，通过飞机、火车、汽车流通发往收件人所属中转中心。再由收件人所属中转中心发向所属的营业厅。再有快递员在营业厅提件，送达给收件人。随着现公司规模扩大，企业业务量、办公场所、员工数都发生增长，为适应新的环境，提高工作效率和用户满意度， 该公司聘请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Q</a:t>
            </a:r>
            <a:r>
              <a:rPr lang="zh-CN" altLang="zh-CN" sz="2000" dirty="0">
                <a:latin typeface="微软雅黑"/>
                <a:ea typeface="微软雅黑"/>
                <a:cs typeface="微软雅黑"/>
              </a:rPr>
              <a:t>公司开发一套快递物流系统系统</a:t>
            </a:r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algn="r"/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---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项目实践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V4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229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需求工程</a:t>
            </a:r>
            <a:r>
              <a:rPr kumimoji="1" lang="en-US" altLang="zh-CN" sz="2800" dirty="0" smtClean="0">
                <a:latin typeface="黑体"/>
                <a:ea typeface="黑体"/>
                <a:cs typeface="黑体"/>
              </a:rPr>
              <a:t>-</a:t>
            </a:r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需求开发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7784" y="22048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7584" y="1700808"/>
            <a:ext cx="27494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000" b="1" dirty="0">
                <a:latin typeface="微软雅黑"/>
                <a:ea typeface="微软雅黑"/>
                <a:cs typeface="微软雅黑"/>
              </a:rPr>
              <a:t>目标</a:t>
            </a:r>
            <a:endParaRPr lang="zh-CN" altLang="zh-CN" sz="2000" b="1" dirty="0">
              <a:latin typeface="微软雅黑"/>
              <a:ea typeface="微软雅黑"/>
              <a:cs typeface="微软雅黑"/>
            </a:endParaRPr>
          </a:p>
          <a:p>
            <a:pPr lvl="0"/>
            <a:r>
              <a:rPr lang="zh-CN" altLang="zh-CN" sz="2000" dirty="0">
                <a:latin typeface="微软雅黑"/>
                <a:ea typeface="微软雅黑"/>
                <a:cs typeface="微软雅黑"/>
              </a:rPr>
              <a:t>系统上线运行六个月</a:t>
            </a:r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后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0"/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保持合理库存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0"/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提高用户服务体验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0"/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增加业务额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0"/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提高财务人员工作效率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0"/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为经</a:t>
            </a:r>
            <a:r>
              <a:rPr lang="zh-CN" altLang="zh-CN" sz="2000" dirty="0">
                <a:latin typeface="微软雅黑"/>
                <a:ea typeface="微软雅黑"/>
                <a:cs typeface="微软雅黑"/>
              </a:rPr>
              <a:t>理的决策做</a:t>
            </a:r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支持</a:t>
            </a:r>
            <a:endParaRPr lang="zh-CN" altLang="zh-CN" sz="20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1960" y="4365104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在实际投入使用之前，我们不敢打包票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我们的系统一定能实现这些目标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4211960" y="2924944"/>
            <a:ext cx="1152128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4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7667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需求工程</a:t>
            </a:r>
            <a:r>
              <a:rPr kumimoji="1" lang="en-US" altLang="zh-CN" sz="2800" dirty="0" smtClean="0">
                <a:latin typeface="黑体"/>
                <a:ea typeface="黑体"/>
                <a:cs typeface="黑体"/>
              </a:rPr>
              <a:t>-</a:t>
            </a:r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需求开发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" y="980728"/>
            <a:ext cx="4228930" cy="53285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55976" y="1916832"/>
            <a:ext cx="45448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根据目标分析，我们发现了参与者以及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每个参与者的目标。每个参与者的目标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就是一个用例。当然，后来我们把部分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的用例进行了细化，比如将出入库管理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分为出库管理和入库管理，进行了用例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的合并。左边是我们项目的用例图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5039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47667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需求工程</a:t>
            </a:r>
            <a:r>
              <a:rPr kumimoji="1" lang="en-US" altLang="zh-CN" sz="2800" dirty="0" smtClean="0">
                <a:latin typeface="黑体"/>
                <a:ea typeface="黑体"/>
                <a:cs typeface="黑体"/>
              </a:rPr>
              <a:t>-</a:t>
            </a:r>
            <a:r>
              <a:rPr kumimoji="1" lang="zh-CN" altLang="en-US" sz="2800" dirty="0" smtClean="0">
                <a:latin typeface="黑体"/>
                <a:ea typeface="黑体"/>
                <a:cs typeface="黑体"/>
              </a:rPr>
              <a:t>需求开发</a:t>
            </a:r>
            <a:endParaRPr kumimoji="1" lang="zh-CN" altLang="en-US" sz="28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124744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在我们的认知下，这个系统的运行总体应该是如下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323528" y="378904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544" y="24208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输入订单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42210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收款管理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07704" y="24208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装车管理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87824" y="24208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中转接受管理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67944" y="24208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装运管理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644008" y="42210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接受管理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24128" y="42210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派件管理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28184" y="24208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收件管理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12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737</Words>
  <Application>Microsoft Macintosh PowerPoint</Application>
  <PresentationFormat>全屏显示(4:3)</PresentationFormat>
  <Paragraphs>132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</vt:lpstr>
      <vt:lpstr>默认设计模板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迪璇 黄</cp:lastModifiedBy>
  <cp:revision>36</cp:revision>
  <dcterms:created xsi:type="dcterms:W3CDTF">2011-06-07T16:20:31Z</dcterms:created>
  <dcterms:modified xsi:type="dcterms:W3CDTF">2015-12-31T10:13:49Z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