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sldIdLst>
    <p:sldId id="262" r:id="rId7"/>
    <p:sldId id="264" r:id="rId8"/>
    <p:sldId id="265" r:id="rId9"/>
    <p:sldId id="276" r:id="rId10"/>
    <p:sldId id="277" r:id="rId11"/>
    <p:sldId id="278" r:id="rId12"/>
    <p:sldId id="279" r:id="rId13"/>
    <p:sldId id="280" r:id="rId14"/>
    <p:sldId id="282" r:id="rId15"/>
    <p:sldId id="281" r:id="rId16"/>
    <p:sldId id="266" r:id="rId17"/>
    <p:sldId id="283" r:id="rId18"/>
    <p:sldId id="267" r:id="rId19"/>
    <p:sldId id="270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33689B"/>
    <a:srgbClr val="006DB7"/>
    <a:srgbClr val="ED7F0D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74"/>
    <p:restoredTop sz="92453" autoAdjust="0"/>
  </p:normalViewPr>
  <p:slideViewPr>
    <p:cSldViewPr snapToGrid="0" snapToObjects="1">
      <p:cViewPr varScale="1">
        <p:scale>
          <a:sx n="88" d="100"/>
          <a:sy n="88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58805" cy="6937131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>
          <a:xfrm>
            <a:off x="-1" y="1784838"/>
            <a:ext cx="5468818" cy="3506245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-1" fmla="*/ 4 w 5424858"/>
              <a:gd name="connsiteY0-2" fmla="*/ 1018237 h 1018237"/>
              <a:gd name="connsiteX1-3" fmla="*/ 0 w 5424858"/>
              <a:gd name="connsiteY1-4" fmla="*/ 8793 h 1018237"/>
              <a:gd name="connsiteX2-5" fmla="*/ 5345731 w 5424858"/>
              <a:gd name="connsiteY2-6" fmla="*/ 0 h 1018237"/>
              <a:gd name="connsiteX3-7" fmla="*/ 5424858 w 5424858"/>
              <a:gd name="connsiteY3-8" fmla="*/ 1018237 h 1018237"/>
              <a:gd name="connsiteX4-9" fmla="*/ 4 w 5424858"/>
              <a:gd name="connsiteY4-10" fmla="*/ 1018237 h 1018237"/>
              <a:gd name="connsiteX0-11" fmla="*/ 4 w 5433654"/>
              <a:gd name="connsiteY0-12" fmla="*/ 1009444 h 1009444"/>
              <a:gd name="connsiteX1-13" fmla="*/ 0 w 5433654"/>
              <a:gd name="connsiteY1-14" fmla="*/ 0 h 1009444"/>
              <a:gd name="connsiteX2-15" fmla="*/ 5433654 w 5433654"/>
              <a:gd name="connsiteY2-16" fmla="*/ 0 h 1009444"/>
              <a:gd name="connsiteX3-17" fmla="*/ 5424858 w 5433654"/>
              <a:gd name="connsiteY3-18" fmla="*/ 1009444 h 1009444"/>
              <a:gd name="connsiteX4-19" fmla="*/ 4 w 5433654"/>
              <a:gd name="connsiteY4-20" fmla="*/ 1009444 h 1009444"/>
              <a:gd name="connsiteX0-21" fmla="*/ 4 w 5433654"/>
              <a:gd name="connsiteY0-22" fmla="*/ 1009444 h 1018237"/>
              <a:gd name="connsiteX1-23" fmla="*/ 0 w 5433654"/>
              <a:gd name="connsiteY1-24" fmla="*/ 0 h 1018237"/>
              <a:gd name="connsiteX2-25" fmla="*/ 5433654 w 5433654"/>
              <a:gd name="connsiteY2-26" fmla="*/ 0 h 1018237"/>
              <a:gd name="connsiteX3-27" fmla="*/ 5363312 w 5433654"/>
              <a:gd name="connsiteY3-28" fmla="*/ 1018237 h 1018237"/>
              <a:gd name="connsiteX4-29" fmla="*/ 4 w 5433654"/>
              <a:gd name="connsiteY4-30" fmla="*/ 1009444 h 1018237"/>
              <a:gd name="connsiteX0-31" fmla="*/ 4 w 5540546"/>
              <a:gd name="connsiteY0-32" fmla="*/ 1009444 h 1018237"/>
              <a:gd name="connsiteX1-33" fmla="*/ 0 w 5540546"/>
              <a:gd name="connsiteY1-34" fmla="*/ 0 h 1018237"/>
              <a:gd name="connsiteX2-35" fmla="*/ 5540546 w 5540546"/>
              <a:gd name="connsiteY2-36" fmla="*/ 0 h 1018237"/>
              <a:gd name="connsiteX3-37" fmla="*/ 5363312 w 5540546"/>
              <a:gd name="connsiteY3-38" fmla="*/ 1018237 h 1018237"/>
              <a:gd name="connsiteX4-39" fmla="*/ 4 w 5540546"/>
              <a:gd name="connsiteY4-40" fmla="*/ 1009444 h 1018237"/>
              <a:gd name="connsiteX0-41" fmla="*/ 4 w 5540546"/>
              <a:gd name="connsiteY0-42" fmla="*/ 1009444 h 1269783"/>
              <a:gd name="connsiteX1-43" fmla="*/ 0 w 5540546"/>
              <a:gd name="connsiteY1-44" fmla="*/ 0 h 1269783"/>
              <a:gd name="connsiteX2-45" fmla="*/ 5540546 w 5540546"/>
              <a:gd name="connsiteY2-46" fmla="*/ 0 h 1269783"/>
              <a:gd name="connsiteX3-47" fmla="*/ 5318774 w 5540546"/>
              <a:gd name="connsiteY3-48" fmla="*/ 1269783 h 1269783"/>
              <a:gd name="connsiteX4-49" fmla="*/ 4 w 5540546"/>
              <a:gd name="connsiteY4-50" fmla="*/ 1009444 h 1269783"/>
              <a:gd name="connsiteX0-51" fmla="*/ 4 w 5540546"/>
              <a:gd name="connsiteY0-52" fmla="*/ 1260990 h 1269783"/>
              <a:gd name="connsiteX1-53" fmla="*/ 0 w 5540546"/>
              <a:gd name="connsiteY1-54" fmla="*/ 0 h 1269783"/>
              <a:gd name="connsiteX2-55" fmla="*/ 5540546 w 5540546"/>
              <a:gd name="connsiteY2-56" fmla="*/ 0 h 1269783"/>
              <a:gd name="connsiteX3-57" fmla="*/ 5318774 w 5540546"/>
              <a:gd name="connsiteY3-58" fmla="*/ 1269783 h 1269783"/>
              <a:gd name="connsiteX4-59" fmla="*/ 4 w 5540546"/>
              <a:gd name="connsiteY4-60" fmla="*/ 1260990 h 126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40546" h="1269783">
                <a:moveTo>
                  <a:pt x="4" y="1260990"/>
                </a:moveTo>
                <a:cubicBezTo>
                  <a:pt x="3" y="924509"/>
                  <a:pt x="1" y="336481"/>
                  <a:pt x="0" y="0"/>
                </a:cubicBezTo>
                <a:lnTo>
                  <a:pt x="5540546" y="0"/>
                </a:lnTo>
                <a:lnTo>
                  <a:pt x="5318774" y="1269783"/>
                </a:lnTo>
                <a:lnTo>
                  <a:pt x="4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51053"/>
            <a:ext cx="4413738" cy="158426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867" y="3901536"/>
            <a:ext cx="4069082" cy="1127664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2772" y="6585720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819037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297121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297121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58805" cy="6937131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>
          <a:xfrm>
            <a:off x="-1" y="1784838"/>
            <a:ext cx="5468818" cy="3506245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-1" fmla="*/ 4 w 5424858"/>
              <a:gd name="connsiteY0-2" fmla="*/ 1018237 h 1018237"/>
              <a:gd name="connsiteX1-3" fmla="*/ 0 w 5424858"/>
              <a:gd name="connsiteY1-4" fmla="*/ 8793 h 1018237"/>
              <a:gd name="connsiteX2-5" fmla="*/ 5345731 w 5424858"/>
              <a:gd name="connsiteY2-6" fmla="*/ 0 h 1018237"/>
              <a:gd name="connsiteX3-7" fmla="*/ 5424858 w 5424858"/>
              <a:gd name="connsiteY3-8" fmla="*/ 1018237 h 1018237"/>
              <a:gd name="connsiteX4-9" fmla="*/ 4 w 5424858"/>
              <a:gd name="connsiteY4-10" fmla="*/ 1018237 h 1018237"/>
              <a:gd name="connsiteX0-11" fmla="*/ 4 w 5433654"/>
              <a:gd name="connsiteY0-12" fmla="*/ 1009444 h 1009444"/>
              <a:gd name="connsiteX1-13" fmla="*/ 0 w 5433654"/>
              <a:gd name="connsiteY1-14" fmla="*/ 0 h 1009444"/>
              <a:gd name="connsiteX2-15" fmla="*/ 5433654 w 5433654"/>
              <a:gd name="connsiteY2-16" fmla="*/ 0 h 1009444"/>
              <a:gd name="connsiteX3-17" fmla="*/ 5424858 w 5433654"/>
              <a:gd name="connsiteY3-18" fmla="*/ 1009444 h 1009444"/>
              <a:gd name="connsiteX4-19" fmla="*/ 4 w 5433654"/>
              <a:gd name="connsiteY4-20" fmla="*/ 1009444 h 1009444"/>
              <a:gd name="connsiteX0-21" fmla="*/ 4 w 5433654"/>
              <a:gd name="connsiteY0-22" fmla="*/ 1009444 h 1018237"/>
              <a:gd name="connsiteX1-23" fmla="*/ 0 w 5433654"/>
              <a:gd name="connsiteY1-24" fmla="*/ 0 h 1018237"/>
              <a:gd name="connsiteX2-25" fmla="*/ 5433654 w 5433654"/>
              <a:gd name="connsiteY2-26" fmla="*/ 0 h 1018237"/>
              <a:gd name="connsiteX3-27" fmla="*/ 5363312 w 5433654"/>
              <a:gd name="connsiteY3-28" fmla="*/ 1018237 h 1018237"/>
              <a:gd name="connsiteX4-29" fmla="*/ 4 w 5433654"/>
              <a:gd name="connsiteY4-30" fmla="*/ 1009444 h 1018237"/>
              <a:gd name="connsiteX0-31" fmla="*/ 4 w 5540546"/>
              <a:gd name="connsiteY0-32" fmla="*/ 1009444 h 1018237"/>
              <a:gd name="connsiteX1-33" fmla="*/ 0 w 5540546"/>
              <a:gd name="connsiteY1-34" fmla="*/ 0 h 1018237"/>
              <a:gd name="connsiteX2-35" fmla="*/ 5540546 w 5540546"/>
              <a:gd name="connsiteY2-36" fmla="*/ 0 h 1018237"/>
              <a:gd name="connsiteX3-37" fmla="*/ 5363312 w 5540546"/>
              <a:gd name="connsiteY3-38" fmla="*/ 1018237 h 1018237"/>
              <a:gd name="connsiteX4-39" fmla="*/ 4 w 5540546"/>
              <a:gd name="connsiteY4-40" fmla="*/ 1009444 h 1018237"/>
              <a:gd name="connsiteX0-41" fmla="*/ 4 w 5540546"/>
              <a:gd name="connsiteY0-42" fmla="*/ 1009444 h 1269783"/>
              <a:gd name="connsiteX1-43" fmla="*/ 0 w 5540546"/>
              <a:gd name="connsiteY1-44" fmla="*/ 0 h 1269783"/>
              <a:gd name="connsiteX2-45" fmla="*/ 5540546 w 5540546"/>
              <a:gd name="connsiteY2-46" fmla="*/ 0 h 1269783"/>
              <a:gd name="connsiteX3-47" fmla="*/ 5318774 w 5540546"/>
              <a:gd name="connsiteY3-48" fmla="*/ 1269783 h 1269783"/>
              <a:gd name="connsiteX4-49" fmla="*/ 4 w 5540546"/>
              <a:gd name="connsiteY4-50" fmla="*/ 1009444 h 1269783"/>
              <a:gd name="connsiteX0-51" fmla="*/ 4 w 5540546"/>
              <a:gd name="connsiteY0-52" fmla="*/ 1260990 h 1269783"/>
              <a:gd name="connsiteX1-53" fmla="*/ 0 w 5540546"/>
              <a:gd name="connsiteY1-54" fmla="*/ 0 h 1269783"/>
              <a:gd name="connsiteX2-55" fmla="*/ 5540546 w 5540546"/>
              <a:gd name="connsiteY2-56" fmla="*/ 0 h 1269783"/>
              <a:gd name="connsiteX3-57" fmla="*/ 5318774 w 5540546"/>
              <a:gd name="connsiteY3-58" fmla="*/ 1269783 h 1269783"/>
              <a:gd name="connsiteX4-59" fmla="*/ 4 w 5540546"/>
              <a:gd name="connsiteY4-60" fmla="*/ 1260990 h 126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40546" h="1269783">
                <a:moveTo>
                  <a:pt x="4" y="1260990"/>
                </a:moveTo>
                <a:cubicBezTo>
                  <a:pt x="3" y="924509"/>
                  <a:pt x="1" y="336481"/>
                  <a:pt x="0" y="0"/>
                </a:cubicBezTo>
                <a:lnTo>
                  <a:pt x="5540546" y="0"/>
                </a:lnTo>
                <a:lnTo>
                  <a:pt x="5318774" y="1269783"/>
                </a:lnTo>
                <a:lnTo>
                  <a:pt x="4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51053"/>
            <a:ext cx="4413738" cy="158426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867" y="3901536"/>
            <a:ext cx="4069082" cy="1127664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2772" y="6585720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431" y="184638"/>
            <a:ext cx="8778476" cy="624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93431" y="1700215"/>
            <a:ext cx="4369777" cy="473677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690689"/>
            <a:ext cx="8778476" cy="473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690689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 b="1"/>
            </a:lvl1pPr>
            <a:lvl2pPr marL="685800" indent="-22860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2571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345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819037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297121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297121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58805" cy="6937131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>
          <a:xfrm>
            <a:off x="-1" y="1784838"/>
            <a:ext cx="5468818" cy="3506245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-1" fmla="*/ 4 w 5424858"/>
              <a:gd name="connsiteY0-2" fmla="*/ 1018237 h 1018237"/>
              <a:gd name="connsiteX1-3" fmla="*/ 0 w 5424858"/>
              <a:gd name="connsiteY1-4" fmla="*/ 8793 h 1018237"/>
              <a:gd name="connsiteX2-5" fmla="*/ 5345731 w 5424858"/>
              <a:gd name="connsiteY2-6" fmla="*/ 0 h 1018237"/>
              <a:gd name="connsiteX3-7" fmla="*/ 5424858 w 5424858"/>
              <a:gd name="connsiteY3-8" fmla="*/ 1018237 h 1018237"/>
              <a:gd name="connsiteX4-9" fmla="*/ 4 w 5424858"/>
              <a:gd name="connsiteY4-10" fmla="*/ 1018237 h 1018237"/>
              <a:gd name="connsiteX0-11" fmla="*/ 4 w 5433654"/>
              <a:gd name="connsiteY0-12" fmla="*/ 1009444 h 1009444"/>
              <a:gd name="connsiteX1-13" fmla="*/ 0 w 5433654"/>
              <a:gd name="connsiteY1-14" fmla="*/ 0 h 1009444"/>
              <a:gd name="connsiteX2-15" fmla="*/ 5433654 w 5433654"/>
              <a:gd name="connsiteY2-16" fmla="*/ 0 h 1009444"/>
              <a:gd name="connsiteX3-17" fmla="*/ 5424858 w 5433654"/>
              <a:gd name="connsiteY3-18" fmla="*/ 1009444 h 1009444"/>
              <a:gd name="connsiteX4-19" fmla="*/ 4 w 5433654"/>
              <a:gd name="connsiteY4-20" fmla="*/ 1009444 h 1009444"/>
              <a:gd name="connsiteX0-21" fmla="*/ 4 w 5433654"/>
              <a:gd name="connsiteY0-22" fmla="*/ 1009444 h 1018237"/>
              <a:gd name="connsiteX1-23" fmla="*/ 0 w 5433654"/>
              <a:gd name="connsiteY1-24" fmla="*/ 0 h 1018237"/>
              <a:gd name="connsiteX2-25" fmla="*/ 5433654 w 5433654"/>
              <a:gd name="connsiteY2-26" fmla="*/ 0 h 1018237"/>
              <a:gd name="connsiteX3-27" fmla="*/ 5363312 w 5433654"/>
              <a:gd name="connsiteY3-28" fmla="*/ 1018237 h 1018237"/>
              <a:gd name="connsiteX4-29" fmla="*/ 4 w 5433654"/>
              <a:gd name="connsiteY4-30" fmla="*/ 1009444 h 1018237"/>
              <a:gd name="connsiteX0-31" fmla="*/ 4 w 5540546"/>
              <a:gd name="connsiteY0-32" fmla="*/ 1009444 h 1018237"/>
              <a:gd name="connsiteX1-33" fmla="*/ 0 w 5540546"/>
              <a:gd name="connsiteY1-34" fmla="*/ 0 h 1018237"/>
              <a:gd name="connsiteX2-35" fmla="*/ 5540546 w 5540546"/>
              <a:gd name="connsiteY2-36" fmla="*/ 0 h 1018237"/>
              <a:gd name="connsiteX3-37" fmla="*/ 5363312 w 5540546"/>
              <a:gd name="connsiteY3-38" fmla="*/ 1018237 h 1018237"/>
              <a:gd name="connsiteX4-39" fmla="*/ 4 w 5540546"/>
              <a:gd name="connsiteY4-40" fmla="*/ 1009444 h 1018237"/>
              <a:gd name="connsiteX0-41" fmla="*/ 4 w 5540546"/>
              <a:gd name="connsiteY0-42" fmla="*/ 1009444 h 1269783"/>
              <a:gd name="connsiteX1-43" fmla="*/ 0 w 5540546"/>
              <a:gd name="connsiteY1-44" fmla="*/ 0 h 1269783"/>
              <a:gd name="connsiteX2-45" fmla="*/ 5540546 w 5540546"/>
              <a:gd name="connsiteY2-46" fmla="*/ 0 h 1269783"/>
              <a:gd name="connsiteX3-47" fmla="*/ 5318774 w 5540546"/>
              <a:gd name="connsiteY3-48" fmla="*/ 1269783 h 1269783"/>
              <a:gd name="connsiteX4-49" fmla="*/ 4 w 5540546"/>
              <a:gd name="connsiteY4-50" fmla="*/ 1009444 h 1269783"/>
              <a:gd name="connsiteX0-51" fmla="*/ 4 w 5540546"/>
              <a:gd name="connsiteY0-52" fmla="*/ 1260990 h 1269783"/>
              <a:gd name="connsiteX1-53" fmla="*/ 0 w 5540546"/>
              <a:gd name="connsiteY1-54" fmla="*/ 0 h 1269783"/>
              <a:gd name="connsiteX2-55" fmla="*/ 5540546 w 5540546"/>
              <a:gd name="connsiteY2-56" fmla="*/ 0 h 1269783"/>
              <a:gd name="connsiteX3-57" fmla="*/ 5318774 w 5540546"/>
              <a:gd name="connsiteY3-58" fmla="*/ 1269783 h 1269783"/>
              <a:gd name="connsiteX4-59" fmla="*/ 4 w 5540546"/>
              <a:gd name="connsiteY4-60" fmla="*/ 1260990 h 126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40546" h="1269783">
                <a:moveTo>
                  <a:pt x="4" y="1260990"/>
                </a:moveTo>
                <a:cubicBezTo>
                  <a:pt x="3" y="924509"/>
                  <a:pt x="1" y="336481"/>
                  <a:pt x="0" y="0"/>
                </a:cubicBezTo>
                <a:lnTo>
                  <a:pt x="5540546" y="0"/>
                </a:lnTo>
                <a:lnTo>
                  <a:pt x="5318774" y="1269783"/>
                </a:lnTo>
                <a:lnTo>
                  <a:pt x="4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51053"/>
            <a:ext cx="4413738" cy="158426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867" y="3901536"/>
            <a:ext cx="4069082" cy="1127664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2772" y="6585720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431" y="184638"/>
            <a:ext cx="8778476" cy="624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93431" y="1700215"/>
            <a:ext cx="4369777" cy="473677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690689"/>
            <a:ext cx="8778476" cy="473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690689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431" y="184638"/>
            <a:ext cx="8778476" cy="624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 b="1"/>
            </a:lvl1pPr>
            <a:lvl2pPr marL="685800" indent="-22860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2571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345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819037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297121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297121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58805" cy="6937131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>
          <a:xfrm>
            <a:off x="-1" y="1784838"/>
            <a:ext cx="5468818" cy="3506245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-1" fmla="*/ 4 w 5424858"/>
              <a:gd name="connsiteY0-2" fmla="*/ 1018237 h 1018237"/>
              <a:gd name="connsiteX1-3" fmla="*/ 0 w 5424858"/>
              <a:gd name="connsiteY1-4" fmla="*/ 8793 h 1018237"/>
              <a:gd name="connsiteX2-5" fmla="*/ 5345731 w 5424858"/>
              <a:gd name="connsiteY2-6" fmla="*/ 0 h 1018237"/>
              <a:gd name="connsiteX3-7" fmla="*/ 5424858 w 5424858"/>
              <a:gd name="connsiteY3-8" fmla="*/ 1018237 h 1018237"/>
              <a:gd name="connsiteX4-9" fmla="*/ 4 w 5424858"/>
              <a:gd name="connsiteY4-10" fmla="*/ 1018237 h 1018237"/>
              <a:gd name="connsiteX0-11" fmla="*/ 4 w 5433654"/>
              <a:gd name="connsiteY0-12" fmla="*/ 1009444 h 1009444"/>
              <a:gd name="connsiteX1-13" fmla="*/ 0 w 5433654"/>
              <a:gd name="connsiteY1-14" fmla="*/ 0 h 1009444"/>
              <a:gd name="connsiteX2-15" fmla="*/ 5433654 w 5433654"/>
              <a:gd name="connsiteY2-16" fmla="*/ 0 h 1009444"/>
              <a:gd name="connsiteX3-17" fmla="*/ 5424858 w 5433654"/>
              <a:gd name="connsiteY3-18" fmla="*/ 1009444 h 1009444"/>
              <a:gd name="connsiteX4-19" fmla="*/ 4 w 5433654"/>
              <a:gd name="connsiteY4-20" fmla="*/ 1009444 h 1009444"/>
              <a:gd name="connsiteX0-21" fmla="*/ 4 w 5433654"/>
              <a:gd name="connsiteY0-22" fmla="*/ 1009444 h 1018237"/>
              <a:gd name="connsiteX1-23" fmla="*/ 0 w 5433654"/>
              <a:gd name="connsiteY1-24" fmla="*/ 0 h 1018237"/>
              <a:gd name="connsiteX2-25" fmla="*/ 5433654 w 5433654"/>
              <a:gd name="connsiteY2-26" fmla="*/ 0 h 1018237"/>
              <a:gd name="connsiteX3-27" fmla="*/ 5363312 w 5433654"/>
              <a:gd name="connsiteY3-28" fmla="*/ 1018237 h 1018237"/>
              <a:gd name="connsiteX4-29" fmla="*/ 4 w 5433654"/>
              <a:gd name="connsiteY4-30" fmla="*/ 1009444 h 1018237"/>
              <a:gd name="connsiteX0-31" fmla="*/ 4 w 5540546"/>
              <a:gd name="connsiteY0-32" fmla="*/ 1009444 h 1018237"/>
              <a:gd name="connsiteX1-33" fmla="*/ 0 w 5540546"/>
              <a:gd name="connsiteY1-34" fmla="*/ 0 h 1018237"/>
              <a:gd name="connsiteX2-35" fmla="*/ 5540546 w 5540546"/>
              <a:gd name="connsiteY2-36" fmla="*/ 0 h 1018237"/>
              <a:gd name="connsiteX3-37" fmla="*/ 5363312 w 5540546"/>
              <a:gd name="connsiteY3-38" fmla="*/ 1018237 h 1018237"/>
              <a:gd name="connsiteX4-39" fmla="*/ 4 w 5540546"/>
              <a:gd name="connsiteY4-40" fmla="*/ 1009444 h 1018237"/>
              <a:gd name="connsiteX0-41" fmla="*/ 4 w 5540546"/>
              <a:gd name="connsiteY0-42" fmla="*/ 1009444 h 1269783"/>
              <a:gd name="connsiteX1-43" fmla="*/ 0 w 5540546"/>
              <a:gd name="connsiteY1-44" fmla="*/ 0 h 1269783"/>
              <a:gd name="connsiteX2-45" fmla="*/ 5540546 w 5540546"/>
              <a:gd name="connsiteY2-46" fmla="*/ 0 h 1269783"/>
              <a:gd name="connsiteX3-47" fmla="*/ 5318774 w 5540546"/>
              <a:gd name="connsiteY3-48" fmla="*/ 1269783 h 1269783"/>
              <a:gd name="connsiteX4-49" fmla="*/ 4 w 5540546"/>
              <a:gd name="connsiteY4-50" fmla="*/ 1009444 h 1269783"/>
              <a:gd name="connsiteX0-51" fmla="*/ 4 w 5540546"/>
              <a:gd name="connsiteY0-52" fmla="*/ 1260990 h 1269783"/>
              <a:gd name="connsiteX1-53" fmla="*/ 0 w 5540546"/>
              <a:gd name="connsiteY1-54" fmla="*/ 0 h 1269783"/>
              <a:gd name="connsiteX2-55" fmla="*/ 5540546 w 5540546"/>
              <a:gd name="connsiteY2-56" fmla="*/ 0 h 1269783"/>
              <a:gd name="connsiteX3-57" fmla="*/ 5318774 w 5540546"/>
              <a:gd name="connsiteY3-58" fmla="*/ 1269783 h 1269783"/>
              <a:gd name="connsiteX4-59" fmla="*/ 4 w 5540546"/>
              <a:gd name="connsiteY4-60" fmla="*/ 1260990 h 126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40546" h="1269783">
                <a:moveTo>
                  <a:pt x="4" y="1260990"/>
                </a:moveTo>
                <a:cubicBezTo>
                  <a:pt x="3" y="924509"/>
                  <a:pt x="1" y="336481"/>
                  <a:pt x="0" y="0"/>
                </a:cubicBezTo>
                <a:lnTo>
                  <a:pt x="5540546" y="0"/>
                </a:lnTo>
                <a:lnTo>
                  <a:pt x="5318774" y="1269783"/>
                </a:lnTo>
                <a:lnTo>
                  <a:pt x="4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51053"/>
            <a:ext cx="4413738" cy="158426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867" y="3901536"/>
            <a:ext cx="4069082" cy="1127664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2772" y="6585720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431" y="184638"/>
            <a:ext cx="8778476" cy="624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93431" y="1700215"/>
            <a:ext cx="4369777" cy="473677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690689"/>
            <a:ext cx="8778476" cy="473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690689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 b="1"/>
            </a:lvl1pPr>
            <a:lvl2pPr marL="685800" indent="-22860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2571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345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819037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297121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297121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58805" cy="6937131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>
          <a:xfrm>
            <a:off x="-1" y="1784838"/>
            <a:ext cx="5468818" cy="3506245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-1" fmla="*/ 4 w 5424858"/>
              <a:gd name="connsiteY0-2" fmla="*/ 1018237 h 1018237"/>
              <a:gd name="connsiteX1-3" fmla="*/ 0 w 5424858"/>
              <a:gd name="connsiteY1-4" fmla="*/ 8793 h 1018237"/>
              <a:gd name="connsiteX2-5" fmla="*/ 5345731 w 5424858"/>
              <a:gd name="connsiteY2-6" fmla="*/ 0 h 1018237"/>
              <a:gd name="connsiteX3-7" fmla="*/ 5424858 w 5424858"/>
              <a:gd name="connsiteY3-8" fmla="*/ 1018237 h 1018237"/>
              <a:gd name="connsiteX4-9" fmla="*/ 4 w 5424858"/>
              <a:gd name="connsiteY4-10" fmla="*/ 1018237 h 1018237"/>
              <a:gd name="connsiteX0-11" fmla="*/ 4 w 5433654"/>
              <a:gd name="connsiteY0-12" fmla="*/ 1009444 h 1009444"/>
              <a:gd name="connsiteX1-13" fmla="*/ 0 w 5433654"/>
              <a:gd name="connsiteY1-14" fmla="*/ 0 h 1009444"/>
              <a:gd name="connsiteX2-15" fmla="*/ 5433654 w 5433654"/>
              <a:gd name="connsiteY2-16" fmla="*/ 0 h 1009444"/>
              <a:gd name="connsiteX3-17" fmla="*/ 5424858 w 5433654"/>
              <a:gd name="connsiteY3-18" fmla="*/ 1009444 h 1009444"/>
              <a:gd name="connsiteX4-19" fmla="*/ 4 w 5433654"/>
              <a:gd name="connsiteY4-20" fmla="*/ 1009444 h 1009444"/>
              <a:gd name="connsiteX0-21" fmla="*/ 4 w 5433654"/>
              <a:gd name="connsiteY0-22" fmla="*/ 1009444 h 1018237"/>
              <a:gd name="connsiteX1-23" fmla="*/ 0 w 5433654"/>
              <a:gd name="connsiteY1-24" fmla="*/ 0 h 1018237"/>
              <a:gd name="connsiteX2-25" fmla="*/ 5433654 w 5433654"/>
              <a:gd name="connsiteY2-26" fmla="*/ 0 h 1018237"/>
              <a:gd name="connsiteX3-27" fmla="*/ 5363312 w 5433654"/>
              <a:gd name="connsiteY3-28" fmla="*/ 1018237 h 1018237"/>
              <a:gd name="connsiteX4-29" fmla="*/ 4 w 5433654"/>
              <a:gd name="connsiteY4-30" fmla="*/ 1009444 h 1018237"/>
              <a:gd name="connsiteX0-31" fmla="*/ 4 w 5540546"/>
              <a:gd name="connsiteY0-32" fmla="*/ 1009444 h 1018237"/>
              <a:gd name="connsiteX1-33" fmla="*/ 0 w 5540546"/>
              <a:gd name="connsiteY1-34" fmla="*/ 0 h 1018237"/>
              <a:gd name="connsiteX2-35" fmla="*/ 5540546 w 5540546"/>
              <a:gd name="connsiteY2-36" fmla="*/ 0 h 1018237"/>
              <a:gd name="connsiteX3-37" fmla="*/ 5363312 w 5540546"/>
              <a:gd name="connsiteY3-38" fmla="*/ 1018237 h 1018237"/>
              <a:gd name="connsiteX4-39" fmla="*/ 4 w 5540546"/>
              <a:gd name="connsiteY4-40" fmla="*/ 1009444 h 1018237"/>
              <a:gd name="connsiteX0-41" fmla="*/ 4 w 5540546"/>
              <a:gd name="connsiteY0-42" fmla="*/ 1009444 h 1269783"/>
              <a:gd name="connsiteX1-43" fmla="*/ 0 w 5540546"/>
              <a:gd name="connsiteY1-44" fmla="*/ 0 h 1269783"/>
              <a:gd name="connsiteX2-45" fmla="*/ 5540546 w 5540546"/>
              <a:gd name="connsiteY2-46" fmla="*/ 0 h 1269783"/>
              <a:gd name="connsiteX3-47" fmla="*/ 5318774 w 5540546"/>
              <a:gd name="connsiteY3-48" fmla="*/ 1269783 h 1269783"/>
              <a:gd name="connsiteX4-49" fmla="*/ 4 w 5540546"/>
              <a:gd name="connsiteY4-50" fmla="*/ 1009444 h 1269783"/>
              <a:gd name="connsiteX0-51" fmla="*/ 4 w 5540546"/>
              <a:gd name="connsiteY0-52" fmla="*/ 1260990 h 1269783"/>
              <a:gd name="connsiteX1-53" fmla="*/ 0 w 5540546"/>
              <a:gd name="connsiteY1-54" fmla="*/ 0 h 1269783"/>
              <a:gd name="connsiteX2-55" fmla="*/ 5540546 w 5540546"/>
              <a:gd name="connsiteY2-56" fmla="*/ 0 h 1269783"/>
              <a:gd name="connsiteX3-57" fmla="*/ 5318774 w 5540546"/>
              <a:gd name="connsiteY3-58" fmla="*/ 1269783 h 1269783"/>
              <a:gd name="connsiteX4-59" fmla="*/ 4 w 5540546"/>
              <a:gd name="connsiteY4-60" fmla="*/ 1260990 h 126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40546" h="1269783">
                <a:moveTo>
                  <a:pt x="4" y="1260990"/>
                </a:moveTo>
                <a:cubicBezTo>
                  <a:pt x="3" y="924509"/>
                  <a:pt x="1" y="336481"/>
                  <a:pt x="0" y="0"/>
                </a:cubicBezTo>
                <a:lnTo>
                  <a:pt x="5540546" y="0"/>
                </a:lnTo>
                <a:lnTo>
                  <a:pt x="5318774" y="1269783"/>
                </a:lnTo>
                <a:lnTo>
                  <a:pt x="4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51053"/>
            <a:ext cx="4413738" cy="158426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867" y="3901536"/>
            <a:ext cx="4069082" cy="1127664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2772" y="6585720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431" y="184638"/>
            <a:ext cx="8778476" cy="624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93431" y="1700215"/>
            <a:ext cx="4369777" cy="473677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93431" y="1700215"/>
            <a:ext cx="4369777" cy="473677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690689"/>
            <a:ext cx="8778476" cy="473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690689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 b="1"/>
            </a:lvl1pPr>
            <a:lvl2pPr marL="685800" indent="-22860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2571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345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819037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297121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297121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258805" cy="6937131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>
          <a:xfrm>
            <a:off x="-1" y="1784838"/>
            <a:ext cx="5468818" cy="3506245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-1" fmla="*/ 4 w 5424858"/>
              <a:gd name="connsiteY0-2" fmla="*/ 1018237 h 1018237"/>
              <a:gd name="connsiteX1-3" fmla="*/ 0 w 5424858"/>
              <a:gd name="connsiteY1-4" fmla="*/ 8793 h 1018237"/>
              <a:gd name="connsiteX2-5" fmla="*/ 5345731 w 5424858"/>
              <a:gd name="connsiteY2-6" fmla="*/ 0 h 1018237"/>
              <a:gd name="connsiteX3-7" fmla="*/ 5424858 w 5424858"/>
              <a:gd name="connsiteY3-8" fmla="*/ 1018237 h 1018237"/>
              <a:gd name="connsiteX4-9" fmla="*/ 4 w 5424858"/>
              <a:gd name="connsiteY4-10" fmla="*/ 1018237 h 1018237"/>
              <a:gd name="connsiteX0-11" fmla="*/ 4 w 5433654"/>
              <a:gd name="connsiteY0-12" fmla="*/ 1009444 h 1009444"/>
              <a:gd name="connsiteX1-13" fmla="*/ 0 w 5433654"/>
              <a:gd name="connsiteY1-14" fmla="*/ 0 h 1009444"/>
              <a:gd name="connsiteX2-15" fmla="*/ 5433654 w 5433654"/>
              <a:gd name="connsiteY2-16" fmla="*/ 0 h 1009444"/>
              <a:gd name="connsiteX3-17" fmla="*/ 5424858 w 5433654"/>
              <a:gd name="connsiteY3-18" fmla="*/ 1009444 h 1009444"/>
              <a:gd name="connsiteX4-19" fmla="*/ 4 w 5433654"/>
              <a:gd name="connsiteY4-20" fmla="*/ 1009444 h 1009444"/>
              <a:gd name="connsiteX0-21" fmla="*/ 4 w 5433654"/>
              <a:gd name="connsiteY0-22" fmla="*/ 1009444 h 1018237"/>
              <a:gd name="connsiteX1-23" fmla="*/ 0 w 5433654"/>
              <a:gd name="connsiteY1-24" fmla="*/ 0 h 1018237"/>
              <a:gd name="connsiteX2-25" fmla="*/ 5433654 w 5433654"/>
              <a:gd name="connsiteY2-26" fmla="*/ 0 h 1018237"/>
              <a:gd name="connsiteX3-27" fmla="*/ 5363312 w 5433654"/>
              <a:gd name="connsiteY3-28" fmla="*/ 1018237 h 1018237"/>
              <a:gd name="connsiteX4-29" fmla="*/ 4 w 5433654"/>
              <a:gd name="connsiteY4-30" fmla="*/ 1009444 h 1018237"/>
              <a:gd name="connsiteX0-31" fmla="*/ 4 w 5540546"/>
              <a:gd name="connsiteY0-32" fmla="*/ 1009444 h 1018237"/>
              <a:gd name="connsiteX1-33" fmla="*/ 0 w 5540546"/>
              <a:gd name="connsiteY1-34" fmla="*/ 0 h 1018237"/>
              <a:gd name="connsiteX2-35" fmla="*/ 5540546 w 5540546"/>
              <a:gd name="connsiteY2-36" fmla="*/ 0 h 1018237"/>
              <a:gd name="connsiteX3-37" fmla="*/ 5363312 w 5540546"/>
              <a:gd name="connsiteY3-38" fmla="*/ 1018237 h 1018237"/>
              <a:gd name="connsiteX4-39" fmla="*/ 4 w 5540546"/>
              <a:gd name="connsiteY4-40" fmla="*/ 1009444 h 1018237"/>
              <a:gd name="connsiteX0-41" fmla="*/ 4 w 5540546"/>
              <a:gd name="connsiteY0-42" fmla="*/ 1009444 h 1269783"/>
              <a:gd name="connsiteX1-43" fmla="*/ 0 w 5540546"/>
              <a:gd name="connsiteY1-44" fmla="*/ 0 h 1269783"/>
              <a:gd name="connsiteX2-45" fmla="*/ 5540546 w 5540546"/>
              <a:gd name="connsiteY2-46" fmla="*/ 0 h 1269783"/>
              <a:gd name="connsiteX3-47" fmla="*/ 5318774 w 5540546"/>
              <a:gd name="connsiteY3-48" fmla="*/ 1269783 h 1269783"/>
              <a:gd name="connsiteX4-49" fmla="*/ 4 w 5540546"/>
              <a:gd name="connsiteY4-50" fmla="*/ 1009444 h 1269783"/>
              <a:gd name="connsiteX0-51" fmla="*/ 4 w 5540546"/>
              <a:gd name="connsiteY0-52" fmla="*/ 1260990 h 1269783"/>
              <a:gd name="connsiteX1-53" fmla="*/ 0 w 5540546"/>
              <a:gd name="connsiteY1-54" fmla="*/ 0 h 1269783"/>
              <a:gd name="connsiteX2-55" fmla="*/ 5540546 w 5540546"/>
              <a:gd name="connsiteY2-56" fmla="*/ 0 h 1269783"/>
              <a:gd name="connsiteX3-57" fmla="*/ 5318774 w 5540546"/>
              <a:gd name="connsiteY3-58" fmla="*/ 1269783 h 1269783"/>
              <a:gd name="connsiteX4-59" fmla="*/ 4 w 5540546"/>
              <a:gd name="connsiteY4-60" fmla="*/ 1260990 h 12697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540546" h="1269783">
                <a:moveTo>
                  <a:pt x="4" y="1260990"/>
                </a:moveTo>
                <a:cubicBezTo>
                  <a:pt x="3" y="924509"/>
                  <a:pt x="1" y="336481"/>
                  <a:pt x="0" y="0"/>
                </a:cubicBezTo>
                <a:lnTo>
                  <a:pt x="5540546" y="0"/>
                </a:lnTo>
                <a:lnTo>
                  <a:pt x="5318774" y="1269783"/>
                </a:lnTo>
                <a:lnTo>
                  <a:pt x="4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051053"/>
            <a:ext cx="4413738" cy="158426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867" y="3901536"/>
            <a:ext cx="4069082" cy="1127664"/>
          </a:xfrm>
          <a:effectLst/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212772" y="6585720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3431" y="184638"/>
            <a:ext cx="8778476" cy="62428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67712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144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690689"/>
            <a:ext cx="8778476" cy="473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690689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93431" y="1690689"/>
            <a:ext cx="8778476" cy="4736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93431" y="1700215"/>
            <a:ext cx="4369777" cy="4736770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280263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690689"/>
            <a:ext cx="8778476" cy="473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690689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8506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 b="1"/>
            </a:lvl1pPr>
            <a:lvl2pPr marL="685800" indent="-22860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2571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345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3819037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297121"/>
          </a:xfrm>
        </p:spPr>
        <p:txBody>
          <a:bodyPr vert="eaVert"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297121"/>
          </a:xfrm>
        </p:spPr>
        <p:txBody>
          <a:bodyPr vert="eaVert"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57200"/>
            <a:ext cx="4629150" cy="540385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 b="1"/>
            </a:lvl1pPr>
            <a:lvl2pPr marL="685800" indent="-228600">
              <a:buFontTx/>
              <a:buBlip>
                <a:blip r:embed="rId2"/>
              </a:buBlip>
              <a:defRPr sz="2800"/>
            </a:lvl2pPr>
            <a:lvl3pPr marL="1143000" indent="-228600">
              <a:buFontTx/>
              <a:buBlip>
                <a:blip r:embed="rId2"/>
              </a:buBlip>
              <a:defRPr sz="2400"/>
            </a:lvl3pPr>
            <a:lvl4pPr marL="1600200" indent="-228600">
              <a:buFontTx/>
              <a:buBlip>
                <a:blip r:embed="rId2"/>
              </a:buBlip>
              <a:defRPr sz="2000"/>
            </a:lvl4pPr>
            <a:lvl5pPr marL="2057400" indent="-228600">
              <a:buFontTx/>
              <a:buBlip>
                <a:blip r:embed="rId2"/>
              </a:buBlip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2571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763107" y="219808"/>
            <a:ext cx="5208799" cy="62076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93431" y="219808"/>
            <a:ext cx="3569677" cy="621717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345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6427458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 userDrawn="1"/>
        </p:nvSpPr>
        <p:spPr bwMode="auto">
          <a:xfrm>
            <a:off x="212772" y="6503184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 userDrawn="1"/>
        </p:nvSpPr>
        <p:spPr bwMode="auto">
          <a:xfrm>
            <a:off x="212772" y="6503184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 userDrawn="1"/>
        </p:nvSpPr>
        <p:spPr bwMode="auto">
          <a:xfrm>
            <a:off x="212772" y="6503184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 userDrawn="1"/>
        </p:nvSpPr>
        <p:spPr bwMode="auto">
          <a:xfrm>
            <a:off x="212772" y="6503184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 userDrawn="1"/>
        </p:nvSpPr>
        <p:spPr bwMode="auto">
          <a:xfrm>
            <a:off x="212772" y="6503184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396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Box 20"/>
          <p:cNvSpPr txBox="1">
            <a:spLocks noChangeArrowheads="1"/>
          </p:cNvSpPr>
          <p:nvPr userDrawn="1"/>
        </p:nvSpPr>
        <p:spPr bwMode="auto">
          <a:xfrm>
            <a:off x="212772" y="6503184"/>
            <a:ext cx="2852063" cy="2000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6420650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NLAN-SC/ME5413_Final_Project_Group12.gi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1" y="1844732"/>
            <a:ext cx="5395685" cy="1584268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ME5413 Final Project Presentation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en-US" altLang="zh-CN" sz="2000" dirty="0"/>
              <a:t>Group 12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89858" y="3185886"/>
            <a:ext cx="5011055" cy="225697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ZXXXX                AAAAAAAAA</a:t>
            </a:r>
          </a:p>
          <a:p>
            <a:r>
              <a:rPr lang="en-US" altLang="zh-CN" dirty="0"/>
              <a:t>Sun Cheng          A0303599U</a:t>
            </a:r>
          </a:p>
          <a:p>
            <a:r>
              <a:rPr lang="en-US" altLang="zh-CN" dirty="0"/>
              <a:t>ZXXXX                AAAAAAAAA</a:t>
            </a:r>
          </a:p>
          <a:p>
            <a:r>
              <a:rPr lang="en-US" altLang="zh-CN" dirty="0"/>
              <a:t>ZXXXX                AAAAAAAAA</a:t>
            </a:r>
          </a:p>
          <a:p>
            <a:r>
              <a:rPr lang="en-US" altLang="zh-CN" dirty="0"/>
              <a:t>ZXXXX                AAAAAAAAA</a:t>
            </a:r>
          </a:p>
          <a:p>
            <a:r>
              <a:rPr lang="en-US" altLang="zh-CN" dirty="0"/>
              <a:t>ZXXXX                AAAAAAAAA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Discussion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</a:t>
            </a:r>
            <a:endParaRPr lang="zh-CN" altLang="en-US" dirty="0"/>
          </a:p>
        </p:txBody>
      </p:sp>
      <p:sp>
        <p:nvSpPr>
          <p:cNvPr id="10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60827C-A8B3-268E-9FBA-76B8F28F3668}"/>
              </a:ext>
            </a:extLst>
          </p:cNvPr>
          <p:cNvSpPr txBox="1"/>
          <p:nvPr/>
        </p:nvSpPr>
        <p:spPr>
          <a:xfrm>
            <a:off x="286657" y="2036385"/>
            <a:ext cx="4742544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Achievements: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Developed a fully autonomous robotic system using ROS-based modular components.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Successfully integrated: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SLAM-based Mapping (Fast-LIO)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AMCL Localization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Frontier-based Exploration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Path Planning (TEB local planner)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Object Recognition (OCR pipeline)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High-level Behavior Control (Finite State Machine)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3A929E-CB09-E06E-04AD-822CCA32B616}"/>
              </a:ext>
            </a:extLst>
          </p:cNvPr>
          <p:cNvSpPr txBox="1"/>
          <p:nvPr/>
        </p:nvSpPr>
        <p:spPr>
          <a:xfrm>
            <a:off x="4395563" y="2358737"/>
            <a:ext cx="4608284" cy="1924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Validated in Gazebo simulation: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Accurate 2D map generation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Safe navigation and obstacle avoidance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Region-filtered frontier exploration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Digit-marked box detection &amp; counting</a:t>
            </a:r>
          </a:p>
          <a:p>
            <a:pPr marL="1143000" lvl="2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Bridge unlocking and docking maneuvers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F3A6B-C14E-41CE-E314-4D917D481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96150-57AF-4B20-A765-DF4A2AF8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and Future Work</a:t>
            </a:r>
            <a:endParaRPr lang="zh-CN" alt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E153EB-FAA4-83C3-5099-C8E2E825876F}"/>
              </a:ext>
            </a:extLst>
          </p:cNvPr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769224-1D45-E5B0-8F98-A305D02A40E0}"/>
              </a:ext>
            </a:extLst>
          </p:cNvPr>
          <p:cNvSpPr txBox="1"/>
          <p:nvPr/>
        </p:nvSpPr>
        <p:spPr>
          <a:xfrm>
            <a:off x="286657" y="2036385"/>
            <a:ext cx="4742544" cy="4587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Strengths: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Modular design for easy debugging and testing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Real-time reactive behaviors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High-resolution mapping (Fast-LIO)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Reliable region-constrained exploration</a:t>
            </a: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Drift over long paths (no loop closure)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OCR sensitivity to camera angles/lighting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Greedy exploration lacking global optimization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Improve exploration strategy using reinforcement learning</a:t>
            </a: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9AFF85-8316-41E4-AA7C-3E8AEBE6E916}"/>
              </a:ext>
            </a:extLst>
          </p:cNvPr>
          <p:cNvSpPr txBox="1"/>
          <p:nvPr/>
        </p:nvSpPr>
        <p:spPr>
          <a:xfrm>
            <a:off x="4971142" y="2112790"/>
            <a:ext cx="3991429" cy="1484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Integrate loop closure (LIO-SAM) for accuracy</a:t>
            </a:r>
          </a:p>
          <a:p>
            <a:pPr marL="685800" lvl="1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Enhance OCR robustness with YOLO11 + Tesseract</a:t>
            </a:r>
          </a:p>
        </p:txBody>
      </p:sp>
    </p:spTree>
    <p:extLst>
      <p:ext uri="{BB962C8B-B14F-4D97-AF65-F5344CB8AC3E}">
        <p14:creationId xmlns:p14="http://schemas.microsoft.com/office/powerpoint/2010/main" val="124917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Video Recap</a:t>
            </a:r>
            <a:endParaRPr lang="zh-CN" altLang="en-US" dirty="0"/>
          </a:p>
        </p:txBody>
      </p:sp>
      <p:sp>
        <p:nvSpPr>
          <p:cNvPr id="10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 &amp; Acknowledgement</a:t>
            </a:r>
            <a:endParaRPr lang="zh-CN" altLang="en-US" dirty="0"/>
          </a:p>
        </p:txBody>
      </p:sp>
      <p:sp>
        <p:nvSpPr>
          <p:cNvPr id="10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7EC981-EE6C-A890-18B9-AB7DC8EB5350}"/>
              </a:ext>
            </a:extLst>
          </p:cNvPr>
          <p:cNvSpPr txBox="1"/>
          <p:nvPr/>
        </p:nvSpPr>
        <p:spPr>
          <a:xfrm>
            <a:off x="322217" y="1819479"/>
            <a:ext cx="84995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GitHub - ME5413 FinalProject Group 12: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https://github.com/CANLAN-SC/ME5413_Final_Project_Group12.git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T. Shan, B. Englot, et al., “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LIO-SAM: Tightly-coupled Lidar Inertial Odometry via Smoothing and Mapping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,” in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IEEE/RSJ Int. Conf. on Intelligent Robots and Systems (IROS)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2020.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X. Xu et al., “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Fast-LIO: A Fast, Tightly-coupled LiDAR-Inertial Odometry Package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,” in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Int. Conf. on Robotics and Automation (ICRA)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2021.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latin typeface="Arial" panose="020B0604020202020204" pitchFamily="34" charset="0"/>
              </a:rPr>
              <a:t>C. </a:t>
            </a:r>
            <a:r>
              <a:rPr lang="en-US" altLang="zh-CN" sz="1600" dirty="0" err="1">
                <a:latin typeface="Arial" panose="020B0604020202020204" pitchFamily="34" charset="0"/>
              </a:rPr>
              <a:t>Rösmann</a:t>
            </a:r>
            <a:r>
              <a:rPr lang="en-US" altLang="zh-CN" sz="1600" dirty="0">
                <a:latin typeface="Arial" panose="020B0604020202020204" pitchFamily="34" charset="0"/>
              </a:rPr>
              <a:t>, F. Hoffmann, and T. Bertram, “</a:t>
            </a:r>
            <a:r>
              <a:rPr lang="en-US" altLang="zh-CN" sz="1600" b="1" dirty="0">
                <a:latin typeface="Arial" panose="020B0604020202020204" pitchFamily="34" charset="0"/>
              </a:rPr>
              <a:t>Integrated Online Trajectory Planning and Optimization in Distinctive Topologies</a:t>
            </a:r>
            <a:r>
              <a:rPr lang="en-US" altLang="zh-CN" sz="1600" dirty="0">
                <a:latin typeface="Arial" panose="020B0604020202020204" pitchFamily="34" charset="0"/>
              </a:rPr>
              <a:t>,” in Proc. of Robotics: Science and Systems (RSS), 2017.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latin typeface="Arial" panose="020B0604020202020204" pitchFamily="34" charset="0"/>
              </a:rPr>
              <a:t>B. Gerkey, R. T. Vaughan, and A. Howard, “</a:t>
            </a:r>
            <a:r>
              <a:rPr lang="en-US" altLang="zh-CN" sz="1600" b="1" dirty="0">
                <a:latin typeface="Arial" panose="020B0604020202020204" pitchFamily="34" charset="0"/>
              </a:rPr>
              <a:t>The Player/Stage Project: Tools for Multi-Robot and Distributed Sensor Systems</a:t>
            </a:r>
            <a:r>
              <a:rPr lang="en-US" altLang="zh-CN" sz="1600" dirty="0">
                <a:latin typeface="Arial" panose="020B0604020202020204" pitchFamily="34" charset="0"/>
              </a:rPr>
              <a:t>,” in Proc. of the Int. Conf. on Advanced Robotics (ICAR), 2003.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latin typeface="Arial" panose="020B0604020202020204" pitchFamily="34" charset="0"/>
              </a:rPr>
              <a:t>M. Quigley et al., “</a:t>
            </a:r>
            <a:r>
              <a:rPr lang="en-US" altLang="zh-CN" sz="1600" b="1" dirty="0">
                <a:latin typeface="Arial" panose="020B0604020202020204" pitchFamily="34" charset="0"/>
              </a:rPr>
              <a:t>ROS: an open-source Robot Operating System</a:t>
            </a:r>
            <a:r>
              <a:rPr lang="en-US" altLang="zh-CN" sz="1600" dirty="0">
                <a:latin typeface="Arial" panose="020B0604020202020204" pitchFamily="34" charset="0"/>
              </a:rPr>
              <a:t>,” in ICRA Workshop on Open Source Software, 2009.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600" dirty="0">
                <a:latin typeface="Arial" panose="020B0604020202020204" pitchFamily="34" charset="0"/>
              </a:rPr>
              <a:t>R. Smith, “</a:t>
            </a:r>
            <a:r>
              <a:rPr lang="en-US" altLang="zh-CN" sz="1600" b="1" dirty="0">
                <a:latin typeface="Arial" panose="020B0604020202020204" pitchFamily="34" charset="0"/>
              </a:rPr>
              <a:t>An Overview of the Tesseract OCR Engine</a:t>
            </a:r>
            <a:r>
              <a:rPr lang="en-US" altLang="zh-CN" sz="1600" dirty="0">
                <a:latin typeface="Arial" panose="020B0604020202020204" pitchFamily="34" charset="0"/>
              </a:rPr>
              <a:t>,” in Proc. of the Int. Conf. on Document Analysis and Recognition (ICDAR), 2007.</a:t>
            </a:r>
            <a:br>
              <a:rPr lang="zh-CN" altLang="zh-CN" sz="1600" dirty="0">
                <a:latin typeface="Arial" panose="020B0604020202020204" pitchFamily="34" charset="0"/>
              </a:rPr>
            </a:br>
            <a:endParaRPr lang="en-US" altLang="zh-CN" sz="1600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876793"/>
            <a:ext cx="7886700" cy="2852737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ea typeface="MS PGothic" panose="020B0600070205080204" pitchFamily="34" charset="-128"/>
              </a:rPr>
              <a:t>THANK YOU</a:t>
            </a:r>
            <a:endParaRPr lang="en-GB"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Panelists</a:t>
            </a:r>
            <a:r>
              <a:rPr lang="en-GB" b="1" dirty="0"/>
              <a:t> and contributions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106A813-8865-ECB9-1027-56A995434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468196"/>
              </p:ext>
            </p:extLst>
          </p:nvPr>
        </p:nvGraphicFramePr>
        <p:xfrm>
          <a:off x="442686" y="1959204"/>
          <a:ext cx="8258628" cy="4273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876">
                  <a:extLst>
                    <a:ext uri="{9D8B030D-6E8A-4147-A177-3AD203B41FA5}">
                      <a16:colId xmlns:a16="http://schemas.microsoft.com/office/drawing/2014/main" val="1237042424"/>
                    </a:ext>
                  </a:extLst>
                </a:gridCol>
                <a:gridCol w="2752876">
                  <a:extLst>
                    <a:ext uri="{9D8B030D-6E8A-4147-A177-3AD203B41FA5}">
                      <a16:colId xmlns:a16="http://schemas.microsoft.com/office/drawing/2014/main" val="600395136"/>
                    </a:ext>
                  </a:extLst>
                </a:gridCol>
                <a:gridCol w="2752876">
                  <a:extLst>
                    <a:ext uri="{9D8B030D-6E8A-4147-A177-3AD203B41FA5}">
                      <a16:colId xmlns:a16="http://schemas.microsoft.com/office/drawing/2014/main" val="4294306669"/>
                    </a:ext>
                  </a:extLst>
                </a:gridCol>
              </a:tblGrid>
              <a:tr h="559869">
                <a:tc>
                  <a:txBody>
                    <a:bodyPr/>
                    <a:lstStyle/>
                    <a:p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</a:t>
                      </a:r>
                      <a:r>
                        <a:rPr lang="en-GB" altLang="zh-CN" b="1" dirty="0" err="1"/>
                        <a:t>ontributions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57260"/>
                  </a:ext>
                </a:extLst>
              </a:tr>
              <a:tr h="5598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16304"/>
                  </a:ext>
                </a:extLst>
              </a:tr>
              <a:tr h="559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SUN Cheng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A0303599U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Box identification and counting &amp; Write report &amp; PPT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846173"/>
                  </a:ext>
                </a:extLst>
              </a:tr>
              <a:tr h="5598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76330"/>
                  </a:ext>
                </a:extLst>
              </a:tr>
              <a:tr h="5598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72496"/>
                  </a:ext>
                </a:extLst>
              </a:tr>
              <a:tr h="5598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73986"/>
                  </a:ext>
                </a:extLst>
              </a:tr>
              <a:tr h="55986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9471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 &amp; Task Definition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12273" y="1944689"/>
            <a:ext cx="5230767" cy="39989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Gazebo Simulation Environment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Sensors: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3D LiDAR (for SLAM &amp; obstacle avoidance)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Front camera (for OCR digit recognition)</a:t>
            </a:r>
          </a:p>
          <a:p>
            <a:pPr lvl="2"/>
            <a:r>
              <a:rPr lang="en-US" sz="1400" dirty="0">
                <a:solidFill>
                  <a:schemeClr val="tx1"/>
                </a:solidFill>
              </a:rPr>
              <a:t>IMU</a:t>
            </a:r>
          </a:p>
          <a:p>
            <a:r>
              <a:rPr lang="en-US" sz="2200" dirty="0">
                <a:solidFill>
                  <a:schemeClr val="tx1"/>
                </a:solidFill>
              </a:rPr>
              <a:t>Autonomous Task Break down</a:t>
            </a:r>
          </a:p>
          <a:p>
            <a:pPr marR="0" lvl="1" fontAlgn="base">
              <a:spcAft>
                <a:spcPct val="0"/>
              </a:spcAft>
              <a:buClrTx/>
              <a:buSzTx/>
              <a:tabLst/>
            </a:pPr>
            <a:r>
              <a:rPr lang="zh-CN" altLang="zh-CN" sz="1600" dirty="0">
                <a:solidFill>
                  <a:schemeClr val="tx1"/>
                </a:solidFill>
              </a:rPr>
              <a:t>Mapping: 2D grid map from 3D LiDAR via SLAM</a:t>
            </a:r>
          </a:p>
          <a:p>
            <a:pPr marR="0" lvl="1" fontAlgn="base">
              <a:spcAft>
                <a:spcPct val="0"/>
              </a:spcAft>
              <a:buClrTx/>
              <a:buSzTx/>
              <a:tabLst/>
            </a:pPr>
            <a:r>
              <a:rPr lang="zh-CN" altLang="zh-CN" sz="1600" dirty="0">
                <a:solidFill>
                  <a:schemeClr val="tx1"/>
                </a:solidFill>
              </a:rPr>
              <a:t>Box OCR: Digit recognition with Tesseract</a:t>
            </a:r>
          </a:p>
          <a:p>
            <a:pPr marR="0" lvl="1" fontAlgn="base">
              <a:spcAft>
                <a:spcPct val="0"/>
              </a:spcAft>
              <a:buClrTx/>
              <a:buSzTx/>
              <a:tabLst/>
            </a:pPr>
            <a:r>
              <a:rPr lang="zh-CN" altLang="zh-CN" sz="1600" dirty="0">
                <a:solidFill>
                  <a:schemeClr val="tx1"/>
                </a:solidFill>
              </a:rPr>
              <a:t>Bridge: Detect and cross random bridges</a:t>
            </a:r>
          </a:p>
          <a:p>
            <a:pPr marR="0" lvl="1" fontAlgn="base">
              <a:spcAft>
                <a:spcPct val="0"/>
              </a:spcAft>
              <a:buClrTx/>
              <a:buSzTx/>
              <a:tabLst/>
            </a:pPr>
            <a:r>
              <a:rPr lang="zh-CN" altLang="zh-CN" sz="1600" dirty="0">
                <a:solidFill>
                  <a:schemeClr val="tx1"/>
                </a:solidFill>
              </a:rPr>
              <a:t>Unlock: Send unlock command within 10s</a:t>
            </a:r>
          </a:p>
          <a:p>
            <a:pPr marR="0" lvl="1" fontAlgn="base">
              <a:spcAft>
                <a:spcPct val="0"/>
              </a:spcAft>
              <a:buClrTx/>
              <a:buSzTx/>
              <a:tabLst/>
            </a:pPr>
            <a:r>
              <a:rPr lang="zh-CN" altLang="zh-CN" sz="1600" dirty="0">
                <a:solidFill>
                  <a:schemeClr val="tx1"/>
                </a:solidFill>
              </a:rPr>
              <a:t>Docking: Target box with rarest digit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683E155-77F7-10F6-3F25-116165EA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18" y="2365827"/>
            <a:ext cx="3377292" cy="25669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FAF3F6-4877-843B-244B-71EE6EC38FD0}"/>
              </a:ext>
            </a:extLst>
          </p:cNvPr>
          <p:cNvSpPr txBox="1"/>
          <p:nvPr/>
        </p:nvSpPr>
        <p:spPr>
          <a:xfrm>
            <a:off x="6341836" y="5061343"/>
            <a:ext cx="1977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</a:rPr>
              <a:t>Gazebo Simulation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Mapping and SLAM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904" y="1704516"/>
            <a:ext cx="4295753" cy="2180545"/>
          </a:xfrm>
        </p:spPr>
        <p:txBody>
          <a:bodyPr>
            <a:normAutofit lnSpcReduction="10000"/>
          </a:bodyPr>
          <a:lstStyle/>
          <a:p>
            <a:pPr marR="0" lvl="0" fontAlgn="base">
              <a:spcAft>
                <a:spcPct val="0"/>
              </a:spcAft>
              <a:buClrTx/>
              <a:buSzTx/>
              <a:tabLst/>
            </a:pPr>
            <a:r>
              <a:rPr lang="zh-CN" altLang="zh-CN" sz="1800" dirty="0">
                <a:solidFill>
                  <a:schemeClr val="tx1"/>
                </a:solidFill>
              </a:rPr>
              <a:t>SLAM Algorithm: Fast-LIO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 fontAlgn="base">
              <a:spcAft>
                <a:spcPct val="0"/>
              </a:spcAft>
            </a:pPr>
            <a:r>
              <a:rPr lang="en-US" altLang="zh-CN" sz="1600" b="1" dirty="0">
                <a:solidFill>
                  <a:schemeClr val="tx1"/>
                </a:solidFill>
              </a:rPr>
              <a:t>Type: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Tightly-coupled LiDAR-Inertial SLAM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3D LiDAR point clouds + IMU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Aft>
                <a:spcPct val="0"/>
              </a:spcAf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Fast-LIO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performance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noise handling than G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apping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spcAft>
                <a:spcPct val="0"/>
              </a:spcAft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fontAlgn="base">
              <a:spcAft>
                <a:spcPct val="0"/>
              </a:spcAft>
            </a:pPr>
            <a:endParaRPr lang="en-US" altLang="zh-CN" sz="1600" dirty="0">
              <a:solidFill>
                <a:schemeClr val="tx1"/>
              </a:solidFill>
            </a:endParaRPr>
          </a:p>
          <a:p>
            <a:pPr lvl="2" fontAlgn="base">
              <a:spcAft>
                <a:spcPct val="0"/>
              </a:spcAft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B347D7-0995-B599-FD02-B85BD7E5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07" y="3949749"/>
            <a:ext cx="1943904" cy="19505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4AAE41-29A6-C8BE-C234-676D3AE0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158" y="3978417"/>
            <a:ext cx="1998426" cy="19208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5677FA1-63DA-6FE8-0B60-8401E8523002}"/>
              </a:ext>
            </a:extLst>
          </p:cNvPr>
          <p:cNvSpPr txBox="1"/>
          <p:nvPr/>
        </p:nvSpPr>
        <p:spPr>
          <a:xfrm>
            <a:off x="798074" y="5899257"/>
            <a:ext cx="230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(a) Pass-through Filter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DEA070-3D44-2A5B-6DF3-9DCFA8FAD3D5}"/>
              </a:ext>
            </a:extLst>
          </p:cNvPr>
          <p:cNvSpPr txBox="1"/>
          <p:nvPr/>
        </p:nvSpPr>
        <p:spPr>
          <a:xfrm>
            <a:off x="6038158" y="5900250"/>
            <a:ext cx="2823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(b) Radius Outlier Removal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0681AB-C848-2AF3-BA92-F445A5BD83F9}"/>
              </a:ext>
            </a:extLst>
          </p:cNvPr>
          <p:cNvSpPr txBox="1"/>
          <p:nvPr/>
        </p:nvSpPr>
        <p:spPr>
          <a:xfrm>
            <a:off x="4332514" y="1690689"/>
            <a:ext cx="4589235" cy="252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Blip>
                <a:blip r:embed="rId4"/>
              </a:buBlip>
            </a:pPr>
            <a:r>
              <a:rPr lang="zh-CN" altLang="zh-CN" dirty="0">
                <a:latin typeface="Arial" panose="020B0604020202020204" pitchFamily="34" charset="0"/>
                <a:cs typeface="Arial" panose="020B0604020202020204" pitchFamily="34" charset="0"/>
              </a:rPr>
              <a:t>Map Generation Pipeline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Blip>
                <a:blip r:embed="rId4"/>
              </a:buBlip>
            </a:pPr>
            <a:r>
              <a:rPr lang="zh-CN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3D Point Cloud → 2D Projection</a:t>
            </a:r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Blip>
                <a:blip r:embed="rId4"/>
              </a:buBlip>
            </a:pPr>
            <a:r>
              <a:rPr lang="zh-C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Custom ROS node pcd_to_map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Blip>
                <a:blip r:embed="rId4"/>
              </a:buBlip>
            </a:pPr>
            <a:r>
              <a:rPr lang="zh-C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Converts .pcd → occupancy grid (.pgm + .yaml)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Blip>
                <a:blip r:embed="rId4"/>
              </a:buBlip>
            </a:pPr>
            <a:r>
              <a:rPr lang="zh-CN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Preprocessing Filters:</a:t>
            </a:r>
            <a:endParaRPr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Blip>
                <a:blip r:embed="rId4"/>
              </a:buBlip>
            </a:pPr>
            <a:r>
              <a:rPr lang="zh-C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Pass-through filter: Remove ground/distant noise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Blip>
                <a:blip r:embed="rId4"/>
              </a:buBlip>
            </a:pPr>
            <a:r>
              <a:rPr lang="zh-CN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Radius outlier removal: Eliminate sparse noise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28264" cy="1325563"/>
          </a:xfrm>
        </p:spPr>
        <p:txBody>
          <a:bodyPr/>
          <a:lstStyle/>
          <a:p>
            <a:r>
              <a:rPr lang="en-US" altLang="zh-CN" dirty="0"/>
              <a:t>SLAM Performance</a:t>
            </a:r>
            <a:endParaRPr lang="zh-CN" altLang="en-US" dirty="0"/>
          </a:p>
        </p:txBody>
      </p:sp>
      <p:sp>
        <p:nvSpPr>
          <p:cNvPr id="9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Autonomous Navigation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A09B2EE-B014-5BEE-9C3D-A9E036A4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Frontier Exploration &amp; FSM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Box Identification via OCR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E1232A-DD05-8D62-F1D9-E23369A0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2" y="2079150"/>
            <a:ext cx="2597093" cy="32511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3A5BD2-09B4-12A3-AE8A-00BF7F0AA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530" y="2028124"/>
            <a:ext cx="3204102" cy="33022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18EE576-BDBF-A51B-1993-29F39EDC317C}"/>
              </a:ext>
            </a:extLst>
          </p:cNvPr>
          <p:cNvSpPr txBox="1"/>
          <p:nvPr/>
        </p:nvSpPr>
        <p:spPr>
          <a:xfrm>
            <a:off x="603981" y="5330349"/>
            <a:ext cx="1879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(a) Before bridge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0655C0-8C39-7348-80D6-69238DCE89D9}"/>
              </a:ext>
            </a:extLst>
          </p:cNvPr>
          <p:cNvSpPr txBox="1"/>
          <p:nvPr/>
        </p:nvSpPr>
        <p:spPr>
          <a:xfrm>
            <a:off x="3652157" y="5330349"/>
            <a:ext cx="172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(b) After bridge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225543E-C032-280C-BD3A-F59A0A7CD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32" y="2736328"/>
            <a:ext cx="2824806" cy="259402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1871CE2-6680-01F1-702C-15EBBED24305}"/>
              </a:ext>
            </a:extLst>
          </p:cNvPr>
          <p:cNvSpPr txBox="1"/>
          <p:nvPr/>
        </p:nvSpPr>
        <p:spPr>
          <a:xfrm>
            <a:off x="6634249" y="5330349"/>
            <a:ext cx="172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(</a:t>
            </a:r>
            <a:r>
              <a:rPr lang="en-US" altLang="zh-CN" dirty="0"/>
              <a:t>c</a:t>
            </a:r>
            <a:r>
              <a:rPr lang="zh-CN" altLang="en-US" dirty="0"/>
              <a:t>) </a:t>
            </a:r>
            <a:r>
              <a:rPr lang="en-US" altLang="zh-CN" dirty="0"/>
              <a:t>Test result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52AC-FB86-99E8-514C-55873AF75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41496-167B-9148-B6A0-24E41FE6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the Bridge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63315-1D40-E645-5D7C-37A53C119F3B}"/>
              </a:ext>
            </a:extLst>
          </p:cNvPr>
          <p:cNvSpPr/>
          <p:nvPr/>
        </p:nvSpPr>
        <p:spPr>
          <a:xfrm>
            <a:off x="582930" y="753587"/>
            <a:ext cx="45720" cy="54864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5DF14F-B555-0A54-5BE5-92817197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29" y="1769894"/>
            <a:ext cx="1986941" cy="4363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900AA7-B871-A8C5-EC71-D6275417D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362" y="2020205"/>
            <a:ext cx="2228608" cy="4270484"/>
          </a:xfrm>
          <a:prstGeom prst="rect">
            <a:avLst/>
          </a:prstGeom>
        </p:spPr>
      </p:pic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5684A38-3389-A03A-DFE4-05697B5D7404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 flipH="1" flipV="1">
            <a:off x="721176" y="2664129"/>
            <a:ext cx="4113414" cy="2825566"/>
          </a:xfrm>
          <a:prstGeom prst="bentConnector5">
            <a:avLst>
              <a:gd name="adj1" fmla="val -5557"/>
              <a:gd name="adj2" fmla="val 47862"/>
              <a:gd name="adj3" fmla="val 1055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FBDBE1A-7334-19A2-123C-612838093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492" y="1943943"/>
            <a:ext cx="3434843" cy="33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17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671</Words>
  <Application>Microsoft Office PowerPoint</Application>
  <PresentationFormat>全屏显示(4:3)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MS PGothic</vt:lpstr>
      <vt:lpstr>Arial</vt:lpstr>
      <vt:lpstr>Calibri</vt:lpstr>
      <vt:lpstr>Office Theme</vt:lpstr>
      <vt:lpstr>1_Office Theme</vt:lpstr>
      <vt:lpstr>2_Office Theme</vt:lpstr>
      <vt:lpstr>3_Office Theme</vt:lpstr>
      <vt:lpstr>4_Office Theme</vt:lpstr>
      <vt:lpstr>5_Office Theme</vt:lpstr>
      <vt:lpstr>ME5413 Final Project Presentation  Group 12</vt:lpstr>
      <vt:lpstr>Panelists and contributions</vt:lpstr>
      <vt:lpstr>Environment &amp; Task Definition</vt:lpstr>
      <vt:lpstr>Mapping and SLAM</vt:lpstr>
      <vt:lpstr>SLAM Performance</vt:lpstr>
      <vt:lpstr>Autonomous Navigation</vt:lpstr>
      <vt:lpstr>Frontier Exploration &amp; FSM</vt:lpstr>
      <vt:lpstr>Box Identification via OCR</vt:lpstr>
      <vt:lpstr>Cross the Bridge</vt:lpstr>
      <vt:lpstr>Results and Discussion</vt:lpstr>
      <vt:lpstr>Conclusion and Future Work</vt:lpstr>
      <vt:lpstr>Conclusion and Future Work</vt:lpstr>
      <vt:lpstr>Demo Video Recap</vt:lpstr>
      <vt:lpstr>Appendix &amp; Acknowledgement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孙成</cp:lastModifiedBy>
  <cp:revision>62</cp:revision>
  <dcterms:created xsi:type="dcterms:W3CDTF">2018-08-16T03:57:00Z</dcterms:created>
  <dcterms:modified xsi:type="dcterms:W3CDTF">2025-04-06T03:05:27Z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F7B92F0F16C14E03A1660AEA3F70427D_12</vt:lpwstr>
  </property>
  <property fmtid="{D5CDD505-2E9C-101B-9397-08002B2CF9AE}" pid="3" name="KSOProductBuildVer">
    <vt:lpwstr>2052-12.1.0.19770</vt:lpwstr>
  </property>
</Properties>
</file>