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362" r:id="rId2"/>
    <p:sldId id="354" r:id="rId3"/>
    <p:sldId id="384" r:id="rId4"/>
    <p:sldId id="385" r:id="rId5"/>
    <p:sldId id="370" r:id="rId6"/>
    <p:sldId id="387" r:id="rId7"/>
    <p:sldId id="388" r:id="rId8"/>
    <p:sldId id="38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07EB"/>
    <a:srgbClr val="E420BF"/>
    <a:srgbClr val="FA2704"/>
    <a:srgbClr val="F4FAF8"/>
    <a:srgbClr val="FEE2DA"/>
    <a:srgbClr val="CDFEFF"/>
    <a:srgbClr val="FFFF99"/>
    <a:srgbClr val="C5E6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94731" autoAdjust="0"/>
  </p:normalViewPr>
  <p:slideViewPr>
    <p:cSldViewPr snapToGrid="0">
      <p:cViewPr varScale="1">
        <p:scale>
          <a:sx n="71" d="100"/>
          <a:sy n="71" d="100"/>
        </p:scale>
        <p:origin x="200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6926"/>
    </p:cViewPr>
  </p:sorterViewPr>
  <p:notesViewPr>
    <p:cSldViewPr snapToGrid="0" showGuides="1">
      <p:cViewPr varScale="1">
        <p:scale>
          <a:sx n="57" d="100"/>
          <a:sy n="57" d="100"/>
        </p:scale>
        <p:origin x="2488" y="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03983-221D-463F-8CB8-7DBE5612D7EE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25C31-FF4B-4AAD-9321-A506C0476A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25C31-FF4B-4AAD-9321-A506C0476A7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99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77804" y="4944943"/>
            <a:ext cx="9260781" cy="1485146"/>
          </a:xfrm>
        </p:spPr>
        <p:txBody>
          <a:bodyPr>
            <a:noAutofit/>
          </a:bodyPr>
          <a:lstStyle/>
          <a:p>
            <a:pPr algn="ctr"/>
            <a:endParaRPr lang="en-US" sz="2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1611337"/>
            <a:ext cx="12192000" cy="2620003"/>
            <a:chOff x="0" y="3725333"/>
            <a:chExt cx="8362334" cy="1693333"/>
          </a:xfrm>
        </p:grpSpPr>
        <p:sp>
          <p:nvSpPr>
            <p:cNvPr id="13" name="Rounded Rectangle 12"/>
            <p:cNvSpPr/>
            <p:nvPr/>
          </p:nvSpPr>
          <p:spPr>
            <a:xfrm>
              <a:off x="0" y="3725333"/>
              <a:ext cx="8362334" cy="169333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249843" y="3725333"/>
              <a:ext cx="8112491" cy="16933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algn="ctr"/>
              <a:r>
                <a:rPr lang="en-US" sz="28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reflection blurRad="12700" stA="28000" endPos="45000" dist="1000" dir="5400000" sy="-100000" algn="bl" rotWithShape="0"/>
                  </a:effectLst>
                  <a:latin typeface="Times New Roman" pitchFamily="18" charset="0"/>
                  <a:ea typeface="+mj-ea"/>
                  <a:cs typeface="Times New Roman" pitchFamily="18" charset="0"/>
                </a:rPr>
                <a:t>Intelligent Crop Disease Monitoring &amp; Management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ED3CB6D-783E-E735-7A44-F48DF6793E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453538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0108" y="1210084"/>
            <a:ext cx="11608480" cy="5355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Crop Issues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disease can be caused due to the bacteria's, viruses, and fungi affecting the crop both above and below the ground. 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main challenge in smart farming is to control plant diseases to a great extent. 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food crops which are consumed daily are mainly affected by crop diseases. 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crop diseases are identified by the yellowing of margins, lesions and spot formation of any color.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Damage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damage is identified by the amount of chlorophyll present in the leaves.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 the leaves color changes from its original color to somewhat else, then the leaf is identified to be damaged.</a:t>
            </a:r>
          </a:p>
        </p:txBody>
      </p:sp>
      <p:grpSp>
        <p:nvGrpSpPr>
          <p:cNvPr id="7" name="Group 4"/>
          <p:cNvGrpSpPr/>
          <p:nvPr/>
        </p:nvGrpSpPr>
        <p:grpSpPr>
          <a:xfrm>
            <a:off x="180109" y="-95152"/>
            <a:ext cx="12011892" cy="980902"/>
            <a:chOff x="0" y="3725333"/>
            <a:chExt cx="8362334" cy="1693333"/>
          </a:xfrm>
        </p:grpSpPr>
        <p:sp>
          <p:nvSpPr>
            <p:cNvPr id="8" name="Rounded Rectangle 7"/>
            <p:cNvSpPr/>
            <p:nvPr/>
          </p:nvSpPr>
          <p:spPr>
            <a:xfrm>
              <a:off x="0" y="3725333"/>
              <a:ext cx="8362334" cy="169333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1841800" y="3725333"/>
              <a:ext cx="6520533" cy="16933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endParaRPr lang="en-US" sz="2400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385482" y="99750"/>
            <a:ext cx="118065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Problem Statement with major challenges</a:t>
            </a:r>
            <a:endParaRPr lang="en-US" sz="2400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0108" y="1210084"/>
            <a:ext cx="11608480" cy="55399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Nutrient Deficiency and Toxicity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Nutrient deficiency and toxicity in the soil lead to diseased crops. A plant is said to be nutrient deficient if the nutrients such as Phosphorous,  Potassium, Sulphur, Zinc, Iron, Calcium, Magnesium, etc. If a plant is nutrient deficient it possesses the following symptoms.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	Stunting: The crops growth is decreased to a great extent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	Necrosis: This results in the death of the plant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Inerveinal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Chlorosis: Yellowing in the green leaves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	Generalized: The symptoms are shown in the plant </a:t>
            </a:r>
            <a:r>
              <a:rPr 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asthe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whole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	Burning: The leaves show a burning appearance</a:t>
            </a:r>
          </a:p>
        </p:txBody>
      </p:sp>
      <p:grpSp>
        <p:nvGrpSpPr>
          <p:cNvPr id="7" name="Group 4"/>
          <p:cNvGrpSpPr/>
          <p:nvPr/>
        </p:nvGrpSpPr>
        <p:grpSpPr>
          <a:xfrm>
            <a:off x="180109" y="-95152"/>
            <a:ext cx="12011892" cy="980902"/>
            <a:chOff x="0" y="3725333"/>
            <a:chExt cx="8362334" cy="1693333"/>
          </a:xfrm>
        </p:grpSpPr>
        <p:sp>
          <p:nvSpPr>
            <p:cNvPr id="8" name="Rounded Rectangle 7"/>
            <p:cNvSpPr/>
            <p:nvPr/>
          </p:nvSpPr>
          <p:spPr>
            <a:xfrm>
              <a:off x="0" y="3725333"/>
              <a:ext cx="8362334" cy="169333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1841800" y="3725333"/>
              <a:ext cx="6520533" cy="16933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endParaRPr lang="en-US" sz="2400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385482" y="99750"/>
            <a:ext cx="118065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Problem Statement with major challenges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979206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/>
          <p:nvPr/>
        </p:nvGrpSpPr>
        <p:grpSpPr>
          <a:xfrm>
            <a:off x="180109" y="-95152"/>
            <a:ext cx="12011892" cy="980902"/>
            <a:chOff x="0" y="3725333"/>
            <a:chExt cx="8362334" cy="1693333"/>
          </a:xfrm>
        </p:grpSpPr>
        <p:sp>
          <p:nvSpPr>
            <p:cNvPr id="8" name="Rounded Rectangle 7"/>
            <p:cNvSpPr/>
            <p:nvPr/>
          </p:nvSpPr>
          <p:spPr>
            <a:xfrm>
              <a:off x="0" y="3725333"/>
              <a:ext cx="8362334" cy="169333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1841800" y="3725333"/>
              <a:ext cx="6520533" cy="16933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endParaRPr lang="en-US" sz="2400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385482" y="99750"/>
            <a:ext cx="118065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65BC9-9E52-B340-FF45-D0CB1E6D0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5" name="Canvas 2">
            <a:extLst>
              <a:ext uri="{FF2B5EF4-FFF2-40B4-BE49-F238E27FC236}">
                <a16:creationId xmlns:a16="http://schemas.microsoft.com/office/drawing/2014/main" id="{96B8A4E5-7407-4E7E-1A45-889B6749685C}"/>
              </a:ext>
            </a:extLst>
          </p:cNvPr>
          <p:cNvGrpSpPr/>
          <p:nvPr/>
        </p:nvGrpSpPr>
        <p:grpSpPr>
          <a:xfrm>
            <a:off x="493059" y="733106"/>
            <a:ext cx="9520517" cy="6025143"/>
            <a:chOff x="0" y="0"/>
            <a:chExt cx="5257800" cy="53923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0421E8-9FD0-B22C-F0D2-CA811D321C44}"/>
                </a:ext>
              </a:extLst>
            </p:cNvPr>
            <p:cNvSpPr/>
            <p:nvPr/>
          </p:nvSpPr>
          <p:spPr>
            <a:xfrm>
              <a:off x="0" y="0"/>
              <a:ext cx="5257800" cy="5391785"/>
            </a:xfrm>
            <a:prstGeom prst="rect">
              <a:avLst/>
            </a:prstGeom>
            <a:solidFill>
              <a:srgbClr val="FFFFFF"/>
            </a:solidFill>
          </p:spPr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352E910-D58C-7280-02DD-46C6018D86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3100" y="35905"/>
              <a:ext cx="1409700" cy="748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50AEDA8E-300D-E9AC-78FB-6A8080748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2300" y="174622"/>
              <a:ext cx="1162100" cy="438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Latha" panose="020B0604020202020204" pitchFamily="34" charset="0"/>
                </a:rPr>
                <a:t>I</a:t>
              </a:r>
              <a:r>
                <a:rPr lang="en-IN" sz="12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Latha" panose="020B0604020202020204" pitchFamily="34" charset="0"/>
                </a:rPr>
                <a:t>nput Image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endParaRPr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565E6DBE-491D-4637-F6D6-6984E76BD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3100" y="441356"/>
              <a:ext cx="1323900" cy="342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Latha" panose="020B0604020202020204" pitchFamily="34" charset="0"/>
                </a:rPr>
                <a:t>Identified Problem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endParaRPr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56E6EB26-38DC-DEA2-E858-DEDBCB63B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00" y="784000"/>
              <a:ext cx="695300" cy="34314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100000"/>
                <a:lumOff val="0"/>
              </a:schemeClr>
            </a:solidFill>
            <a:ln>
              <a:noFill/>
            </a:ln>
            <a:effectLst>
              <a:outerShdw dist="12700" dir="5400000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8BC4B9-8476-68E2-8A22-518F1C7DE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200" y="1126843"/>
              <a:ext cx="4067200" cy="3036086"/>
            </a:xfrm>
            <a:prstGeom prst="rect">
              <a:avLst/>
            </a:prstGeom>
            <a:solidFill>
              <a:schemeClr val="lt1">
                <a:lumMod val="100000"/>
                <a:lumOff val="0"/>
              </a:schemeClr>
            </a:solidFill>
            <a:ln w="12700">
              <a:solidFill>
                <a:schemeClr val="accent6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en-IN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EAFFC698-B321-4F0A-C7BE-1813D8C5C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000" y="1469987"/>
              <a:ext cx="552400" cy="437956"/>
            </a:xfrm>
            <a:prstGeom prst="flowChartConnector">
              <a:avLst/>
            </a:prstGeom>
            <a:gradFill rotWithShape="1">
              <a:gsLst>
                <a:gs pos="0">
                  <a:srgbClr val="B5D5A7"/>
                </a:gs>
                <a:gs pos="50000">
                  <a:srgbClr val="AACE99"/>
                </a:gs>
                <a:gs pos="100000">
                  <a:srgbClr val="9CCA86"/>
                </a:gs>
              </a:gsLst>
              <a:lin ang="5400000"/>
            </a:gradFill>
            <a:ln w="6350">
              <a:solidFill>
                <a:schemeClr val="accent6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900" i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Latha" panose="020B0604020202020204" pitchFamily="34" charset="0"/>
                </a:rPr>
                <a:t>a</a:t>
              </a:r>
              <a:r>
                <a:rPr lang="en-IN" sz="900" i="1" baseline="-25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Latha" panose="020B0604020202020204" pitchFamily="34" charset="0"/>
                </a:rPr>
                <a:t>i,1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endParaRPr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AB8BA222-2604-BD71-24CF-164372198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0900" y="1470387"/>
              <a:ext cx="551900" cy="437556"/>
            </a:xfrm>
            <a:prstGeom prst="flowChartConnector">
              <a:avLst/>
            </a:prstGeom>
            <a:gradFill rotWithShape="1">
              <a:gsLst>
                <a:gs pos="0">
                  <a:srgbClr val="B5D5A7"/>
                </a:gs>
                <a:gs pos="50000">
                  <a:srgbClr val="AACE99"/>
                </a:gs>
                <a:gs pos="100000">
                  <a:srgbClr val="9CCA86"/>
                </a:gs>
              </a:gsLst>
              <a:lin ang="5400000"/>
            </a:gradFill>
            <a:ln w="6350">
              <a:solidFill>
                <a:srgbClr val="70AD47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IN" sz="9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rPr>
                <a:t>…….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endParaRPr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24E36345-B65A-414C-A5F0-7C3DF905D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300" y="1470387"/>
              <a:ext cx="551800" cy="437556"/>
            </a:xfrm>
            <a:prstGeom prst="flowChartConnector">
              <a:avLst/>
            </a:prstGeom>
            <a:gradFill rotWithShape="1">
              <a:gsLst>
                <a:gs pos="0">
                  <a:srgbClr val="B5D5A7"/>
                </a:gs>
                <a:gs pos="50000">
                  <a:srgbClr val="AACE99"/>
                </a:gs>
                <a:gs pos="100000">
                  <a:srgbClr val="9CCA86"/>
                </a:gs>
              </a:gsLst>
              <a:lin ang="5400000"/>
            </a:gradFill>
            <a:ln w="6350">
              <a:solidFill>
                <a:srgbClr val="70AD47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IN" sz="900" i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Latha" panose="020B0604020202020204" pitchFamily="34" charset="0"/>
                </a:rPr>
                <a:t>a</a:t>
              </a:r>
              <a:r>
                <a:rPr lang="en-IN" sz="900" i="1" baseline="-25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Latha" panose="020B0604020202020204" pitchFamily="34" charset="0"/>
                </a:rPr>
                <a:t>i,n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Flowchart: Connector 18">
                  <a:extLst>
                    <a:ext uri="{FF2B5EF4-FFF2-40B4-BE49-F238E27FC236}">
                      <a16:creationId xmlns:a16="http://schemas.microsoft.com/office/drawing/2014/main" id="{59892AC1-3DDE-D2EA-A4AB-DCC1CB86DF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1500" y="2346598"/>
                  <a:ext cx="551800" cy="369547"/>
                </a:xfrm>
                <a:prstGeom prst="flowChartConnector">
                  <a:avLst/>
                </a:prstGeom>
                <a:gradFill rotWithShape="1">
                  <a:gsLst>
                    <a:gs pos="0">
                      <a:srgbClr val="B5D5A7"/>
                    </a:gs>
                    <a:gs pos="50000">
                      <a:srgbClr val="AACE99"/>
                    </a:gs>
                    <a:gs pos="100000">
                      <a:srgbClr val="9CCA86"/>
                    </a:gs>
                  </a:gsLst>
                  <a:lin ang="5400000"/>
                </a:gradFill>
                <a:ln w="6350">
                  <a:solidFill>
                    <a:srgbClr val="70AD47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algn="ctr">
                    <a:lnSpc>
                      <a:spcPct val="106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IN" sz="5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Latha" panose="020B0604020202020204" pitchFamily="34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IN" sz="5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Latha" panose="020B0604020202020204" pitchFamily="34" charset="0"/>
                              </a:rPr>
                              <m:t>𝒊</m:t>
                            </m:r>
                            <m:r>
                              <a:rPr lang="en-IN" sz="5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Latha" panose="020B0604020202020204" pitchFamily="34" charset="0"/>
                              </a:rPr>
                              <m:t>,</m:t>
                            </m:r>
                            <m:r>
                              <a:rPr lang="en-IN" sz="5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Latha" panose="020B0604020202020204" pitchFamily="34" charset="0"/>
                              </a:rPr>
                              <m:t>𝟏</m:t>
                            </m:r>
                          </m:e>
                        </m:nary>
                      </m:oMath>
                    </m:oMathPara>
                  </a14:m>
                  <a:endParaRPr lang="en-IN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Latha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Flowchart: Connector 18">
                  <a:extLst>
                    <a:ext uri="{FF2B5EF4-FFF2-40B4-BE49-F238E27FC236}">
                      <a16:creationId xmlns:a16="http://schemas.microsoft.com/office/drawing/2014/main" id="{59892AC1-3DDE-D2EA-A4AB-DCC1CB86DF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51500" y="2346598"/>
                  <a:ext cx="551800" cy="369547"/>
                </a:xfrm>
                <a:prstGeom prst="flowChartConnector">
                  <a:avLst/>
                </a:prstGeom>
                <a:blipFill>
                  <a:blip r:embed="rId3"/>
                  <a:stretch>
                    <a:fillRect t="-46377" b="-47826"/>
                  </a:stretch>
                </a:blipFill>
                <a:ln w="6350">
                  <a:solidFill>
                    <a:srgbClr val="70AD4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Flowchart: Connector 19">
                  <a:extLst>
                    <a:ext uri="{FF2B5EF4-FFF2-40B4-BE49-F238E27FC236}">
                      <a16:creationId xmlns:a16="http://schemas.microsoft.com/office/drawing/2014/main" id="{E5F31230-2240-990D-6D68-3ABB7AC51C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95400" y="2278689"/>
                  <a:ext cx="551900" cy="437556"/>
                </a:xfrm>
                <a:prstGeom prst="flowChartConnector">
                  <a:avLst/>
                </a:prstGeom>
                <a:gradFill rotWithShape="1">
                  <a:gsLst>
                    <a:gs pos="0">
                      <a:srgbClr val="B5D5A7"/>
                    </a:gs>
                    <a:gs pos="50000">
                      <a:srgbClr val="AACE99"/>
                    </a:gs>
                    <a:gs pos="100000">
                      <a:srgbClr val="9CCA86"/>
                    </a:gs>
                  </a:gsLst>
                  <a:lin ang="5400000"/>
                </a:gradFill>
                <a:ln w="6350">
                  <a:solidFill>
                    <a:srgbClr val="70AD47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algn="ctr">
                    <a:lnSpc>
                      <a:spcPct val="106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IN" sz="5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Latha" panose="020B0604020202020204" pitchFamily="34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IN" sz="5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Latha" panose="020B0604020202020204" pitchFamily="34" charset="0"/>
                              </a:rPr>
                              <m:t>𝒊</m:t>
                            </m:r>
                            <m:r>
                              <a:rPr lang="en-IN" sz="5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Latha" panose="020B0604020202020204" pitchFamily="34" charset="0"/>
                              </a:rPr>
                              <m:t>,</m:t>
                            </m:r>
                            <m:r>
                              <a:rPr lang="en-IN" sz="5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Latha" panose="020B0604020202020204" pitchFamily="34" charset="0"/>
                              </a:rPr>
                              <m:t>𝟐</m:t>
                            </m:r>
                          </m:e>
                        </m:nary>
                      </m:oMath>
                    </m:oMathPara>
                  </a14:m>
                  <a:endParaRPr lang="en-IN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Latha" panose="020B0604020202020204" pitchFamily="34" charset="0"/>
                  </a:endParaRPr>
                </a:p>
                <a:p>
                  <a:pPr algn="ctr">
                    <a:lnSpc>
                      <a:spcPct val="106000"/>
                    </a:lnSpc>
                    <a:spcAft>
                      <a:spcPts val="800"/>
                    </a:spcAft>
                  </a:pPr>
                  <a:r>
                    <a:rPr lang="en-IN" sz="12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Latha" panose="020B0604020202020204" pitchFamily="34" charset="0"/>
                    </a:rPr>
                    <a:t> </a:t>
                  </a:r>
                  <a:endParaRPr lang="en-IN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Latha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Flowchart: Connector 19">
                  <a:extLst>
                    <a:ext uri="{FF2B5EF4-FFF2-40B4-BE49-F238E27FC236}">
                      <a16:creationId xmlns:a16="http://schemas.microsoft.com/office/drawing/2014/main" id="{E5F31230-2240-990D-6D68-3ABB7AC51C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95400" y="2278689"/>
                  <a:ext cx="551900" cy="437556"/>
                </a:xfrm>
                <a:prstGeom prst="flowChartConnector">
                  <a:avLst/>
                </a:prstGeom>
                <a:blipFill>
                  <a:blip r:embed="rId4"/>
                  <a:stretch>
                    <a:fillRect t="-50617" b="-14815"/>
                  </a:stretch>
                </a:blipFill>
                <a:ln w="6350">
                  <a:solidFill>
                    <a:srgbClr val="70AD4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06684772-574B-534E-6615-A10DEAC3E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700" y="2278389"/>
              <a:ext cx="551800" cy="437556"/>
            </a:xfrm>
            <a:prstGeom prst="flowChartConnector">
              <a:avLst/>
            </a:prstGeom>
            <a:gradFill rotWithShape="1">
              <a:gsLst>
                <a:gs pos="0">
                  <a:srgbClr val="B5D5A7"/>
                </a:gs>
                <a:gs pos="50000">
                  <a:srgbClr val="AACE99"/>
                </a:gs>
                <a:gs pos="100000">
                  <a:srgbClr val="9CCA86"/>
                </a:gs>
              </a:gsLst>
              <a:lin ang="5400000"/>
            </a:gradFill>
            <a:ln w="6350">
              <a:solidFill>
                <a:schemeClr val="accent6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IN" sz="9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rPr>
                <a:t>……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Flowchart: Connector 21">
                  <a:extLst>
                    <a:ext uri="{FF2B5EF4-FFF2-40B4-BE49-F238E27FC236}">
                      <a16:creationId xmlns:a16="http://schemas.microsoft.com/office/drawing/2014/main" id="{D08F7F17-062A-A598-8B31-B51689EBEC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6800" y="2278089"/>
                  <a:ext cx="551800" cy="437656"/>
                </a:xfrm>
                <a:prstGeom prst="flowChartConnector">
                  <a:avLst/>
                </a:prstGeom>
                <a:gradFill rotWithShape="1">
                  <a:gsLst>
                    <a:gs pos="0">
                      <a:srgbClr val="B5D5A7"/>
                    </a:gs>
                    <a:gs pos="50000">
                      <a:srgbClr val="AACE99"/>
                    </a:gs>
                    <a:gs pos="100000">
                      <a:srgbClr val="9CCA86"/>
                    </a:gs>
                  </a:gsLst>
                  <a:lin ang="5400000"/>
                </a:gradFill>
                <a:ln w="6350">
                  <a:solidFill>
                    <a:schemeClr val="accent6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algn="ctr">
                    <a:lnSpc>
                      <a:spcPct val="106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IN" sz="5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Latha" panose="020B0604020202020204" pitchFamily="34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IN" sz="5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Latha" panose="020B0604020202020204" pitchFamily="34" charset="0"/>
                              </a:rPr>
                              <m:t>𝒊</m:t>
                            </m:r>
                            <m:r>
                              <a:rPr lang="en-IN" sz="5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Latha" panose="020B0604020202020204" pitchFamily="34" charset="0"/>
                              </a:rPr>
                              <m:t>,</m:t>
                            </m:r>
                            <m:r>
                              <a:rPr lang="en-IN" sz="5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Latha" panose="020B0604020202020204" pitchFamily="34" charset="0"/>
                              </a:rPr>
                              <m:t>𝒏</m:t>
                            </m:r>
                          </m:e>
                        </m:nary>
                      </m:oMath>
                    </m:oMathPara>
                  </a14:m>
                  <a:endParaRPr lang="en-IN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Latha" panose="020B0604020202020204" pitchFamily="34" charset="0"/>
                  </a:endParaRPr>
                </a:p>
                <a:p>
                  <a:pPr algn="ctr">
                    <a:lnSpc>
                      <a:spcPct val="106000"/>
                    </a:lnSpc>
                    <a:spcAft>
                      <a:spcPts val="800"/>
                    </a:spcAft>
                  </a:pPr>
                  <a:r>
                    <a:rPr lang="en-IN" sz="12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Latha" panose="020B0604020202020204" pitchFamily="34" charset="0"/>
                    </a:rPr>
                    <a:t> </a:t>
                  </a:r>
                  <a:endParaRPr lang="en-IN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Latha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Flowchart: Connector 21">
                  <a:extLst>
                    <a:ext uri="{FF2B5EF4-FFF2-40B4-BE49-F238E27FC236}">
                      <a16:creationId xmlns:a16="http://schemas.microsoft.com/office/drawing/2014/main" id="{D08F7F17-062A-A598-8B31-B51689EBEC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46800" y="2278089"/>
                  <a:ext cx="551800" cy="437656"/>
                </a:xfrm>
                <a:prstGeom prst="flowChartConnector">
                  <a:avLst/>
                </a:prstGeom>
                <a:blipFill>
                  <a:blip r:embed="rId5"/>
                  <a:stretch>
                    <a:fillRect t="-50617" b="-14815"/>
                  </a:stretch>
                </a:blipFill>
                <a:ln w="6350">
                  <a:solidFill>
                    <a:schemeClr val="accent6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73645714-3809-0321-7A1E-9FDE17939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500" y="3021984"/>
              <a:ext cx="551800" cy="437556"/>
            </a:xfrm>
            <a:prstGeom prst="flowChartConnector">
              <a:avLst/>
            </a:prstGeom>
            <a:gradFill rotWithShape="1">
              <a:gsLst>
                <a:gs pos="0">
                  <a:srgbClr val="B5D5A7"/>
                </a:gs>
                <a:gs pos="50000">
                  <a:srgbClr val="AACE99"/>
                </a:gs>
                <a:gs pos="100000">
                  <a:srgbClr val="9CCA86"/>
                </a:gs>
              </a:gsLst>
              <a:lin ang="5400000"/>
            </a:gradFill>
            <a:ln w="6350">
              <a:solidFill>
                <a:schemeClr val="accent6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IN" sz="900" b="1" i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rPr>
                <a:t>f</a:t>
              </a:r>
              <a:r>
                <a:rPr lang="en-IN" sz="900" b="1" i="1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rPr>
                <a:t>i,1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endParaRPr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B5AD389C-86E8-9036-8559-D2AC78BC0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5400" y="2992980"/>
              <a:ext cx="551900" cy="437556"/>
            </a:xfrm>
            <a:prstGeom prst="flowChartConnector">
              <a:avLst/>
            </a:prstGeom>
            <a:gradFill rotWithShape="1">
              <a:gsLst>
                <a:gs pos="0">
                  <a:srgbClr val="B5D5A7"/>
                </a:gs>
                <a:gs pos="50000">
                  <a:srgbClr val="AACE99"/>
                </a:gs>
                <a:gs pos="100000">
                  <a:srgbClr val="9CCA86"/>
                </a:gs>
              </a:gsLst>
              <a:lin ang="5400000"/>
            </a:gradFill>
            <a:ln w="6350">
              <a:solidFill>
                <a:schemeClr val="accent6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IN" sz="900" b="1" i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rPr>
                <a:t>f</a:t>
              </a:r>
              <a:r>
                <a:rPr lang="en-IN" sz="900" b="1" i="1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rPr>
                <a:t>i,2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endParaRPr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5A1650A7-44D5-274E-C9D1-A5038FCD2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200" y="3021684"/>
              <a:ext cx="551800" cy="437556"/>
            </a:xfrm>
            <a:prstGeom prst="flowChartConnector">
              <a:avLst/>
            </a:prstGeom>
            <a:gradFill rotWithShape="1">
              <a:gsLst>
                <a:gs pos="0">
                  <a:srgbClr val="B5D5A7"/>
                </a:gs>
                <a:gs pos="50000">
                  <a:srgbClr val="AACE99"/>
                </a:gs>
                <a:gs pos="100000">
                  <a:srgbClr val="9CCA86"/>
                </a:gs>
              </a:gsLst>
              <a:lin ang="5400000"/>
            </a:gradFill>
            <a:ln w="6350">
              <a:solidFill>
                <a:schemeClr val="accent6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IN" sz="9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rPr>
                <a:t>…..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endParaRPr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D660998C-7859-121C-321D-3854406E6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300" y="3021284"/>
              <a:ext cx="551800" cy="437556"/>
            </a:xfrm>
            <a:prstGeom prst="flowChartConnector">
              <a:avLst/>
            </a:prstGeom>
            <a:gradFill rotWithShape="1">
              <a:gsLst>
                <a:gs pos="0">
                  <a:srgbClr val="B5D5A7"/>
                </a:gs>
                <a:gs pos="50000">
                  <a:srgbClr val="AACE99"/>
                </a:gs>
                <a:gs pos="100000">
                  <a:srgbClr val="9CCA86"/>
                </a:gs>
              </a:gsLst>
              <a:lin ang="5400000"/>
            </a:gradFill>
            <a:ln w="6350">
              <a:solidFill>
                <a:schemeClr val="accent6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IN" sz="900" b="1" i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rPr>
                <a:t>f</a:t>
              </a:r>
              <a:r>
                <a:rPr lang="en-IN" sz="900" b="1" i="1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rPr>
                <a:t>i,n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7722705-8FBF-3360-AA26-65F2765D4F3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427400" y="1907942"/>
              <a:ext cx="391800" cy="438656"/>
            </a:xfrm>
            <a:prstGeom prst="line">
              <a:avLst/>
            </a:prstGeom>
            <a:noFill/>
            <a:ln w="6350">
              <a:solidFill>
                <a:schemeClr val="accent1">
                  <a:lumMod val="100000"/>
                  <a:lumOff val="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9C3AA61-590A-ECFB-E17E-960D7A96AD0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819200" y="1907742"/>
              <a:ext cx="552500" cy="370047"/>
            </a:xfrm>
            <a:prstGeom prst="line">
              <a:avLst/>
            </a:prstGeom>
            <a:noFill/>
            <a:ln w="6350">
              <a:solidFill>
                <a:schemeClr val="accent1">
                  <a:lumMod val="100000"/>
                  <a:lumOff val="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50AF6A-292F-E346-CF30-C57FDC834C5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819200" y="1907742"/>
              <a:ext cx="1409400" cy="370347"/>
            </a:xfrm>
            <a:prstGeom prst="line">
              <a:avLst/>
            </a:prstGeom>
            <a:noFill/>
            <a:ln w="6350">
              <a:solidFill>
                <a:schemeClr val="accent1">
                  <a:lumMod val="100000"/>
                  <a:lumOff val="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426459F-554B-2298-C033-2B1986A2990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819200" y="1907742"/>
              <a:ext cx="2303500" cy="370047"/>
            </a:xfrm>
            <a:prstGeom prst="line">
              <a:avLst/>
            </a:prstGeom>
            <a:noFill/>
            <a:ln w="6350">
              <a:solidFill>
                <a:schemeClr val="accent1">
                  <a:lumMod val="100000"/>
                  <a:lumOff val="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4CFBF01-EB28-A313-4801-CC04880781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371700" y="1907742"/>
              <a:ext cx="705100" cy="369447"/>
            </a:xfrm>
            <a:prstGeom prst="line">
              <a:avLst/>
            </a:prstGeom>
            <a:noFill/>
            <a:ln w="6350">
              <a:solidFill>
                <a:schemeClr val="accent1">
                  <a:lumMod val="100000"/>
                  <a:lumOff val="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A2C9A03-21CA-8F89-EAC1-8BA1D16F7A7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76800" y="1907742"/>
              <a:ext cx="151800" cy="370347"/>
            </a:xfrm>
            <a:prstGeom prst="line">
              <a:avLst/>
            </a:prstGeom>
            <a:noFill/>
            <a:ln w="6350">
              <a:solidFill>
                <a:schemeClr val="accent1">
                  <a:lumMod val="100000"/>
                  <a:lumOff val="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26B8B94-6FCE-89BD-7995-F2969D0720E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76800" y="1907742"/>
              <a:ext cx="971300" cy="369147"/>
            </a:xfrm>
            <a:prstGeom prst="line">
              <a:avLst/>
            </a:prstGeom>
            <a:noFill/>
            <a:ln w="6350">
              <a:solidFill>
                <a:schemeClr val="accent1">
                  <a:lumMod val="100000"/>
                  <a:lumOff val="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8FD1B82-F5F2-C7CD-8532-16C3A1B39A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122700" y="1907742"/>
              <a:ext cx="9500" cy="370047"/>
            </a:xfrm>
            <a:prstGeom prst="line">
              <a:avLst/>
            </a:prstGeom>
            <a:noFill/>
            <a:ln w="6350">
              <a:solidFill>
                <a:schemeClr val="accent1">
                  <a:lumMod val="100000"/>
                  <a:lumOff val="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F5E790C-098B-58D0-B5FC-42E11300681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228600" y="1907742"/>
              <a:ext cx="903600" cy="370347"/>
            </a:xfrm>
            <a:prstGeom prst="line">
              <a:avLst/>
            </a:prstGeom>
            <a:noFill/>
            <a:ln w="6350">
              <a:solidFill>
                <a:schemeClr val="accent1">
                  <a:lumMod val="100000"/>
                  <a:lumOff val="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758BB90-2D5D-245E-DADA-9CE50333ABA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371400" y="1907742"/>
              <a:ext cx="1760800" cy="370647"/>
            </a:xfrm>
            <a:prstGeom prst="line">
              <a:avLst/>
            </a:prstGeom>
            <a:noFill/>
            <a:ln w="6350">
              <a:solidFill>
                <a:schemeClr val="accent1">
                  <a:lumMod val="100000"/>
                  <a:lumOff val="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DDB4253-F08E-4103-8D91-1C2E75B426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456000" y="1907742"/>
              <a:ext cx="2657200" cy="438556"/>
            </a:xfrm>
            <a:prstGeom prst="line">
              <a:avLst/>
            </a:prstGeom>
            <a:noFill/>
            <a:ln w="6350">
              <a:solidFill>
                <a:schemeClr val="accent1">
                  <a:lumMod val="100000"/>
                  <a:lumOff val="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4241B28-60F5-88B8-5DEC-06D302008B4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427400" y="2716145"/>
              <a:ext cx="0" cy="305839"/>
            </a:xfrm>
            <a:prstGeom prst="straightConnector1">
              <a:avLst/>
            </a:prstGeom>
            <a:noFill/>
            <a:ln w="6350">
              <a:solidFill>
                <a:schemeClr val="accent1">
                  <a:lumMod val="100000"/>
                  <a:lumOff val="0"/>
                </a:schemeClr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A9884FD-B22A-FAE6-DE9B-CD3347F6FD2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71400" y="2715945"/>
              <a:ext cx="0" cy="276635"/>
            </a:xfrm>
            <a:prstGeom prst="straightConnector1">
              <a:avLst/>
            </a:prstGeom>
            <a:noFill/>
            <a:ln w="6350">
              <a:solidFill>
                <a:schemeClr val="accent1">
                  <a:lumMod val="100000"/>
                  <a:lumOff val="0"/>
                </a:schemeClr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BC98352-A5F9-5411-888B-D59A5C3D110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28600" y="2715645"/>
              <a:ext cx="9500" cy="305639"/>
            </a:xfrm>
            <a:prstGeom prst="straightConnector1">
              <a:avLst/>
            </a:prstGeom>
            <a:noFill/>
            <a:ln w="6350">
              <a:solidFill>
                <a:schemeClr val="accent1">
                  <a:lumMod val="100000"/>
                  <a:lumOff val="0"/>
                </a:schemeClr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53AC0E8-035D-318D-D384-D1FAF6B297A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113200" y="2715345"/>
              <a:ext cx="9500" cy="305539"/>
            </a:xfrm>
            <a:prstGeom prst="straightConnector1">
              <a:avLst/>
            </a:prstGeom>
            <a:noFill/>
            <a:ln w="6350">
              <a:solidFill>
                <a:schemeClr val="accent1">
                  <a:lumMod val="100000"/>
                  <a:lumOff val="0"/>
                </a:schemeClr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14B95B0-5DC2-58AD-6321-0996E5EF59C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427400" y="3459139"/>
              <a:ext cx="1219900" cy="487862"/>
            </a:xfrm>
            <a:prstGeom prst="straightConnector1">
              <a:avLst/>
            </a:prstGeom>
            <a:noFill/>
            <a:ln w="6350">
              <a:solidFill>
                <a:schemeClr val="accent1">
                  <a:lumMod val="100000"/>
                  <a:lumOff val="0"/>
                </a:schemeClr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591ED98-2EB4-F9C8-7EEC-7A1AA229EDB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71400" y="3430036"/>
              <a:ext cx="275900" cy="516466"/>
            </a:xfrm>
            <a:prstGeom prst="straightConnector1">
              <a:avLst/>
            </a:prstGeom>
            <a:noFill/>
            <a:ln w="6350">
              <a:solidFill>
                <a:schemeClr val="accent1">
                  <a:lumMod val="100000"/>
                  <a:lumOff val="0"/>
                </a:schemeClr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C0B3C0B-4E8D-ABE1-485F-9DF2785582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647300" y="3458739"/>
              <a:ext cx="590800" cy="487262"/>
            </a:xfrm>
            <a:prstGeom prst="straightConnector1">
              <a:avLst/>
            </a:prstGeom>
            <a:noFill/>
            <a:ln w="6350">
              <a:solidFill>
                <a:schemeClr val="accent1">
                  <a:lumMod val="100000"/>
                  <a:lumOff val="0"/>
                </a:schemeClr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F8018A4-33BE-E112-0ECB-3B0B9C63B0C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647300" y="3458339"/>
              <a:ext cx="1465900" cy="487162"/>
            </a:xfrm>
            <a:prstGeom prst="straightConnector1">
              <a:avLst/>
            </a:prstGeom>
            <a:noFill/>
            <a:ln w="6350">
              <a:solidFill>
                <a:schemeClr val="accent1">
                  <a:lumMod val="100000"/>
                  <a:lumOff val="0"/>
                </a:schemeClr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Text Box 53">
              <a:extLst>
                <a:ext uri="{FF2B5EF4-FFF2-40B4-BE49-F238E27FC236}">
                  <a16:creationId xmlns:a16="http://schemas.microsoft.com/office/drawing/2014/main" id="{83E8A844-F1CB-AFA9-5996-A02510155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1600" y="3866191"/>
              <a:ext cx="1656100" cy="226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rPr>
                <a:t>…………………………………</a:t>
              </a:r>
            </a:p>
          </p:txBody>
        </p:sp>
        <p:sp>
          <p:nvSpPr>
            <p:cNvPr id="48" name="Text Box 54">
              <a:extLst>
                <a:ext uri="{FF2B5EF4-FFF2-40B4-BE49-F238E27FC236}">
                  <a16:creationId xmlns:a16="http://schemas.microsoft.com/office/drawing/2014/main" id="{D187CDE4-836E-360B-B7BF-658A5F4669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200" y="1393777"/>
              <a:ext cx="971500" cy="513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Latha" panose="020B0604020202020204" pitchFamily="34" charset="0"/>
                </a:rPr>
                <a:t>Input Layer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endParaRPr>
            </a:p>
          </p:txBody>
        </p:sp>
        <p:sp>
          <p:nvSpPr>
            <p:cNvPr id="49" name="Text Box 54">
              <a:extLst>
                <a:ext uri="{FF2B5EF4-FFF2-40B4-BE49-F238E27FC236}">
                  <a16:creationId xmlns:a16="http://schemas.microsoft.com/office/drawing/2014/main" id="{31CAE030-7851-996C-1BF4-8E3B50355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400" y="3930199"/>
              <a:ext cx="1362000" cy="1407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IN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Latha" panose="020B0604020202020204" pitchFamily="34" charset="0"/>
                </a:rPr>
                <a:t>Hidden Layer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endParaRPr>
            </a:p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IN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Latha" panose="020B0604020202020204" pitchFamily="34" charset="0"/>
                </a:rPr>
                <a:t> 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endParaRPr>
            </a:p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IN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Latha" panose="020B0604020202020204" pitchFamily="34" charset="0"/>
                </a:rPr>
                <a:t> 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endParaRPr>
            </a:p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IN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Latha" panose="020B0604020202020204" pitchFamily="34" charset="0"/>
                </a:rPr>
                <a:t>Output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endParaRPr>
            </a:p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IN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Latha" panose="020B0604020202020204" pitchFamily="34" charset="0"/>
                </a:rPr>
                <a:t> Layer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3B3BE53-D3ED-4AD9-8113-2554C075C85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427400" y="1907742"/>
              <a:ext cx="1649400" cy="438556"/>
            </a:xfrm>
            <a:prstGeom prst="line">
              <a:avLst/>
            </a:prstGeom>
            <a:noFill/>
            <a:ln w="6350">
              <a:solidFill>
                <a:schemeClr val="accent1">
                  <a:lumMod val="100000"/>
                  <a:lumOff val="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 Box 58">
                  <a:extLst>
                    <a:ext uri="{FF2B5EF4-FFF2-40B4-BE49-F238E27FC236}">
                      <a16:creationId xmlns:a16="http://schemas.microsoft.com/office/drawing/2014/main" id="{EFF38559-880E-39C9-C7A4-BF39816165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65500" y="2678740"/>
                  <a:ext cx="361900" cy="3432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IN" sz="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Latha" panose="020B0604020202020204" pitchFamily="34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IN" sz="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Latha" panose="020B0604020202020204" pitchFamily="34" charset="0"/>
                              </a:rPr>
                              <m:t>𝑎</m:t>
                            </m:r>
                          </m:e>
                        </m:nary>
                      </m:oMath>
                    </m:oMathPara>
                  </a14:m>
                  <a:endParaRPr lang="en-IN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Latha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 Box 58">
                  <a:extLst>
                    <a:ext uri="{FF2B5EF4-FFF2-40B4-BE49-F238E27FC236}">
                      <a16:creationId xmlns:a16="http://schemas.microsoft.com/office/drawing/2014/main" id="{EFF38559-880E-39C9-C7A4-BF39816165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5500" y="2678740"/>
                  <a:ext cx="361900" cy="343244"/>
                </a:xfrm>
                <a:prstGeom prst="rect">
                  <a:avLst/>
                </a:prstGeom>
                <a:blipFill>
                  <a:blip r:embed="rId6"/>
                  <a:stretch>
                    <a:fillRect l="-11111" t="-88889" r="-26852" b="-12381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Text Box 59">
              <a:extLst>
                <a:ext uri="{FF2B5EF4-FFF2-40B4-BE49-F238E27FC236}">
                  <a16:creationId xmlns:a16="http://schemas.microsoft.com/office/drawing/2014/main" id="{87D278C2-3373-CB0E-428A-9C3E0FD73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1700" y="2715645"/>
              <a:ext cx="1419200" cy="554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rPr>
                <a:t>Activation Function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309A2F2-1935-52E2-3640-28926DAA815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943100" y="4108922"/>
              <a:ext cx="704200" cy="358846"/>
            </a:xfrm>
            <a:prstGeom prst="straightConnector1">
              <a:avLst/>
            </a:prstGeom>
            <a:noFill/>
            <a:ln w="6350">
              <a:solidFill>
                <a:schemeClr val="accent1">
                  <a:lumMod val="100000"/>
                  <a:lumOff val="0"/>
                </a:schemeClr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E1D8073-D074-96A2-908D-256E0EC7342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47300" y="4108522"/>
              <a:ext cx="705500" cy="359246"/>
            </a:xfrm>
            <a:prstGeom prst="straightConnector1">
              <a:avLst/>
            </a:prstGeom>
            <a:noFill/>
            <a:ln w="6350">
              <a:solidFill>
                <a:schemeClr val="accent1">
                  <a:lumMod val="100000"/>
                  <a:lumOff val="0"/>
                </a:schemeClr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D9C5942-D35B-D696-7A48-DCC5D9021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700" y="4467768"/>
              <a:ext cx="914400" cy="636981"/>
            </a:xfrm>
            <a:prstGeom prst="ellipse">
              <a:avLst/>
            </a:prstGeom>
            <a:gradFill rotWithShape="1">
              <a:gsLst>
                <a:gs pos="0">
                  <a:srgbClr val="B5D5A7"/>
                </a:gs>
                <a:gs pos="50000">
                  <a:srgbClr val="AACE99"/>
                </a:gs>
                <a:gs pos="100000">
                  <a:srgbClr val="9CCA86"/>
                </a:gs>
              </a:gsLst>
              <a:lin ang="5400000"/>
            </a:gradFill>
            <a:ln w="6350">
              <a:solidFill>
                <a:schemeClr val="accent6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rPr>
                <a:t>Fire Blight</a:t>
              </a:r>
            </a:p>
          </p:txBody>
        </p:sp>
        <p:sp>
          <p:nvSpPr>
            <p:cNvPr id="56" name="Text Box 64">
              <a:extLst>
                <a:ext uri="{FF2B5EF4-FFF2-40B4-BE49-F238E27FC236}">
                  <a16:creationId xmlns:a16="http://schemas.microsoft.com/office/drawing/2014/main" id="{EAECF4BB-0926-3CA1-14C4-1944FFB84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7200" y="5104749"/>
              <a:ext cx="1219900" cy="287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Latha" panose="020B0604020202020204" pitchFamily="34" charset="0"/>
                </a:rPr>
                <a:t>Disease Name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18F46B2-857A-4447-B163-A1FBEA17B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200" y="4468368"/>
              <a:ext cx="914400" cy="636381"/>
            </a:xfrm>
            <a:prstGeom prst="ellipse">
              <a:avLst/>
            </a:prstGeom>
            <a:gradFill rotWithShape="1">
              <a:gsLst>
                <a:gs pos="0">
                  <a:srgbClr val="B5D5A7"/>
                </a:gs>
                <a:gs pos="50000">
                  <a:srgbClr val="AACE99"/>
                </a:gs>
                <a:gs pos="100000">
                  <a:srgbClr val="9CCA86"/>
                </a:gs>
              </a:gsLst>
              <a:lin ang="5400000"/>
            </a:gradFill>
            <a:ln w="6350">
              <a:solidFill>
                <a:schemeClr val="accent6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rPr>
                <a:t>99.9%</a:t>
              </a:r>
            </a:p>
          </p:txBody>
        </p:sp>
        <p:sp>
          <p:nvSpPr>
            <p:cNvPr id="58" name="Text Box 64">
              <a:extLst>
                <a:ext uri="{FF2B5EF4-FFF2-40B4-BE49-F238E27FC236}">
                  <a16:creationId xmlns:a16="http://schemas.microsoft.com/office/drawing/2014/main" id="{1BD98997-68E4-8563-1610-513B1CA0E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6500" y="5105349"/>
              <a:ext cx="1219800" cy="287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IN" sz="11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Latha" panose="020B0604020202020204" pitchFamily="34" charset="0"/>
                </a:rPr>
                <a:t>Accuracy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765956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/>
          <p:nvPr/>
        </p:nvGrpSpPr>
        <p:grpSpPr>
          <a:xfrm>
            <a:off x="180109" y="-95152"/>
            <a:ext cx="12011892" cy="980902"/>
            <a:chOff x="0" y="3725333"/>
            <a:chExt cx="8362334" cy="1693333"/>
          </a:xfrm>
        </p:grpSpPr>
        <p:sp>
          <p:nvSpPr>
            <p:cNvPr id="8" name="Rounded Rectangle 7"/>
            <p:cNvSpPr/>
            <p:nvPr/>
          </p:nvSpPr>
          <p:spPr>
            <a:xfrm>
              <a:off x="0" y="3725333"/>
              <a:ext cx="8362334" cy="169333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1841800" y="3725333"/>
              <a:ext cx="6520533" cy="16933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endParaRPr lang="en-US" sz="2400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385482" y="99750"/>
            <a:ext cx="118065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65BC9-9E52-B340-FF45-D0CB1E6D0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79FA850-77C9-32C9-F779-E7DB29679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408111"/>
            <a:ext cx="9479679" cy="531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1604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/>
          <p:nvPr/>
        </p:nvGrpSpPr>
        <p:grpSpPr>
          <a:xfrm>
            <a:off x="180109" y="-95152"/>
            <a:ext cx="12011892" cy="980902"/>
            <a:chOff x="0" y="3725333"/>
            <a:chExt cx="8362334" cy="1693333"/>
          </a:xfrm>
        </p:grpSpPr>
        <p:sp>
          <p:nvSpPr>
            <p:cNvPr id="8" name="Rounded Rectangle 7"/>
            <p:cNvSpPr/>
            <p:nvPr/>
          </p:nvSpPr>
          <p:spPr>
            <a:xfrm>
              <a:off x="0" y="3725333"/>
              <a:ext cx="8362334" cy="169333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1841800" y="3725333"/>
              <a:ext cx="6520533" cy="16933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endParaRPr lang="en-US" sz="2400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385482" y="99750"/>
            <a:ext cx="118065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Cost Split up</a:t>
            </a:r>
            <a:endParaRPr lang="en-US" sz="2400" dirty="0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45602940-D737-1B48-E7B3-3D786DE58C3D}"/>
              </a:ext>
            </a:extLst>
          </p:cNvPr>
          <p:cNvGraphicFramePr>
            <a:graphicFrameLocks noGrp="1"/>
          </p:cNvGraphicFramePr>
          <p:nvPr/>
        </p:nvGraphicFramePr>
        <p:xfrm>
          <a:off x="1001059" y="1203960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964">
                  <a:extLst>
                    <a:ext uri="{9D8B030D-6E8A-4147-A177-3AD203B41FA5}">
                      <a16:colId xmlns:a16="http://schemas.microsoft.com/office/drawing/2014/main" val="1433660355"/>
                    </a:ext>
                  </a:extLst>
                </a:gridCol>
                <a:gridCol w="4393702">
                  <a:extLst>
                    <a:ext uri="{9D8B030D-6E8A-4147-A177-3AD203B41FA5}">
                      <a16:colId xmlns:a16="http://schemas.microsoft.com/office/drawing/2014/main" val="358747972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26535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Sl.No</a:t>
                      </a:r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40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45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30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785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02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1426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r"/>
                      <a:r>
                        <a:rPr lang="en-IN" dirty="0"/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647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65471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/>
          <p:nvPr/>
        </p:nvGrpSpPr>
        <p:grpSpPr>
          <a:xfrm>
            <a:off x="180109" y="-95152"/>
            <a:ext cx="12011892" cy="980902"/>
            <a:chOff x="0" y="3725333"/>
            <a:chExt cx="8362334" cy="1693333"/>
          </a:xfrm>
        </p:grpSpPr>
        <p:sp>
          <p:nvSpPr>
            <p:cNvPr id="8" name="Rounded Rectangle 7"/>
            <p:cNvSpPr/>
            <p:nvPr/>
          </p:nvSpPr>
          <p:spPr>
            <a:xfrm>
              <a:off x="0" y="3725333"/>
              <a:ext cx="8362334" cy="169333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1841800" y="3725333"/>
              <a:ext cx="6520533" cy="16933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endParaRPr lang="en-US" sz="2400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385482" y="99750"/>
            <a:ext cx="118065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Phases of Project</a:t>
            </a:r>
            <a:endParaRPr lang="en-US" sz="2400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460B8FA3-4237-E753-9CE7-0A965131B9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5659688"/>
              </p:ext>
            </p:extLst>
          </p:nvPr>
        </p:nvGraphicFramePr>
        <p:xfrm>
          <a:off x="180109" y="1080652"/>
          <a:ext cx="11035916" cy="3644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7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8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7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2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209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302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449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5258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/>
                          <a:ea typeface="Times New Roman"/>
                          <a:cs typeface="Times New Roman"/>
                        </a:rPr>
                        <a:t>Sl.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/>
                          <a:ea typeface="Times New Roman"/>
                          <a:cs typeface="Times New Roman"/>
                        </a:rPr>
                        <a:t>No.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/>
                          <a:ea typeface="Times New Roman"/>
                          <a:cs typeface="Times New Roman"/>
                        </a:rPr>
                        <a:t>Milestone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/>
                          <a:ea typeface="Times New Roman"/>
                          <a:cs typeface="Times New Roman"/>
                        </a:rPr>
                        <a:t>1-2 months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</a:rPr>
                        <a:t>3-4 months</a:t>
                      </a:r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/>
                          <a:ea typeface="Times New Roman"/>
                          <a:cs typeface="Times New Roman"/>
                        </a:rPr>
                        <a:t>5-6 months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1.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2.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3.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4.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5.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6.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7.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8.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07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07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36696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1799953" y="1648596"/>
            <a:ext cx="679545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96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lgerian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8810039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6208</TotalTime>
  <Words>340</Words>
  <Application>Microsoft Office PowerPoint</Application>
  <PresentationFormat>Widescreen</PresentationFormat>
  <Paragraphs>75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Algerian</vt:lpstr>
      <vt:lpstr>Arial</vt:lpstr>
      <vt:lpstr>Calibri</vt:lpstr>
      <vt:lpstr>Cambria Math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ECOHEALTH AMONG TRIBAL WOMEN</dc:title>
  <dc:creator>VIMAL</dc:creator>
  <cp:lastModifiedBy>ANNA PALAGAN</cp:lastModifiedBy>
  <cp:revision>316</cp:revision>
  <dcterms:created xsi:type="dcterms:W3CDTF">2017-03-02T08:33:15Z</dcterms:created>
  <dcterms:modified xsi:type="dcterms:W3CDTF">2025-01-07T04:34:34Z</dcterms:modified>
</cp:coreProperties>
</file>