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62" r:id="rId2"/>
    <p:sldId id="354" r:id="rId3"/>
    <p:sldId id="378" r:id="rId4"/>
    <p:sldId id="367" r:id="rId5"/>
    <p:sldId id="376" r:id="rId6"/>
    <p:sldId id="368" r:id="rId7"/>
    <p:sldId id="377" r:id="rId8"/>
    <p:sldId id="369" r:id="rId9"/>
    <p:sldId id="370" r:id="rId10"/>
    <p:sldId id="371" r:id="rId11"/>
    <p:sldId id="379" r:id="rId12"/>
    <p:sldId id="372" r:id="rId13"/>
    <p:sldId id="37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7EB"/>
    <a:srgbClr val="E420BF"/>
    <a:srgbClr val="FA2704"/>
    <a:srgbClr val="F4FAF8"/>
    <a:srgbClr val="FEE2DA"/>
    <a:srgbClr val="CDFEFF"/>
    <a:srgbClr val="FFFF99"/>
    <a:srgbClr val="C5E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731" autoAdjust="0"/>
  </p:normalViewPr>
  <p:slideViewPr>
    <p:cSldViewPr snapToGrid="0">
      <p:cViewPr varScale="1">
        <p:scale>
          <a:sx n="71" d="100"/>
          <a:sy n="71" d="100"/>
        </p:scale>
        <p:origin x="200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926"/>
    </p:cViewPr>
  </p:sorterViewPr>
  <p:notesViewPr>
    <p:cSldViewPr snapToGrid="0" showGuides="1">
      <p:cViewPr varScale="1">
        <p:scale>
          <a:sx n="57" d="100"/>
          <a:sy n="57" d="100"/>
        </p:scale>
        <p:origin x="2488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3983-221D-463F-8CB8-7DBE5612D7EE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25C31-FF4B-4AAD-9321-A506C0476A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5C31-FF4B-4AAD-9321-A506C0476A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77804" y="4944943"/>
            <a:ext cx="9260781" cy="1485146"/>
          </a:xfrm>
        </p:spPr>
        <p:txBody>
          <a:bodyPr>
            <a:noAutofit/>
          </a:bodyPr>
          <a:lstStyle/>
          <a:p>
            <a:pPr algn="ctr"/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1611337"/>
            <a:ext cx="12192000" cy="2620003"/>
            <a:chOff x="0" y="3725333"/>
            <a:chExt cx="8362334" cy="1693333"/>
          </a:xfrm>
        </p:grpSpPr>
        <p:sp>
          <p:nvSpPr>
            <p:cNvPr id="13" name="Rounded Rectangle 12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49843" y="3725333"/>
              <a:ext cx="8112491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12700" stA="28000" endPos="45000" dist="1000" dir="5400000" sy="-100000" algn="bl" rotWithShape="0"/>
                  </a:effectLst>
                  <a:latin typeface="Times New Roman" pitchFamily="18" charset="0"/>
                  <a:ea typeface="+mj-ea"/>
                  <a:cs typeface="Times New Roman" pitchFamily="18" charset="0"/>
                </a:rPr>
                <a:t>Intelligent Deep Neural Network Technology for AI-Based Rail road inspection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5353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5481" y="959073"/>
            <a:ext cx="107845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Tie Plate Identification and Acceptability Rating Algorithm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Outline of Methodology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32214-418F-3BC3-DC08-5B082506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28" y="1526844"/>
            <a:ext cx="8119072" cy="21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4D223C1-FECD-77EE-0E3F-CD8D392A5122}"/>
              </a:ext>
            </a:extLst>
          </p:cNvPr>
          <p:cNvSpPr txBox="1">
            <a:spLocks/>
          </p:cNvSpPr>
          <p:nvPr/>
        </p:nvSpPr>
        <p:spPr>
          <a:xfrm>
            <a:off x="385482" y="3790000"/>
            <a:ext cx="107845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DNN Identification of a Tie 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1CD5BF-09E5-E05D-30C9-02FCCBAEB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3" y="4643081"/>
            <a:ext cx="8316296" cy="209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5459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5481" y="959073"/>
            <a:ext cx="107845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DNN Tie Plate Rating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Outline of Methodology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771EF-5B6E-EC0C-41F8-88B85CDAA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0" y="1736725"/>
            <a:ext cx="9657593" cy="4162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0159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8" y="1210084"/>
            <a:ext cx="12192000" cy="4626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Enhanced DNN Layer Details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151x151 input layer (3D railway scans)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5x5 convolution layer with 8 maps.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3x3 semi-stochastic pooling layer.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1x1 inception layer.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5x5 convolution with 32 maps.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5x5 convolution with 64 maps.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2x2 semi-stochastic pooling layer.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Fully connected output layer using SoftMax.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Key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2113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8" y="1210084"/>
            <a:ext cx="12192000" cy="3570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 Processing and Deep Neural Network (DNN)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Defined by: Layers, Neurons and Weights.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“Deep” NN have at least 2 hidden layers.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32 weights (each path through is 1 weight).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biases (neurons in hidden + output).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41 learnable parameters (weights + biases).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Real-time Data Collection Interface.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Technologies and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430665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799953" y="1648596"/>
            <a:ext cx="67954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9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0146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9" y="885750"/>
            <a:ext cx="11366433" cy="4355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Manual process with inspectors walking the track.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practice is very costly, time consuming.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there have been some recent attempts to modernize the inspection process through the adoption of machine-vision technologies, these technologies are often still reliant on human inspectors manually reviewing images in order to spot defects.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Manual review of images suffers from many of the same problems as manual inspections do: it is time consuming, subjective as opposed to being objective, and requires significant amounts of labor.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8" y="1210084"/>
            <a:ext cx="12192000" cy="2451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Well-trained and experienced inspectors do an excellent job.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Subjectivity, repetitiveness and acclimatization are issues.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Much like the field of oncology, this is an opportunity to supplement with AI.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learning is a good start.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Deep learning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better.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Why Apply Deep Learning to Railroad Inspection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0782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8" y="1210084"/>
            <a:ext cx="11617445" cy="5165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Deep Neural Network that can automatically identify key railway components as a step in the process of automating rail inspection.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Identification of new railway components (Tie Plates) as well as the automated assessment of their condition.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Deep Neural Network (DNN), to automatically inspect 3D Laser Triangulation images.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3D laser triangulation captures a both a high-resolution image (2D) and a 3D point cloud of the entire track area and can be used at revenue speeds, day or night.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DNN is a type of machine learning wherein the computer develops a solution to a complex problem in a way that is similar to how humans learn (using a neural network).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Deep Learning is well-suited to image analysis and has even been demonstrated to improve the accuracy of cancer detection by oncologists when used to analyze images of lymph nodes.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0" y="70964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0682" y="330582"/>
            <a:ext cx="10712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2314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8" y="1210084"/>
            <a:ext cx="10335492" cy="447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has a dataset of 400 images containing both cancerous and non-cancerous cells (identified by a pathologist).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the 400 images 270 were used for algorithm training purposes and the remaining 130 were used to test the resulting algorithms.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During the training process slide images were combined with ground truth data in order to create both positive and negative, 256 x 256 pixel, sample images which were used to teach the DL algorithm how to distinguish between cancerous and non-cancerous cells.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Following the training process the DL algorithm was tested against the 130 test images in order to determine algorithm performance.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0" y="70964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0682" y="330582"/>
            <a:ext cx="10712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37016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8" y="1210084"/>
            <a:ext cx="12192000" cy="3883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Inspection Challenges in the Railway Industry.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Artificial Intelligence Background.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Identifying Cancer Cells in Lymph Nodes.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Applying Deep Learning to Railway Inspection.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Inspection Challenges in the Railway Industry.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Prior Research Performed by the Project Team.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Background and challenges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51574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/>
          <p:nvPr/>
        </p:nvGrpSpPr>
        <p:grpSpPr>
          <a:xfrm>
            <a:off x="0" y="70964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0682" y="330582"/>
            <a:ext cx="10712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Framework of Cancer Metastases Detection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DB47-B16A-7CF4-4EF3-34CDD197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4E3D2-8453-F117-80D0-D2445E44D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8" y="1250201"/>
            <a:ext cx="9339640" cy="5277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9820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8" y="1210084"/>
            <a:ext cx="10756833" cy="4426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 to correctly identify railroad infrastructure components in intensity and range (3D) images and detect faulty components.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Identification of new railway components (Tie Plates) as well as the automated assessment of their condition.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 was to test the potential for a DNN to correctly identify railroad components in 3D scans.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Viewed as a first step to automating inspection.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Focused on identifying: fasteners, ballast, wooden ties and concrete ties in 3D data scans.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 3D scans used for training and testing.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981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/>
          <p:nvPr/>
        </p:nvGrpSpPr>
        <p:grpSpPr>
          <a:xfrm>
            <a:off x="180109" y="-95152"/>
            <a:ext cx="12011892" cy="980902"/>
            <a:chOff x="0" y="3725333"/>
            <a:chExt cx="8362334" cy="1693333"/>
          </a:xfrm>
        </p:grpSpPr>
        <p:sp>
          <p:nvSpPr>
            <p:cNvPr id="8" name="Rounded Rectangle 7"/>
            <p:cNvSpPr/>
            <p:nvPr/>
          </p:nvSpPr>
          <p:spPr>
            <a:xfrm>
              <a:off x="0" y="3725333"/>
              <a:ext cx="8362334" cy="1693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41800" y="3725333"/>
              <a:ext cx="6520533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5482" y="99750"/>
            <a:ext cx="1180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2CFB-EF07-3D68-794E-9CBA749E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B754E-2BFE-6F7E-6F2D-364A0B680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1382801"/>
            <a:ext cx="11405060" cy="4802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0160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6440</TotalTime>
  <Words>702</Words>
  <Application>Microsoft Office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ECOHEALTH AMONG TRIBAL WOMEN</dc:title>
  <dc:creator>VIMAL</dc:creator>
  <cp:lastModifiedBy>ANNA PALAGAN</cp:lastModifiedBy>
  <cp:revision>321</cp:revision>
  <dcterms:created xsi:type="dcterms:W3CDTF">2017-03-02T08:33:15Z</dcterms:created>
  <dcterms:modified xsi:type="dcterms:W3CDTF">2025-01-07T08:33:03Z</dcterms:modified>
</cp:coreProperties>
</file>