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6" r:id="rId2"/>
    <p:sldId id="285" r:id="rId3"/>
    <p:sldId id="257" r:id="rId4"/>
    <p:sldId id="259" r:id="rId5"/>
    <p:sldId id="260" r:id="rId6"/>
    <p:sldId id="262" r:id="rId7"/>
    <p:sldId id="261" r:id="rId8"/>
    <p:sldId id="295" r:id="rId9"/>
    <p:sldId id="296" r:id="rId10"/>
    <p:sldId id="297" r:id="rId11"/>
    <p:sldId id="298" r:id="rId12"/>
    <p:sldId id="299" r:id="rId13"/>
    <p:sldId id="300" r:id="rId14"/>
    <p:sldId id="301" r:id="rId15"/>
    <p:sldId id="303" r:id="rId16"/>
    <p:sldId id="302" r:id="rId17"/>
    <p:sldId id="305" r:id="rId18"/>
    <p:sldId id="306" r:id="rId19"/>
    <p:sldId id="307" r:id="rId20"/>
    <p:sldId id="308" r:id="rId21"/>
    <p:sldId id="309" r:id="rId22"/>
    <p:sldId id="265" r:id="rId23"/>
    <p:sldId id="310" r:id="rId24"/>
    <p:sldId id="312" r:id="rId25"/>
    <p:sldId id="313" r:id="rId26"/>
    <p:sldId id="314" r:id="rId27"/>
    <p:sldId id="319" r:id="rId28"/>
    <p:sldId id="323" r:id="rId29"/>
    <p:sldId id="320" r:id="rId30"/>
    <p:sldId id="321" r:id="rId31"/>
    <p:sldId id="322" r:id="rId32"/>
    <p:sldId id="324" r:id="rId33"/>
    <p:sldId id="325" r:id="rId34"/>
    <p:sldId id="326" r:id="rId35"/>
    <p:sldId id="270" r:id="rId36"/>
    <p:sldId id="271" r:id="rId37"/>
    <p:sldId id="278" r:id="rId38"/>
    <p:sldId id="327" r:id="rId39"/>
  </p:sldIdLst>
  <p:sldSz cx="9144000" cy="5143500" type="screen16x9"/>
  <p:notesSz cx="6858000" cy="9144000"/>
  <p:embeddedFontLst>
    <p:embeddedFont>
      <p:font typeface="Space Grotesk" panose="020B0604020202020204" charset="0"/>
      <p:regular r:id="rId41"/>
      <p:bold r:id="rId42"/>
    </p:embeddedFont>
    <p:embeddedFont>
      <p:font typeface="Calibri" panose="020F0502020204030204" pitchFamily="34" charset="0"/>
      <p:regular r:id="rId43"/>
      <p:bold r:id="rId44"/>
      <p:italic r:id="rId45"/>
      <p:boldItalic r:id="rId46"/>
    </p:embeddedFont>
    <p:embeddedFont>
      <p:font typeface="Space Grotesk Light"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6" autoAdjust="0"/>
    <p:restoredTop sz="94660"/>
  </p:normalViewPr>
  <p:slideViewPr>
    <p:cSldViewPr snapToGrid="0">
      <p:cViewPr varScale="1">
        <p:scale>
          <a:sx n="110" d="100"/>
          <a:sy n="110"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360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82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28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28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74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298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678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185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36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0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277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374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483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168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25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642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974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03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943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828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cc8395c55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cc8395c55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83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47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Clouds only">
  <p:cSld name="TITLE_ONLY_1">
    <p:spTree>
      <p:nvGrpSpPr>
        <p:cNvPr id="1" name="Shape 625"/>
        <p:cNvGrpSpPr/>
        <p:nvPr/>
      </p:nvGrpSpPr>
      <p:grpSpPr>
        <a:xfrm>
          <a:off x="0" y="0"/>
          <a:ext cx="0" cy="0"/>
          <a:chOff x="0" y="0"/>
          <a:chExt cx="0" cy="0"/>
        </a:xfrm>
      </p:grpSpPr>
      <p:grpSp>
        <p:nvGrpSpPr>
          <p:cNvPr id="626" name="Google Shape;626;p9"/>
          <p:cNvGrpSpPr/>
          <p:nvPr/>
        </p:nvGrpSpPr>
        <p:grpSpPr>
          <a:xfrm>
            <a:off x="104275" y="50550"/>
            <a:ext cx="10266591" cy="5287714"/>
            <a:chOff x="104275" y="50550"/>
            <a:chExt cx="10266591" cy="5287714"/>
          </a:xfrm>
        </p:grpSpPr>
        <p:sp>
          <p:nvSpPr>
            <p:cNvPr id="627" name="Google Shape;627;p9"/>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5" name="Google Shape;635;p9"/>
            <p:cNvGrpSpPr/>
            <p:nvPr/>
          </p:nvGrpSpPr>
          <p:grpSpPr>
            <a:xfrm>
              <a:off x="104275" y="50550"/>
              <a:ext cx="8948150" cy="772675"/>
              <a:chOff x="104275" y="50550"/>
              <a:chExt cx="8948150" cy="772675"/>
            </a:xfrm>
          </p:grpSpPr>
          <p:sp>
            <p:nvSpPr>
              <p:cNvPr id="636" name="Google Shape;636;p9"/>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7" name="Google Shape;637;p9"/>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8" name="Google Shape;638;p9"/>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9" name="Google Shape;639;p9"/>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0" name="Google Shape;640;p9"/>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1" name="Google Shape;641;p9"/>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2" name="Google Shape;642;p9"/>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3" name="Google Shape;643;p9"/>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4" name="Google Shape;644;p9"/>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5" name="Google Shape;645;p9"/>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6" name="Google Shape;646;p9"/>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7" name="Google Shape;647;p9"/>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8" name="Google Shape;648;p9"/>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9" name="Google Shape;649;p9"/>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5" name="Google Shape;655;p9"/>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6" name="Google Shape;656;p9"/>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7" name="Google Shape;657;p9"/>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8" name="Google Shape;658;p9"/>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9" name="Google Shape;659;p9"/>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0" name="Google Shape;660;p9"/>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1" name="Google Shape;661;p9"/>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2" name="Google Shape;662;p9"/>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3" name="Google Shape;663;p9"/>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5" name="Google Shape;665;p9"/>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6" name="Google Shape;666;p9"/>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7" name="Google Shape;667;p9"/>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8" name="Google Shape;668;p9"/>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669" name="Google Shape;669;p9"/>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0" name="Google Shape;670;p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Ứng dụng Thi trắc nghiệm Bằng lái xe các Hạng mục bằng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kết quả</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vi-VN" dirty="0">
                <a:latin typeface="Space Grotesk Light" panose="020B0604020202020204" charset="0"/>
                <a:cs typeface="Space Grotesk Light" panose="020B0604020202020204" charset="0"/>
              </a:rPr>
              <a:t>User Interfaces</a:t>
            </a:r>
          </a:p>
          <a:p>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gồm</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trở</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số</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đúng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Group</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lại</a:t>
            </a:r>
            <a:endParaRPr lang="vi-VN" dirty="0">
              <a:latin typeface="Space Grotesk Light" panose="020B0604020202020204" charset="0"/>
              <a:cs typeface="Space Grotesk Light" panose="020B0604020202020204" charset="0"/>
            </a:endParaRPr>
          </a:p>
        </p:txBody>
      </p:sp>
      <p:pic>
        <p:nvPicPr>
          <p:cNvPr id="4098" name="Picture 12">
            <a:extLst>
              <a:ext uri="{FF2B5EF4-FFF2-40B4-BE49-F238E27FC236}">
                <a16:creationId xmlns:a16="http://schemas.microsoft.com/office/drawing/2014/main" id="{6C2473D2-1821-41F7-9268-0589FAA60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337"/>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248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175075" y="635278"/>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2.2 Thiết kế hệ thống</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5122" name="Picture 2">
            <a:extLst>
              <a:ext uri="{FF2B5EF4-FFF2-40B4-BE49-F238E27FC236}">
                <a16:creationId xmlns:a16="http://schemas.microsoft.com/office/drawing/2014/main" id="{D5862B6E-0742-4302-8FB2-E7923193D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261" y="1098473"/>
            <a:ext cx="5929419" cy="404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632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Load sceen</a:t>
            </a:r>
            <a:endParaRPr dirty="0"/>
          </a:p>
        </p:txBody>
      </p:sp>
      <p:sp>
        <p:nvSpPr>
          <p:cNvPr id="912" name="Google Shape;912;p18"/>
          <p:cNvSpPr txBox="1">
            <a:spLocks noGrp="1"/>
          </p:cNvSpPr>
          <p:nvPr>
            <p:ph type="body" idx="1"/>
          </p:nvPr>
        </p:nvSpPr>
        <p:spPr>
          <a:xfrm>
            <a:off x="855300" y="1553825"/>
            <a:ext cx="512175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thì</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1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lần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duy</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nhất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toàn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bộ</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chương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trình</a:t>
            </a:r>
            <a:r>
              <a:rPr lang="en-US" sz="1800" dirty="0">
                <a:effectLst/>
                <a:latin typeface="Space Grotesk Light" panose="020B0604020202020204" charset="0"/>
                <a:ea typeface="Times New Roman" panose="02020603050405020304" pitchFamily="18" charset="0"/>
                <a:cs typeface="Space Grotesk Light" panose="020B0604020202020204" charset="0"/>
              </a:rPr>
              <a:t>.</a:t>
            </a:r>
            <a:endParaRPr lang="vi-VN" sz="1800" dirty="0">
              <a:effectLst/>
              <a:latin typeface="Space Grotesk Light" panose="020B0604020202020204" charset="0"/>
              <a:ea typeface="Times New Roman" panose="02020603050405020304" pitchFamily="18" charset="0"/>
              <a:cs typeface="Space Grotesk Light" panose="020B0604020202020204" charset="0"/>
            </a:endParaRPr>
          </a:p>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026" name="Picture 6">
            <a:extLst>
              <a:ext uri="{FF2B5EF4-FFF2-40B4-BE49-F238E27FC236}">
                <a16:creationId xmlns:a16="http://schemas.microsoft.com/office/drawing/2014/main" id="{41E917F9-C7B0-4BB6-A2FB-98680106D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102" y="0"/>
            <a:ext cx="272089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637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chọn bằng thi</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dirty="0">
                <a:latin typeface="Space Grotesk Light" panose="020B0604020202020204" charset="0"/>
                <a:cs typeface="Space Grotesk Light" panose="020B0604020202020204" charset="0"/>
              </a:rPr>
              <a:t>Text ATGT CANSA</a:t>
            </a:r>
          </a:p>
          <a:p>
            <a:pPr marL="457200" lvl="0" indent="-368300" algn="l" rtl="0">
              <a:spcBef>
                <a:spcPts val="0"/>
              </a:spcBef>
              <a:spcAft>
                <a:spcPts val="0"/>
              </a:spcAft>
              <a:buSzPts val="2200"/>
              <a:buChar char="➢"/>
            </a:pPr>
            <a:r>
              <a:rPr lang="en-US" dirty="0">
                <a:latin typeface="Space Grotesk Light" panose="020B0604020202020204" charset="0"/>
                <a:cs typeface="Space Grotesk Light" panose="020B0604020202020204" charset="0"/>
              </a:rPr>
              <a:t>Button </a:t>
            </a:r>
            <a:r>
              <a:rPr lang="en-US" dirty="0" err="1">
                <a:latin typeface="Space Grotesk Light" panose="020B0604020202020204" charset="0"/>
                <a:cs typeface="Space Grotesk Light" panose="020B0604020202020204" charset="0"/>
              </a:rPr>
              <a:t>Bằng</a:t>
            </a:r>
            <a:r>
              <a:rPr lang="en-US" dirty="0">
                <a:latin typeface="Space Grotesk Light" panose="020B0604020202020204" charset="0"/>
                <a:cs typeface="Space Grotesk Light" panose="020B0604020202020204" charset="0"/>
              </a:rPr>
              <a:t> X: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Ẩn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và</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X </a:t>
            </a:r>
            <a:r>
              <a:rPr lang="en-US" sz="1800" dirty="0" err="1">
                <a:effectLst/>
                <a:latin typeface="Space Grotesk Light" panose="020B0604020202020204" charset="0"/>
                <a:ea typeface="Times New Roman" panose="02020603050405020304" pitchFamily="18" charset="0"/>
                <a:cs typeface="Space Grotesk Light" panose="020B0604020202020204" charset="0"/>
              </a:rPr>
              <a:t>và</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truyền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theo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đúng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cấu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trúc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X</a:t>
            </a:r>
            <a:endParaRPr lang="en-US" dirty="0">
              <a:latin typeface="Space Grotesk Light" panose="020B0604020202020204" charset="0"/>
              <a:cs typeface="Space Grotesk Light" panose="020B0604020202020204" charset="0"/>
            </a:endParaRPr>
          </a:p>
          <a:p>
            <a:pPr marL="88900" lvl="0" indent="0" algn="l" rtl="0">
              <a:spcBef>
                <a:spcPts val="0"/>
              </a:spcBef>
              <a:spcAft>
                <a:spcPts val="0"/>
              </a:spcAft>
              <a:buSzPts val="2200"/>
              <a:buNone/>
            </a:pPr>
            <a:r>
              <a:rPr lang="en-US" dirty="0" err="1">
                <a:latin typeface="Space Grotesk Light" panose="020B0604020202020204" charset="0"/>
                <a:cs typeface="Space Grotesk Light" panose="020B0604020202020204" charset="0"/>
              </a:rPr>
              <a:t>Ghi</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chú</a:t>
            </a:r>
            <a:r>
              <a:rPr lang="en-US" dirty="0">
                <a:latin typeface="Space Grotesk Light" panose="020B0604020202020204" charset="0"/>
                <a:cs typeface="Space Grotesk Light" panose="020B0604020202020204" charset="0"/>
              </a:rPr>
              <a:t>: X </a:t>
            </a:r>
            <a:r>
              <a:rPr lang="en-US" dirty="0" err="1">
                <a:latin typeface="Space Grotesk Light" panose="020B0604020202020204" charset="0"/>
                <a:cs typeface="Space Grotesk Light" panose="020B0604020202020204" charset="0"/>
              </a:rPr>
              <a:t>gồm</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Bằng</a:t>
            </a:r>
            <a:r>
              <a:rPr lang="en-US" dirty="0">
                <a:latin typeface="Space Grotesk Light" panose="020B0604020202020204" charset="0"/>
                <a:cs typeface="Space Grotesk Light" panose="020B0604020202020204" charset="0"/>
              </a:rPr>
              <a:t> A1, A2, A3, A4, B1, B2, C, D, E, Fc</a:t>
            </a:r>
          </a:p>
          <a:p>
            <a:pPr marL="88900" lvl="0" indent="0" algn="l" rtl="0">
              <a:spcBef>
                <a:spcPts val="0"/>
              </a:spcBef>
              <a:spcAft>
                <a:spcPts val="0"/>
              </a:spcAft>
              <a:buSzPts val="2200"/>
              <a:buNone/>
            </a:pP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pic>
        <p:nvPicPr>
          <p:cNvPr id="1026" name="Picture 2" descr="Không có mô tả.">
            <a:extLst>
              <a:ext uri="{FF2B5EF4-FFF2-40B4-BE49-F238E27FC236}">
                <a16:creationId xmlns:a16="http://schemas.microsoft.com/office/drawing/2014/main" id="{D34B3755-5A2B-45C9-8F0A-ACB9C0041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0"/>
            <a:ext cx="23161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42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743788" y="1232300"/>
            <a:ext cx="5411685" cy="3437226"/>
          </a:xfrm>
        </p:spPr>
        <p:txBody>
          <a:bodyPr/>
          <a:lstStyle/>
          <a:p>
            <a:pPr marL="88900" indent="0">
              <a:buNone/>
            </a:pP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Exit: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Thoát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chuyển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đến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Position(</a:t>
            </a:r>
            <a:r>
              <a:rPr lang="en-US" dirty="0" err="1">
                <a:latin typeface="Space Grotesk Light" panose="020B0604020202020204" charset="0"/>
                <a:cs typeface="Space Grotesk Light" panose="020B0604020202020204" charset="0"/>
              </a:rPr>
              <a:t>vị</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trí</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câu</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hỏi</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Tổng</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số</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câu</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hỏi</a:t>
            </a:r>
            <a:r>
              <a:rPr lang="en-US" dirty="0">
                <a:latin typeface="Space Grotesk Light" panose="020B0604020202020204" charset="0"/>
                <a:cs typeface="Space Grotesk Light" panose="020B0604020202020204" charset="0"/>
              </a:rPr>
              <a:t>)</a:t>
            </a: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Time Count Down: </a:t>
            </a:r>
            <a:r>
              <a:rPr lang="en-US" sz="1800" dirty="0">
                <a:effectLst/>
                <a:latin typeface="Space Grotesk Light" panose="020B0604020202020204" charset="0"/>
                <a:ea typeface="Times New Roman" panose="02020603050405020304" pitchFamily="18" charset="0"/>
                <a:cs typeface="Space Grotesk Light" panose="020B0604020202020204" charset="0"/>
              </a:rPr>
              <a:t>Khi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thời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gian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thúc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tự</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động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nộp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bài</a:t>
            </a:r>
            <a:r>
              <a:rPr lang="en-US" dirty="0" err="1">
                <a:latin typeface="Space Grotesk Light" panose="020B0604020202020204" charset="0"/>
                <a:cs typeface="Space Grotesk Light" panose="020B0604020202020204" charset="0"/>
              </a:rPr>
              <a:t>Text</a:t>
            </a:r>
            <a:r>
              <a:rPr lang="en-US" dirty="0">
                <a:latin typeface="Space Grotesk Light" panose="020B0604020202020204" charset="0"/>
                <a:cs typeface="Space Grotesk Light" panose="020B0604020202020204" charset="0"/>
              </a:rPr>
              <a:t> View Question: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ảnh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sẽ</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trực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tiếp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từ</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pic>
        <p:nvPicPr>
          <p:cNvPr id="3074" name="Picture 9">
            <a:extLst>
              <a:ext uri="{FF2B5EF4-FFF2-40B4-BE49-F238E27FC236}">
                <a16:creationId xmlns:a16="http://schemas.microsoft.com/office/drawing/2014/main" id="{D5924597-6A41-433A-A880-BB9613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075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777242" y="1034150"/>
            <a:ext cx="5411685" cy="3437226"/>
          </a:xfrm>
        </p:spPr>
        <p:txBody>
          <a:bodyPr/>
          <a:lstStyle/>
          <a:p>
            <a:pPr marL="88900" indent="0">
              <a:buNone/>
            </a:pP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Get Result: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Thoát</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khỏi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màn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hiện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tại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màn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kết</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quả</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Next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sau</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Back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trước</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Radio Group: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Chọn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vào</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US" dirty="0">
              <a:latin typeface="Space Grotesk Light" panose="020B0604020202020204" charset="0"/>
              <a:cs typeface="Space Grotesk Light" panose="020B0604020202020204" charset="0"/>
            </a:endParaRPr>
          </a:p>
          <a:p>
            <a:r>
              <a:rPr lang="en-US" dirty="0" err="1">
                <a:latin typeface="Space Grotesk Light" panose="020B0604020202020204" charset="0"/>
                <a:cs typeface="Space Grotesk Light" panose="020B0604020202020204" charset="0"/>
              </a:rPr>
              <a:t>ImageView</a:t>
            </a:r>
            <a:r>
              <a:rPr lang="en-US" dirty="0">
                <a:latin typeface="Space Grotesk Light" panose="020B0604020202020204" charset="0"/>
                <a:cs typeface="Space Grotesk Light" panose="020B0604020202020204" charset="0"/>
              </a:rPr>
              <a:t>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Nếu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có</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ảnh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có</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sẽ</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load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trực</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tiếp</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từ</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mạng</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internet</a:t>
            </a:r>
          </a:p>
          <a:p>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3074" name="Picture 9">
            <a:extLst>
              <a:ext uri="{FF2B5EF4-FFF2-40B4-BE49-F238E27FC236}">
                <a16:creationId xmlns:a16="http://schemas.microsoft.com/office/drawing/2014/main" id="{D5924597-6A41-433A-A880-BB9613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981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32998"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 Màn hình kết quả</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result</a:t>
            </a:r>
          </a:p>
          <a:p>
            <a:r>
              <a:rPr lang="en-US" dirty="0">
                <a:latin typeface="Space Grotesk Light" panose="020B0604020202020204" charset="0"/>
                <a:cs typeface="Space Grotesk Light" panose="020B0604020202020204" charset="0"/>
              </a:rPr>
              <a:t>Button go </a:t>
            </a:r>
            <a:r>
              <a:rPr lang="en-US" dirty="0" err="1">
                <a:latin typeface="Space Grotesk Light" panose="020B0604020202020204" charset="0"/>
                <a:cs typeface="Space Grotesk Light" panose="020B0604020202020204" charset="0"/>
              </a:rPr>
              <a:t>linsence</a:t>
            </a:r>
            <a:r>
              <a:rPr lang="en-US" dirty="0">
                <a:latin typeface="Space Grotesk Light" panose="020B0604020202020204" charset="0"/>
                <a:cs typeface="Space Grotesk Light" panose="020B060402020202020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Thoát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khỏi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kết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quả</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chuyển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đến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chọn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loại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bằng</a:t>
            </a:r>
            <a:endParaRPr lang="en-US" dirty="0">
              <a:latin typeface="Space Grotesk Light" panose="020B0604020202020204" charset="0"/>
              <a:cs typeface="Space Grotesk Light" panose="020B0604020202020204" charset="0"/>
            </a:endParaRP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group results</a:t>
            </a:r>
          </a:p>
          <a:p>
            <a:r>
              <a:rPr lang="en-US" dirty="0">
                <a:latin typeface="Space Grotesk Light" panose="020B0604020202020204" charset="0"/>
                <a:cs typeface="Space Grotesk Light" panose="020B0604020202020204" charset="0"/>
              </a:rPr>
              <a:t>Button </a:t>
            </a:r>
            <a:r>
              <a:rPr lang="en-US" dirty="0" err="1">
                <a:latin typeface="Space Grotesk Light" panose="020B0604020202020204" charset="0"/>
                <a:cs typeface="Space Grotesk Light" panose="020B0604020202020204" charset="0"/>
              </a:rPr>
              <a:t>ReTest</a:t>
            </a:r>
            <a:r>
              <a:rPr lang="en-US" dirty="0">
                <a:latin typeface="Space Grotesk Light" panose="020B0604020202020204" charset="0"/>
                <a:cs typeface="Space Grotesk Light" panose="020B060402020202020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Thoát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khỏi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chuyển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đến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theo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đúng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loại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bằng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hiện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vi-VN" dirty="0">
              <a:latin typeface="Space Grotesk Light" panose="020B0604020202020204" charset="0"/>
              <a:cs typeface="Space Grotesk Light" panose="020B0604020202020204" charset="0"/>
            </a:endParaRPr>
          </a:p>
        </p:txBody>
      </p:sp>
      <p:pic>
        <p:nvPicPr>
          <p:cNvPr id="4098" name="Picture 12">
            <a:extLst>
              <a:ext uri="{FF2B5EF4-FFF2-40B4-BE49-F238E27FC236}">
                <a16:creationId xmlns:a16="http://schemas.microsoft.com/office/drawing/2014/main" id="{6C2473D2-1821-41F7-9268-0589FAA60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337"/>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281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6" name="Table 5">
            <a:extLst>
              <a:ext uri="{FF2B5EF4-FFF2-40B4-BE49-F238E27FC236}">
                <a16:creationId xmlns:a16="http://schemas.microsoft.com/office/drawing/2014/main" id="{DAA399D9-9B7F-4A71-BCE1-BDC19A4A2CCC}"/>
              </a:ext>
            </a:extLst>
          </p:cNvPr>
          <p:cNvGraphicFramePr>
            <a:graphicFrameLocks noGrp="1"/>
          </p:cNvGraphicFramePr>
          <p:nvPr>
            <p:extLst>
              <p:ext uri="{D42A27DB-BD31-4B8C-83A1-F6EECF244321}">
                <p14:modId xmlns:p14="http://schemas.microsoft.com/office/powerpoint/2010/main" val="2924973514"/>
              </p:ext>
            </p:extLst>
          </p:nvPr>
        </p:nvGraphicFramePr>
        <p:xfrm>
          <a:off x="245326" y="1232300"/>
          <a:ext cx="5881939" cy="3438638"/>
        </p:xfrm>
        <a:graphic>
          <a:graphicData uri="http://schemas.openxmlformats.org/drawingml/2006/table">
            <a:tbl>
              <a:tblPr firstRow="1" firstCol="1" bandRow="1">
                <a:tableStyleId>{B71E8972-68E6-47C6-8168-9DFCAA21A1EE}</a:tableStyleId>
              </a:tblPr>
              <a:tblGrid>
                <a:gridCol w="2884593">
                  <a:extLst>
                    <a:ext uri="{9D8B030D-6E8A-4147-A177-3AD203B41FA5}">
                      <a16:colId xmlns:a16="http://schemas.microsoft.com/office/drawing/2014/main" val="3964584804"/>
                    </a:ext>
                  </a:extLst>
                </a:gridCol>
                <a:gridCol w="789270">
                  <a:extLst>
                    <a:ext uri="{9D8B030D-6E8A-4147-A177-3AD203B41FA5}">
                      <a16:colId xmlns:a16="http://schemas.microsoft.com/office/drawing/2014/main" val="1966121734"/>
                    </a:ext>
                  </a:extLst>
                </a:gridCol>
                <a:gridCol w="704705">
                  <a:extLst>
                    <a:ext uri="{9D8B030D-6E8A-4147-A177-3AD203B41FA5}">
                      <a16:colId xmlns:a16="http://schemas.microsoft.com/office/drawing/2014/main" val="1184118138"/>
                    </a:ext>
                  </a:extLst>
                </a:gridCol>
                <a:gridCol w="761082">
                  <a:extLst>
                    <a:ext uri="{9D8B030D-6E8A-4147-A177-3AD203B41FA5}">
                      <a16:colId xmlns:a16="http://schemas.microsoft.com/office/drawing/2014/main" val="3365657120"/>
                    </a:ext>
                  </a:extLst>
                </a:gridCol>
                <a:gridCol w="742289">
                  <a:extLst>
                    <a:ext uri="{9D8B030D-6E8A-4147-A177-3AD203B41FA5}">
                      <a16:colId xmlns:a16="http://schemas.microsoft.com/office/drawing/2014/main" val="1714119358"/>
                    </a:ext>
                  </a:extLst>
                </a:gridCol>
              </a:tblGrid>
              <a:tr h="688024">
                <a:tc>
                  <a:txBody>
                    <a:bodyPr/>
                    <a:lstStyle/>
                    <a:p>
                      <a:pPr algn="ctr"/>
                      <a:r>
                        <a:rPr lang="en-US" sz="1500">
                          <a:effectLst/>
                        </a:rPr>
                        <a:t>Các phần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1000">
                        <a:effectLst/>
                        <a:latin typeface="Times New Roman" panose="02020603050405020304" pitchFamily="18" charset="0"/>
                      </a:endParaRPr>
                    </a:p>
                  </a:txBody>
                  <a:tcPr marL="0" marR="0" marT="0" marB="0" anchor="ctr"/>
                </a:tc>
                <a:tc>
                  <a:txBody>
                    <a:bodyPr/>
                    <a:lstStyle/>
                    <a:p>
                      <a:pPr algn="ctr"/>
                      <a:r>
                        <a:rPr lang="en-US" sz="1500">
                          <a:effectLst/>
                        </a:rPr>
                        <a:t>Từ câu- đến câu</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500">
                          <a:effectLst/>
                        </a:rPr>
                        <a:t>Số lượng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500">
                          <a:effectLst/>
                        </a:rPr>
                        <a:t>Số câu trong đề A1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693635679"/>
                  </a:ext>
                </a:extLst>
              </a:tr>
              <a:tr h="458683">
                <a:tc>
                  <a:txBody>
                    <a:bodyPr/>
                    <a:lstStyle/>
                    <a:p>
                      <a:r>
                        <a:rPr lang="en-US" sz="1500" dirty="0">
                          <a:effectLst/>
                        </a:rPr>
                        <a:t>1. </a:t>
                      </a:r>
                      <a:r>
                        <a:rPr lang="en-US" sz="1500" dirty="0" err="1">
                          <a:effectLst/>
                        </a:rPr>
                        <a:t>Khái</a:t>
                      </a:r>
                      <a:r>
                        <a:rPr lang="en-US" sz="1500" dirty="0">
                          <a:effectLst/>
                        </a:rPr>
                        <a:t> </a:t>
                      </a:r>
                      <a:r>
                        <a:rPr lang="en-US" sz="1500" dirty="0" err="1">
                          <a:effectLst/>
                        </a:rPr>
                        <a:t>niệm</a:t>
                      </a:r>
                      <a:r>
                        <a:rPr lang="en-US" sz="1500" dirty="0">
                          <a:effectLst/>
                        </a:rPr>
                        <a:t> </a:t>
                      </a:r>
                      <a:r>
                        <a:rPr lang="en-US" sz="1500" dirty="0" err="1">
                          <a:effectLst/>
                        </a:rPr>
                        <a:t>và</a:t>
                      </a:r>
                      <a:r>
                        <a:rPr lang="en-US" sz="1500" dirty="0">
                          <a:effectLst/>
                        </a:rPr>
                        <a:t> </a:t>
                      </a:r>
                      <a:r>
                        <a:rPr lang="en-US" sz="1500" dirty="0" err="1">
                          <a:effectLst/>
                        </a:rPr>
                        <a:t>quy</a:t>
                      </a:r>
                      <a:r>
                        <a:rPr lang="en-US" sz="1500" dirty="0">
                          <a:effectLst/>
                        </a:rPr>
                        <a:t> </a:t>
                      </a:r>
                      <a:r>
                        <a:rPr lang="en-US" sz="1500" dirty="0" err="1">
                          <a:effectLst/>
                        </a:rPr>
                        <a:t>tắc</a:t>
                      </a:r>
                      <a:r>
                        <a:rPr lang="en-US" sz="1500" dirty="0">
                          <a:effectLst/>
                        </a:rPr>
                        <a:t> </a:t>
                      </a:r>
                      <a:r>
                        <a:rPr lang="en-US" sz="1500" dirty="0" err="1">
                          <a:effectLst/>
                        </a:rPr>
                        <a:t>giao</a:t>
                      </a:r>
                      <a:r>
                        <a:rPr lang="en-US" sz="1500" dirty="0">
                          <a:effectLst/>
                        </a:rPr>
                        <a:t> </a:t>
                      </a:r>
                      <a:r>
                        <a:rPr lang="en-US" sz="1500" dirty="0" err="1">
                          <a:effectLst/>
                        </a:rPr>
                        <a:t>thông</a:t>
                      </a:r>
                      <a:r>
                        <a:rPr lang="en-US" sz="1500" dirty="0">
                          <a:effectLst/>
                        </a:rPr>
                        <a:t> </a:t>
                      </a:r>
                      <a:r>
                        <a:rPr lang="en-US" sz="1500" dirty="0" err="1">
                          <a:effectLst/>
                        </a:rPr>
                        <a:t>đường</a:t>
                      </a:r>
                      <a:r>
                        <a:rPr lang="en-US" sz="1500" dirty="0">
                          <a:effectLst/>
                        </a:rPr>
                        <a:t> </a:t>
                      </a:r>
                      <a:r>
                        <a:rPr lang="en-US" sz="1500" dirty="0" err="1">
                          <a:effectLst/>
                        </a:rPr>
                        <a:t>bộ</a:t>
                      </a:r>
                      <a:endParaRPr lang="vi-VN" sz="1200" dirty="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Khái niệm:</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1-13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311395620"/>
                  </a:ext>
                </a:extLst>
              </a:tr>
              <a:tr h="458683">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Quy tắc: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14-72</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59</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995043017"/>
                  </a:ext>
                </a:extLst>
              </a:tr>
              <a:tr h="229341">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Tốc độ: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73-75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84845290"/>
                  </a:ext>
                </a:extLst>
              </a:tr>
              <a:tr h="458683">
                <a:tc>
                  <a:txBody>
                    <a:bodyPr/>
                    <a:lstStyle/>
                    <a:p>
                      <a:r>
                        <a:rPr lang="en-US" sz="1500">
                          <a:effectLst/>
                        </a:rPr>
                        <a:t>2. Văn hóa, đạo đức nghề nghiệp người lái xe</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76-80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097712018"/>
                  </a:ext>
                </a:extLst>
              </a:tr>
              <a:tr h="458683">
                <a:tc>
                  <a:txBody>
                    <a:bodyPr/>
                    <a:lstStyle/>
                    <a:p>
                      <a:r>
                        <a:rPr lang="en-US" sz="1500">
                          <a:effectLst/>
                        </a:rPr>
                        <a:t>3. Hệ thống biển báo hiệu đường bộ</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81-115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15163197"/>
                  </a:ext>
                </a:extLst>
              </a:tr>
              <a:tr h="229341">
                <a:tc>
                  <a:txBody>
                    <a:bodyPr/>
                    <a:lstStyle/>
                    <a:p>
                      <a:r>
                        <a:rPr lang="en-US" sz="1500">
                          <a:effectLst/>
                        </a:rPr>
                        <a:t>4. Giải các thế sa hình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116-150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186119767"/>
                  </a:ext>
                </a:extLst>
              </a:tr>
              <a:tr h="229341">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Tổng</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150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dirty="0">
                          <a:effectLst/>
                        </a:rPr>
                        <a:t>20</a:t>
                      </a:r>
                      <a:endParaRPr lang="vi-VN" sz="12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71112067"/>
                  </a:ext>
                </a:extLst>
              </a:tr>
            </a:tbl>
          </a:graphicData>
        </a:graphic>
      </p:graphicFrame>
    </p:spTree>
    <p:extLst>
      <p:ext uri="{BB962C8B-B14F-4D97-AF65-F5344CB8AC3E}">
        <p14:creationId xmlns:p14="http://schemas.microsoft.com/office/powerpoint/2010/main" val="54936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2" name="Table 1">
            <a:extLst>
              <a:ext uri="{FF2B5EF4-FFF2-40B4-BE49-F238E27FC236}">
                <a16:creationId xmlns:a16="http://schemas.microsoft.com/office/drawing/2014/main" id="{7ABA9B8C-A9FF-45D0-A038-EB912363BDB0}"/>
              </a:ext>
            </a:extLst>
          </p:cNvPr>
          <p:cNvGraphicFramePr>
            <a:graphicFrameLocks noGrp="1"/>
          </p:cNvGraphicFramePr>
          <p:nvPr>
            <p:extLst>
              <p:ext uri="{D42A27DB-BD31-4B8C-83A1-F6EECF244321}">
                <p14:modId xmlns:p14="http://schemas.microsoft.com/office/powerpoint/2010/main" val="4102121649"/>
              </p:ext>
            </p:extLst>
          </p:nvPr>
        </p:nvGraphicFramePr>
        <p:xfrm>
          <a:off x="370358" y="1280980"/>
          <a:ext cx="6212884" cy="3267791"/>
        </p:xfrm>
        <a:graphic>
          <a:graphicData uri="http://schemas.openxmlformats.org/drawingml/2006/table">
            <a:tbl>
              <a:tblPr firstRow="1" firstCol="1" bandRow="1">
                <a:tableStyleId>{B71E8972-68E6-47C6-8168-9DFCAA21A1EE}</a:tableStyleId>
              </a:tblPr>
              <a:tblGrid>
                <a:gridCol w="2577172">
                  <a:extLst>
                    <a:ext uri="{9D8B030D-6E8A-4147-A177-3AD203B41FA5}">
                      <a16:colId xmlns:a16="http://schemas.microsoft.com/office/drawing/2014/main" val="936848359"/>
                    </a:ext>
                  </a:extLst>
                </a:gridCol>
                <a:gridCol w="25740">
                  <a:extLst>
                    <a:ext uri="{9D8B030D-6E8A-4147-A177-3AD203B41FA5}">
                      <a16:colId xmlns:a16="http://schemas.microsoft.com/office/drawing/2014/main" val="2471747150"/>
                    </a:ext>
                  </a:extLst>
                </a:gridCol>
                <a:gridCol w="810796">
                  <a:extLst>
                    <a:ext uri="{9D8B030D-6E8A-4147-A177-3AD203B41FA5}">
                      <a16:colId xmlns:a16="http://schemas.microsoft.com/office/drawing/2014/main" val="1380260897"/>
                    </a:ext>
                  </a:extLst>
                </a:gridCol>
                <a:gridCol w="926623">
                  <a:extLst>
                    <a:ext uri="{9D8B030D-6E8A-4147-A177-3AD203B41FA5}">
                      <a16:colId xmlns:a16="http://schemas.microsoft.com/office/drawing/2014/main" val="951933244"/>
                    </a:ext>
                  </a:extLst>
                </a:gridCol>
                <a:gridCol w="965234">
                  <a:extLst>
                    <a:ext uri="{9D8B030D-6E8A-4147-A177-3AD203B41FA5}">
                      <a16:colId xmlns:a16="http://schemas.microsoft.com/office/drawing/2014/main" val="46309357"/>
                    </a:ext>
                  </a:extLst>
                </a:gridCol>
                <a:gridCol w="907319">
                  <a:extLst>
                    <a:ext uri="{9D8B030D-6E8A-4147-A177-3AD203B41FA5}">
                      <a16:colId xmlns:a16="http://schemas.microsoft.com/office/drawing/2014/main" val="1717010746"/>
                    </a:ext>
                  </a:extLst>
                </a:gridCol>
              </a:tblGrid>
              <a:tr h="383593">
                <a:tc gridSpan="2">
                  <a:txBody>
                    <a:bodyPr/>
                    <a:lstStyle/>
                    <a:p>
                      <a:pPr algn="ctr">
                        <a:lnSpc>
                          <a:spcPts val="1500"/>
                        </a:lnSpc>
                      </a:pPr>
                      <a:r>
                        <a:rPr lang="en-US" sz="1500">
                          <a:effectLst/>
                        </a:rPr>
                        <a:t>Các phần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endParaRPr lang="vi-VN" sz="1000">
                        <a:effectLst/>
                        <a:latin typeface="Times New Roman" panose="02020603050405020304" pitchFamily="18" charset="0"/>
                      </a:endParaRPr>
                    </a:p>
                  </a:txBody>
                  <a:tcPr marL="0" marR="0" marT="0" marB="0" anchor="ctr"/>
                </a:tc>
                <a:tc>
                  <a:txBody>
                    <a:bodyPr/>
                    <a:lstStyle/>
                    <a:p>
                      <a:pPr algn="ctr">
                        <a:lnSpc>
                          <a:spcPts val="1500"/>
                        </a:lnSpc>
                      </a:pPr>
                      <a:r>
                        <a:rPr lang="en-US" sz="1500">
                          <a:effectLst/>
                        </a:rPr>
                        <a:t>Từ câu-đến câu</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Lượng câu Bộ đề</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Số câu A2</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72996092"/>
                  </a:ext>
                </a:extLst>
              </a:tr>
              <a:tr h="383593">
                <a:tc gridSpan="2">
                  <a:txBody>
                    <a:bodyPr/>
                    <a:lstStyle/>
                    <a:p>
                      <a:pPr>
                        <a:lnSpc>
                          <a:spcPts val="1500"/>
                        </a:lnSpc>
                      </a:pPr>
                      <a:r>
                        <a:rPr lang="en-US" sz="1500">
                          <a:effectLst/>
                        </a:rPr>
                        <a:t>1. Khái niệm và quy tắc giao thông đường bộ</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Khái niệm:</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1-21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21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93217302"/>
                  </a:ext>
                </a:extLst>
              </a:tr>
              <a:tr h="383593">
                <a:tc gridSpan="2">
                  <a:txBody>
                    <a:bodyPr/>
                    <a:lstStyle/>
                    <a:p>
                      <a:endParaRPr lang="vi-VN" sz="1000">
                        <a:effectLst/>
                        <a:latin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Quy tắc: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22-131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110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7</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2071065"/>
                  </a:ext>
                </a:extLst>
              </a:tr>
              <a:tr h="191797">
                <a:tc gridSpan="2">
                  <a:txBody>
                    <a:bodyPr/>
                    <a:lstStyle/>
                    <a:p>
                      <a:endParaRPr lang="vi-VN" sz="1000">
                        <a:effectLst/>
                        <a:latin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Tốc độ: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132-145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14</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95742561"/>
                  </a:ext>
                </a:extLst>
              </a:tr>
              <a:tr h="191797">
                <a:tc gridSpan="2">
                  <a:txBody>
                    <a:bodyPr/>
                    <a:lstStyle/>
                    <a:p>
                      <a:pPr>
                        <a:lnSpc>
                          <a:spcPts val="1500"/>
                        </a:lnSpc>
                      </a:pPr>
                      <a:r>
                        <a:rPr lang="en-US" sz="1500">
                          <a:effectLst/>
                        </a:rPr>
                        <a:t>2. Nghiệp vụ vận tải</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pPr marL="342900" lvl="0" indent="-342900">
                        <a:lnSpc>
                          <a:spcPts val="1500"/>
                        </a:lnSpc>
                        <a:buFont typeface="+mj-lt"/>
                        <a:buAutoNum type="arabicPeriod" startAt="2"/>
                      </a:pPr>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587917726"/>
                  </a:ext>
                </a:extLst>
              </a:tr>
              <a:tr h="383593">
                <a:tc gridSpan="3">
                  <a:txBody>
                    <a:bodyPr/>
                    <a:lstStyle/>
                    <a:p>
                      <a:pPr>
                        <a:lnSpc>
                          <a:spcPts val="1500"/>
                        </a:lnSpc>
                      </a:pPr>
                      <a:r>
                        <a:rPr lang="en-US" sz="1500">
                          <a:effectLst/>
                        </a:rPr>
                        <a:t>3. Văn hóa, đạo đức nghề nghiệp người lái xe</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hMerge="1">
                  <a:txBody>
                    <a:bodyPr/>
                    <a:lstStyle/>
                    <a:p>
                      <a:endParaRPr lang="vi-VN"/>
                    </a:p>
                  </a:txBody>
                  <a:tcPr/>
                </a:tc>
                <a:tc>
                  <a:txBody>
                    <a:bodyPr/>
                    <a:lstStyle/>
                    <a:p>
                      <a:pPr algn="ctr">
                        <a:lnSpc>
                          <a:spcPts val="1500"/>
                        </a:lnSpc>
                      </a:pPr>
                      <a:r>
                        <a:rPr lang="en-US" sz="1500">
                          <a:effectLst/>
                        </a:rPr>
                        <a:t>176 - 200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25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36097022"/>
                  </a:ext>
                </a:extLst>
              </a:tr>
              <a:tr h="191797">
                <a:tc>
                  <a:txBody>
                    <a:bodyPr/>
                    <a:lstStyle/>
                    <a:p>
                      <a:pPr>
                        <a:lnSpc>
                          <a:spcPts val="1500"/>
                        </a:lnSpc>
                      </a:pPr>
                      <a:r>
                        <a:rPr lang="en-US" sz="1500">
                          <a:effectLst/>
                        </a:rPr>
                        <a:t>4. Kỹ thuật lái xe ô tô </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11328830"/>
                  </a:ext>
                </a:extLst>
              </a:tr>
              <a:tr h="383593">
                <a:tc>
                  <a:txBody>
                    <a:bodyPr/>
                    <a:lstStyle/>
                    <a:p>
                      <a:pPr>
                        <a:lnSpc>
                          <a:spcPts val="1500"/>
                        </a:lnSpc>
                      </a:pPr>
                      <a:r>
                        <a:rPr lang="en-US" sz="1500">
                          <a:effectLst/>
                        </a:rPr>
                        <a:t>5. Cấu tạo và sửa chữa xe ô tô</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213250258"/>
                  </a:ext>
                </a:extLst>
              </a:tr>
              <a:tr h="383593">
                <a:tc>
                  <a:txBody>
                    <a:bodyPr/>
                    <a:lstStyle/>
                    <a:p>
                      <a:pPr>
                        <a:lnSpc>
                          <a:spcPts val="1500"/>
                        </a:lnSpc>
                      </a:pPr>
                      <a:r>
                        <a:rPr lang="en-US" sz="1500">
                          <a:effectLst/>
                        </a:rPr>
                        <a:t>6. Hệ thống biển báo hiệu đường bộ</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256 - 355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100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14160970"/>
                  </a:ext>
                </a:extLst>
              </a:tr>
              <a:tr h="191797">
                <a:tc>
                  <a:txBody>
                    <a:bodyPr/>
                    <a:lstStyle/>
                    <a:p>
                      <a:pPr>
                        <a:lnSpc>
                          <a:spcPts val="1500"/>
                        </a:lnSpc>
                      </a:pPr>
                      <a:r>
                        <a:rPr lang="en-US" sz="1500">
                          <a:effectLst/>
                        </a:rPr>
                        <a:t>7. Giải các thế sa hình</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356 - 450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95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774832809"/>
                  </a:ext>
                </a:extLst>
              </a:tr>
              <a:tr h="199045">
                <a:tc>
                  <a:txBody>
                    <a:bodyPr/>
                    <a:lstStyle/>
                    <a:p>
                      <a:endParaRPr lang="vi-VN" sz="1000">
                        <a:effectLst/>
                        <a:latin typeface="Times New Roman" panose="02020603050405020304" pitchFamily="18" charset="0"/>
                      </a:endParaRPr>
                    </a:p>
                  </a:txBody>
                  <a:tcPr marL="0" marR="0" marT="0" marB="0"/>
                </a:tc>
                <a:tc gridSpan="2">
                  <a:txBody>
                    <a:bodyPr/>
                    <a:lstStyle/>
                    <a:p>
                      <a:pPr algn="ctr">
                        <a:lnSpc>
                          <a:spcPts val="1500"/>
                        </a:lnSpc>
                      </a:pPr>
                      <a:r>
                        <a:rPr lang="en-US" sz="1500">
                          <a:effectLst/>
                        </a:rPr>
                        <a:t>Tổng</a:t>
                      </a:r>
                      <a:endParaRPr lang="vi-VN" sz="1200">
                        <a:effectLst/>
                        <a:latin typeface="Times New Roman" panose="02020603050405020304" pitchFamily="18" charset="0"/>
                        <a:ea typeface="Times New Roman" panose="02020603050405020304" pitchFamily="18" charset="0"/>
                      </a:endParaRPr>
                    </a:p>
                  </a:txBody>
                  <a:tcPr marL="0" marR="0" marT="0" marB="0"/>
                </a:tc>
                <a:tc hMerge="1">
                  <a:txBody>
                    <a:bodyPr/>
                    <a:lstStyle/>
                    <a:p>
                      <a:endParaRPr lang="vi-VN"/>
                    </a:p>
                  </a:txBody>
                  <a:tcPr/>
                </a:tc>
                <a:tc>
                  <a:txBody>
                    <a:bodyPr/>
                    <a:lstStyle/>
                    <a:p>
                      <a:endParaRPr lang="vi-VN" sz="1000">
                        <a:effectLst/>
                        <a:latin typeface="Times New Roman" panose="02020603050405020304" pitchFamily="18" charset="0"/>
                      </a:endParaRPr>
                    </a:p>
                  </a:txBody>
                  <a:tcPr marL="0" marR="0" marT="0" marB="0" anchor="ctr"/>
                </a:tc>
                <a:tc>
                  <a:txBody>
                    <a:bodyPr/>
                    <a:lstStyle/>
                    <a:p>
                      <a:pPr algn="ctr">
                        <a:lnSpc>
                          <a:spcPts val="1500"/>
                        </a:lnSpc>
                      </a:pPr>
                      <a:r>
                        <a:rPr lang="en-US" sz="1500">
                          <a:effectLst/>
                        </a:rPr>
                        <a:t>365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dirty="0">
                          <a:effectLst/>
                        </a:rPr>
                        <a:t>20</a:t>
                      </a:r>
                      <a:endParaRPr lang="vi-VN"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428092902"/>
                  </a:ext>
                </a:extLst>
              </a:tr>
            </a:tbl>
          </a:graphicData>
        </a:graphic>
      </p:graphicFrame>
    </p:spTree>
    <p:extLst>
      <p:ext uri="{BB962C8B-B14F-4D97-AF65-F5344CB8AC3E}">
        <p14:creationId xmlns:p14="http://schemas.microsoft.com/office/powerpoint/2010/main" val="1421280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2" name="Table 1">
            <a:extLst>
              <a:ext uri="{FF2B5EF4-FFF2-40B4-BE49-F238E27FC236}">
                <a16:creationId xmlns:a16="http://schemas.microsoft.com/office/drawing/2014/main" id="{74BA08CF-CBD9-4D71-97C2-4CFF570DAA36}"/>
              </a:ext>
            </a:extLst>
          </p:cNvPr>
          <p:cNvGraphicFramePr>
            <a:graphicFrameLocks noGrp="1"/>
          </p:cNvGraphicFramePr>
          <p:nvPr>
            <p:extLst>
              <p:ext uri="{D42A27DB-BD31-4B8C-83A1-F6EECF244321}">
                <p14:modId xmlns:p14="http://schemas.microsoft.com/office/powerpoint/2010/main" val="1745097292"/>
              </p:ext>
            </p:extLst>
          </p:nvPr>
        </p:nvGraphicFramePr>
        <p:xfrm>
          <a:off x="276688" y="1232300"/>
          <a:ext cx="5243166" cy="3449384"/>
        </p:xfrm>
        <a:graphic>
          <a:graphicData uri="http://schemas.openxmlformats.org/drawingml/2006/table">
            <a:tbl>
              <a:tblPr firstRow="1" firstCol="1" bandRow="1">
                <a:tableStyleId>{B71E8972-68E6-47C6-8168-9DFCAA21A1EE}</a:tableStyleId>
              </a:tblPr>
              <a:tblGrid>
                <a:gridCol w="2685747">
                  <a:extLst>
                    <a:ext uri="{9D8B030D-6E8A-4147-A177-3AD203B41FA5}">
                      <a16:colId xmlns:a16="http://schemas.microsoft.com/office/drawing/2014/main" val="513416050"/>
                    </a:ext>
                  </a:extLst>
                </a:gridCol>
                <a:gridCol w="589017">
                  <a:extLst>
                    <a:ext uri="{9D8B030D-6E8A-4147-A177-3AD203B41FA5}">
                      <a16:colId xmlns:a16="http://schemas.microsoft.com/office/drawing/2014/main" val="3430484065"/>
                    </a:ext>
                  </a:extLst>
                </a:gridCol>
                <a:gridCol w="637342">
                  <a:extLst>
                    <a:ext uri="{9D8B030D-6E8A-4147-A177-3AD203B41FA5}">
                      <a16:colId xmlns:a16="http://schemas.microsoft.com/office/drawing/2014/main" val="2073849486"/>
                    </a:ext>
                  </a:extLst>
                </a:gridCol>
                <a:gridCol w="621233">
                  <a:extLst>
                    <a:ext uri="{9D8B030D-6E8A-4147-A177-3AD203B41FA5}">
                      <a16:colId xmlns:a16="http://schemas.microsoft.com/office/drawing/2014/main" val="2778035618"/>
                    </a:ext>
                  </a:extLst>
                </a:gridCol>
                <a:gridCol w="709827">
                  <a:extLst>
                    <a:ext uri="{9D8B030D-6E8A-4147-A177-3AD203B41FA5}">
                      <a16:colId xmlns:a16="http://schemas.microsoft.com/office/drawing/2014/main" val="1121391125"/>
                    </a:ext>
                  </a:extLst>
                </a:gridCol>
              </a:tblGrid>
              <a:tr h="465036">
                <a:tc>
                  <a:txBody>
                    <a:bodyPr/>
                    <a:lstStyle/>
                    <a:p>
                      <a:pPr algn="ctr"/>
                      <a:r>
                        <a:rPr lang="en-US" sz="1100">
                          <a:effectLst/>
                        </a:rPr>
                        <a:t>Các phần câu hỏi</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700">
                        <a:effectLst/>
                        <a:latin typeface="Times New Roman" panose="02020603050405020304" pitchFamily="18" charset="0"/>
                      </a:endParaRPr>
                    </a:p>
                  </a:txBody>
                  <a:tcPr marL="0" marR="0" marT="0" marB="0" anchor="ctr"/>
                </a:tc>
                <a:tc>
                  <a:txBody>
                    <a:bodyPr/>
                    <a:lstStyle/>
                    <a:p>
                      <a:pPr algn="ctr"/>
                      <a:r>
                        <a:rPr lang="en-US" sz="1100">
                          <a:effectLst/>
                        </a:rPr>
                        <a:t>Từ câu -</a:t>
                      </a:r>
                      <a:br>
                        <a:rPr lang="en-US" sz="1100">
                          <a:effectLst/>
                        </a:rPr>
                      </a:br>
                      <a:r>
                        <a:rPr lang="en-US" sz="1100">
                          <a:effectLst/>
                        </a:rPr>
                        <a:t>đến câu</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100">
                          <a:effectLst/>
                        </a:rPr>
                        <a:t>Số lượng câu hỏi</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100">
                          <a:effectLst/>
                        </a:rPr>
                        <a:t>Số câu trong đề thi A3, A4</a:t>
                      </a:r>
                      <a:endParaRPr lang="vi-VN" sz="9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086903727"/>
                  </a:ext>
                </a:extLst>
              </a:tr>
              <a:tr h="368308">
                <a:tc>
                  <a:txBody>
                    <a:bodyPr/>
                    <a:lstStyle/>
                    <a:p>
                      <a:r>
                        <a:rPr lang="en-US" sz="1100">
                          <a:effectLst/>
                        </a:rPr>
                        <a:t>1. Khái niệm và quy tắc giao thông đường bộ</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Khái niệm:</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1-21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38439188"/>
                  </a:ext>
                </a:extLst>
              </a:tr>
              <a:tr h="368308">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Quy tắc: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22-131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108</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7</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862168185"/>
                  </a:ext>
                </a:extLst>
              </a:tr>
              <a:tr h="368308">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Tốc độ: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132-145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14</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822622232"/>
                  </a:ext>
                </a:extLst>
              </a:tr>
              <a:tr h="184154">
                <a:tc>
                  <a:txBody>
                    <a:bodyPr/>
                    <a:lstStyle/>
                    <a:p>
                      <a:r>
                        <a:rPr lang="en-US" sz="1100">
                          <a:effectLst/>
                        </a:rPr>
                        <a:t>2. Nghiệp vụ vận tải</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146-175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27</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935904126"/>
                  </a:ext>
                </a:extLst>
              </a:tr>
              <a:tr h="368308">
                <a:tc>
                  <a:txBody>
                    <a:bodyPr/>
                    <a:lstStyle/>
                    <a:p>
                      <a:r>
                        <a:rPr lang="en-US" sz="1100">
                          <a:effectLst/>
                        </a:rPr>
                        <a:t>3. Văn hóa, đạo đức nghề nghiệp người lái xe</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176 - 200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60676105"/>
                  </a:ext>
                </a:extLst>
              </a:tr>
              <a:tr h="184154">
                <a:tc>
                  <a:txBody>
                    <a:bodyPr/>
                    <a:lstStyle/>
                    <a:p>
                      <a:r>
                        <a:rPr lang="en-US" sz="1100">
                          <a:effectLst/>
                        </a:rPr>
                        <a:t>4. Kỹ thuật lái xe ô tô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bỏ</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855842888"/>
                  </a:ext>
                </a:extLst>
              </a:tr>
              <a:tr h="184154">
                <a:tc>
                  <a:txBody>
                    <a:bodyPr/>
                    <a:lstStyle/>
                    <a:p>
                      <a:r>
                        <a:rPr lang="en-US" sz="1100">
                          <a:effectLst/>
                        </a:rPr>
                        <a:t>5. Cấu tạo và sửa chữa xe ô tô</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bỏ</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099836882"/>
                  </a:ext>
                </a:extLst>
              </a:tr>
              <a:tr h="368308">
                <a:tc>
                  <a:txBody>
                    <a:bodyPr/>
                    <a:lstStyle/>
                    <a:p>
                      <a:r>
                        <a:rPr lang="en-US" sz="1100">
                          <a:effectLst/>
                        </a:rPr>
                        <a:t>6. Hệ thống biển báo hiệu đường bộ</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256 - 355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100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5</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12169572"/>
                  </a:ext>
                </a:extLst>
              </a:tr>
              <a:tr h="368308">
                <a:tc>
                  <a:txBody>
                    <a:bodyPr/>
                    <a:lstStyle/>
                    <a:p>
                      <a:r>
                        <a:rPr lang="en-US" sz="1100">
                          <a:effectLst/>
                        </a:rPr>
                        <a:t>7. Giải các thế sa hình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356 - 450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95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4</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54374017"/>
                  </a:ext>
                </a:extLst>
              </a:tr>
              <a:tr h="184154">
                <a:tc>
                  <a:txBody>
                    <a:bodyPr/>
                    <a:lstStyle/>
                    <a:p>
                      <a:pPr algn="r"/>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Tổng</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390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dirty="0">
                          <a:effectLst/>
                        </a:rPr>
                        <a:t>20</a:t>
                      </a:r>
                      <a:endParaRPr lang="vi-VN" sz="9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78864940"/>
                  </a:ext>
                </a:extLst>
              </a:tr>
            </a:tbl>
          </a:graphicData>
        </a:graphic>
      </p:graphicFrame>
    </p:spTree>
    <p:extLst>
      <p:ext uri="{BB962C8B-B14F-4D97-AF65-F5344CB8AC3E}">
        <p14:creationId xmlns:p14="http://schemas.microsoft.com/office/powerpoint/2010/main" val="3625413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42"/>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Menu</a:t>
            </a:r>
            <a:endParaRPr dirty="0"/>
          </a:p>
        </p:txBody>
      </p:sp>
      <p:sp>
        <p:nvSpPr>
          <p:cNvPr id="1301" name="Google Shape;1301;p4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302" name="Google Shape;1302;p42"/>
          <p:cNvSpPr/>
          <p:nvPr/>
        </p:nvSpPr>
        <p:spPr>
          <a:xfrm>
            <a:off x="876200" y="1516675"/>
            <a:ext cx="3628800" cy="1367100"/>
          </a:xfrm>
          <a:prstGeom prst="rect">
            <a:avLst/>
          </a:prstGeom>
          <a:solidFill>
            <a:srgbClr val="FFFFFF">
              <a:alpha val="1620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vi-VN" b="1" dirty="0">
                <a:solidFill>
                  <a:schemeClr val="dk1"/>
                </a:solidFill>
                <a:latin typeface="Space Grotesk"/>
                <a:ea typeface="Space Grotesk"/>
                <a:cs typeface="Space Grotesk"/>
                <a:sym typeface="Space Grotesk"/>
              </a:rPr>
              <a:t>1. Mở đầu</a:t>
            </a:r>
            <a:endParaRPr b="1" dirty="0">
              <a:solidFill>
                <a:schemeClr val="dk1"/>
              </a:solidFill>
              <a:latin typeface="Space Grotesk"/>
              <a:ea typeface="Space Grotesk"/>
              <a:cs typeface="Space Grotesk"/>
              <a:sym typeface="Space Grotesk"/>
            </a:endParaRPr>
          </a:p>
        </p:txBody>
      </p:sp>
      <p:sp>
        <p:nvSpPr>
          <p:cNvPr id="1303" name="Google Shape;1303;p42"/>
          <p:cNvSpPr/>
          <p:nvPr/>
        </p:nvSpPr>
        <p:spPr>
          <a:xfrm>
            <a:off x="4655131" y="1516675"/>
            <a:ext cx="3628800" cy="1367100"/>
          </a:xfrm>
          <a:prstGeom prst="rect">
            <a:avLst/>
          </a:prstGeom>
          <a:solidFill>
            <a:srgbClr val="FFFFFF">
              <a:alpha val="1620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vi-VN" b="1" dirty="0">
                <a:solidFill>
                  <a:schemeClr val="dk1"/>
                </a:solidFill>
                <a:latin typeface="Space Grotesk"/>
                <a:ea typeface="Space Grotesk"/>
                <a:cs typeface="Space Grotesk"/>
                <a:sym typeface="Space Grotesk"/>
              </a:rPr>
              <a:t>2. Phân tích thiết kế hệ thống</a:t>
            </a:r>
            <a:endParaRPr b="1" dirty="0">
              <a:solidFill>
                <a:schemeClr val="dk1"/>
              </a:solidFill>
              <a:latin typeface="Space Grotesk"/>
              <a:ea typeface="Space Grotesk"/>
              <a:cs typeface="Space Grotesk"/>
              <a:sym typeface="Space Grotesk"/>
            </a:endParaRPr>
          </a:p>
        </p:txBody>
      </p:sp>
      <p:sp>
        <p:nvSpPr>
          <p:cNvPr id="1304" name="Google Shape;1304;p42"/>
          <p:cNvSpPr/>
          <p:nvPr/>
        </p:nvSpPr>
        <p:spPr>
          <a:xfrm>
            <a:off x="876200" y="3033763"/>
            <a:ext cx="3628800" cy="1367100"/>
          </a:xfrm>
          <a:prstGeom prst="rect">
            <a:avLst/>
          </a:prstGeom>
          <a:solidFill>
            <a:srgbClr val="FFFFFF">
              <a:alpha val="1620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Space Grotesk"/>
              <a:ea typeface="Space Grotesk"/>
              <a:cs typeface="Space Grotesk"/>
              <a:sym typeface="Space Grotesk"/>
            </a:endParaRPr>
          </a:p>
          <a:p>
            <a:pPr marL="0" lvl="0" indent="0" algn="l" rtl="0">
              <a:spcBef>
                <a:spcPts val="600"/>
              </a:spcBef>
              <a:spcAft>
                <a:spcPts val="0"/>
              </a:spcAft>
              <a:buClr>
                <a:schemeClr val="dk1"/>
              </a:buClr>
              <a:buSzPts val="1100"/>
              <a:buFont typeface="Arial"/>
              <a:buNone/>
            </a:pPr>
            <a:r>
              <a:rPr lang="vi-VN" dirty="0">
                <a:solidFill>
                  <a:schemeClr val="dk1"/>
                </a:solidFill>
                <a:latin typeface="Space Grotesk"/>
                <a:ea typeface="Space Grotesk"/>
                <a:cs typeface="Space Grotesk"/>
                <a:sym typeface="Space Grotesk"/>
              </a:rPr>
              <a:t>3. Giới thiệu Firebase</a:t>
            </a:r>
            <a:endParaRPr dirty="0">
              <a:solidFill>
                <a:schemeClr val="dk1"/>
              </a:solidFill>
              <a:latin typeface="Space Grotesk"/>
              <a:ea typeface="Space Grotesk"/>
              <a:cs typeface="Space Grotesk"/>
              <a:sym typeface="Space Grotesk"/>
            </a:endParaRPr>
          </a:p>
        </p:txBody>
      </p:sp>
      <p:sp>
        <p:nvSpPr>
          <p:cNvPr id="1305" name="Google Shape;1305;p42"/>
          <p:cNvSpPr/>
          <p:nvPr/>
        </p:nvSpPr>
        <p:spPr>
          <a:xfrm>
            <a:off x="4655131" y="3033763"/>
            <a:ext cx="3628800" cy="1367100"/>
          </a:xfrm>
          <a:prstGeom prst="rect">
            <a:avLst/>
          </a:prstGeom>
          <a:solidFill>
            <a:srgbClr val="FFFFFF">
              <a:alpha val="16200"/>
            </a:srgbClr>
          </a:solidFill>
          <a:ln>
            <a:noFill/>
          </a:ln>
        </p:spPr>
        <p:txBody>
          <a:bodyPr spcFirstLastPara="1" wrap="square" lIns="1371600" tIns="91425" rIns="91425" bIns="91425" anchor="b" anchorCtr="0">
            <a:noAutofit/>
          </a:bodyPr>
          <a:lstStyle/>
          <a:p>
            <a:pPr marL="0" lvl="0" indent="0" algn="r" rtl="0">
              <a:spcBef>
                <a:spcPts val="600"/>
              </a:spcBef>
              <a:spcAft>
                <a:spcPts val="600"/>
              </a:spcAft>
              <a:buNone/>
            </a:pPr>
            <a:r>
              <a:rPr lang="en" b="1" dirty="0">
                <a:solidFill>
                  <a:schemeClr val="dk1"/>
                </a:solidFill>
                <a:latin typeface="Space Grotesk"/>
                <a:ea typeface="Space Grotesk"/>
                <a:cs typeface="Space Grotesk"/>
                <a:sym typeface="Space Grotesk"/>
              </a:rPr>
              <a:t>4. Kiểm thử</a:t>
            </a:r>
            <a:endParaRPr dirty="0">
              <a:solidFill>
                <a:schemeClr val="dk1"/>
              </a:solidFill>
              <a:latin typeface="Space Grotesk"/>
              <a:ea typeface="Space Grotesk"/>
              <a:cs typeface="Space Grotesk"/>
              <a:sym typeface="Space Grotesk"/>
            </a:endParaRPr>
          </a:p>
        </p:txBody>
      </p:sp>
      <p:sp>
        <p:nvSpPr>
          <p:cNvPr id="1306" name="Google Shape;1306;p42"/>
          <p:cNvSpPr/>
          <p:nvPr/>
        </p:nvSpPr>
        <p:spPr>
          <a:xfrm>
            <a:off x="3463339" y="1840184"/>
            <a:ext cx="2085300" cy="2085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rot="5400000">
            <a:off x="3613628" y="1840184"/>
            <a:ext cx="2085300" cy="2085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rot="10800000">
            <a:off x="3613628" y="1991666"/>
            <a:ext cx="2085300" cy="2085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rot="-5400000">
            <a:off x="3463339" y="1991666"/>
            <a:ext cx="2085300" cy="2085300"/>
          </a:xfrm>
          <a:prstGeom prst="pie">
            <a:avLst>
              <a:gd name="adj1" fmla="val 10788866"/>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3943416" y="2275156"/>
            <a:ext cx="287723" cy="387889"/>
          </a:xfrm>
          <a:prstGeom prst="rect">
            <a:avLst/>
          </a:prstGeom>
        </p:spPr>
        <p:txBody>
          <a:bodyPr>
            <a:prstTxWarp prst="textPlain">
              <a:avLst/>
            </a:prstTxWarp>
          </a:bodyPr>
          <a:lstStyle/>
          <a:p>
            <a:pPr lvl="0" algn="ctr"/>
            <a:r>
              <a:rPr lang="vi-VN" b="1" i="0" dirty="0">
                <a:ln>
                  <a:noFill/>
                </a:ln>
                <a:solidFill>
                  <a:schemeClr val="lt1"/>
                </a:solidFill>
                <a:latin typeface="Space Grotesk"/>
              </a:rPr>
              <a:t>M</a:t>
            </a:r>
            <a:endParaRPr b="1" i="0" dirty="0">
              <a:ln>
                <a:noFill/>
              </a:ln>
              <a:solidFill>
                <a:schemeClr val="lt1"/>
              </a:solidFill>
              <a:latin typeface="Space Grotesk"/>
            </a:endParaRPr>
          </a:p>
        </p:txBody>
      </p:sp>
      <p:sp>
        <p:nvSpPr>
          <p:cNvPr id="1311" name="Google Shape;1311;p42"/>
          <p:cNvSpPr/>
          <p:nvPr/>
        </p:nvSpPr>
        <p:spPr>
          <a:xfrm>
            <a:off x="4819603" y="2281816"/>
            <a:ext cx="446503" cy="372970"/>
          </a:xfrm>
          <a:prstGeom prst="rect">
            <a:avLst/>
          </a:prstGeom>
        </p:spPr>
        <p:txBody>
          <a:bodyPr>
            <a:prstTxWarp prst="textPlain">
              <a:avLst/>
            </a:prstTxWarp>
          </a:bodyPr>
          <a:lstStyle/>
          <a:p>
            <a:pPr lvl="0" algn="ctr"/>
            <a:r>
              <a:rPr lang="vi-VN" b="1" dirty="0">
                <a:solidFill>
                  <a:schemeClr val="lt1"/>
                </a:solidFill>
                <a:latin typeface="Space Grotesk"/>
              </a:rPr>
              <a:t>A</a:t>
            </a:r>
            <a:endParaRPr b="1" i="0" dirty="0">
              <a:ln>
                <a:noFill/>
              </a:ln>
              <a:solidFill>
                <a:schemeClr val="lt1"/>
              </a:solidFill>
              <a:latin typeface="Space Grotesk"/>
            </a:endParaRPr>
          </a:p>
        </p:txBody>
      </p:sp>
      <p:sp>
        <p:nvSpPr>
          <p:cNvPr id="1312" name="Google Shape;1312;p42"/>
          <p:cNvSpPr/>
          <p:nvPr/>
        </p:nvSpPr>
        <p:spPr>
          <a:xfrm>
            <a:off x="4111603" y="3229645"/>
            <a:ext cx="108878" cy="387889"/>
          </a:xfrm>
          <a:prstGeom prst="rect">
            <a:avLst/>
          </a:prstGeom>
        </p:spPr>
        <p:txBody>
          <a:bodyPr>
            <a:prstTxWarp prst="textPlain">
              <a:avLst/>
            </a:prstTxWarp>
          </a:bodyPr>
          <a:lstStyle/>
          <a:p>
            <a:pPr lvl="0" algn="ctr"/>
            <a:r>
              <a:rPr lang="vi-VN" b="1" dirty="0">
                <a:solidFill>
                  <a:schemeClr val="lt1"/>
                </a:solidFill>
                <a:latin typeface="Space Grotesk"/>
              </a:rPr>
              <a:t>I</a:t>
            </a:r>
            <a:endParaRPr b="1" i="0" dirty="0">
              <a:ln>
                <a:noFill/>
              </a:ln>
              <a:solidFill>
                <a:schemeClr val="lt1"/>
              </a:solidFill>
              <a:latin typeface="Space Grotesk"/>
            </a:endParaRPr>
          </a:p>
        </p:txBody>
      </p:sp>
      <p:sp>
        <p:nvSpPr>
          <p:cNvPr id="1313" name="Google Shape;1313;p42"/>
          <p:cNvSpPr/>
          <p:nvPr/>
        </p:nvSpPr>
        <p:spPr>
          <a:xfrm>
            <a:off x="4918174" y="3236305"/>
            <a:ext cx="287723" cy="372970"/>
          </a:xfrm>
          <a:prstGeom prst="rect">
            <a:avLst/>
          </a:prstGeom>
        </p:spPr>
        <p:txBody>
          <a:bodyPr>
            <a:prstTxWarp prst="textPlain">
              <a:avLst/>
            </a:prstTxWarp>
          </a:bodyPr>
          <a:lstStyle/>
          <a:p>
            <a:pPr lvl="0" algn="ctr"/>
            <a:r>
              <a:rPr b="1" i="0">
                <a:ln>
                  <a:noFill/>
                </a:ln>
                <a:solidFill>
                  <a:schemeClr val="lt1"/>
                </a:solidFill>
                <a:latin typeface="Space Grotesk"/>
              </a:rPr>
              <a:t>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510182" y="434556"/>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2" name="Table 1">
            <a:extLst>
              <a:ext uri="{FF2B5EF4-FFF2-40B4-BE49-F238E27FC236}">
                <a16:creationId xmlns:a16="http://schemas.microsoft.com/office/drawing/2014/main" id="{E0260636-3D3D-47DB-A542-19D7AF4D4775}"/>
              </a:ext>
            </a:extLst>
          </p:cNvPr>
          <p:cNvGraphicFramePr>
            <a:graphicFrameLocks noGrp="1"/>
          </p:cNvGraphicFramePr>
          <p:nvPr>
            <p:extLst>
              <p:ext uri="{D42A27DB-BD31-4B8C-83A1-F6EECF244321}">
                <p14:modId xmlns:p14="http://schemas.microsoft.com/office/powerpoint/2010/main" val="4243719413"/>
              </p:ext>
            </p:extLst>
          </p:nvPr>
        </p:nvGraphicFramePr>
        <p:xfrm>
          <a:off x="510182" y="950198"/>
          <a:ext cx="5890618" cy="3758746"/>
        </p:xfrm>
        <a:graphic>
          <a:graphicData uri="http://schemas.openxmlformats.org/drawingml/2006/table">
            <a:tbl>
              <a:tblPr firstRow="1" firstCol="1" bandRow="1">
                <a:tableStyleId>{B71E8972-68E6-47C6-8168-9DFCAA21A1EE}</a:tableStyleId>
              </a:tblPr>
              <a:tblGrid>
                <a:gridCol w="2940519">
                  <a:extLst>
                    <a:ext uri="{9D8B030D-6E8A-4147-A177-3AD203B41FA5}">
                      <a16:colId xmlns:a16="http://schemas.microsoft.com/office/drawing/2014/main" val="2375850552"/>
                    </a:ext>
                  </a:extLst>
                </a:gridCol>
                <a:gridCol w="804572">
                  <a:extLst>
                    <a:ext uri="{9D8B030D-6E8A-4147-A177-3AD203B41FA5}">
                      <a16:colId xmlns:a16="http://schemas.microsoft.com/office/drawing/2014/main" val="3525689555"/>
                    </a:ext>
                  </a:extLst>
                </a:gridCol>
                <a:gridCol w="613008">
                  <a:extLst>
                    <a:ext uri="{9D8B030D-6E8A-4147-A177-3AD203B41FA5}">
                      <a16:colId xmlns:a16="http://schemas.microsoft.com/office/drawing/2014/main" val="2749014483"/>
                    </a:ext>
                  </a:extLst>
                </a:gridCol>
                <a:gridCol w="775838">
                  <a:extLst>
                    <a:ext uri="{9D8B030D-6E8A-4147-A177-3AD203B41FA5}">
                      <a16:colId xmlns:a16="http://schemas.microsoft.com/office/drawing/2014/main" val="1903657955"/>
                    </a:ext>
                  </a:extLst>
                </a:gridCol>
                <a:gridCol w="756681">
                  <a:extLst>
                    <a:ext uri="{9D8B030D-6E8A-4147-A177-3AD203B41FA5}">
                      <a16:colId xmlns:a16="http://schemas.microsoft.com/office/drawing/2014/main" val="468433521"/>
                    </a:ext>
                  </a:extLst>
                </a:gridCol>
              </a:tblGrid>
              <a:tr h="538602">
                <a:tc>
                  <a:txBody>
                    <a:bodyPr/>
                    <a:lstStyle/>
                    <a:p>
                      <a:pPr algn="ctr"/>
                      <a:r>
                        <a:rPr lang="en-US" sz="900" dirty="0" err="1">
                          <a:effectLst/>
                        </a:rPr>
                        <a:t>Các</a:t>
                      </a:r>
                      <a:r>
                        <a:rPr lang="en-US" sz="900" dirty="0">
                          <a:effectLst/>
                        </a:rPr>
                        <a:t> </a:t>
                      </a:r>
                      <a:r>
                        <a:rPr lang="en-US" sz="900" dirty="0" err="1">
                          <a:effectLst/>
                        </a:rPr>
                        <a:t>phần</a:t>
                      </a:r>
                      <a:r>
                        <a:rPr lang="en-US" sz="900" dirty="0">
                          <a:effectLst/>
                        </a:rPr>
                        <a:t> </a:t>
                      </a:r>
                      <a:r>
                        <a:rPr lang="en-US" sz="900" dirty="0" err="1">
                          <a:effectLst/>
                        </a:rPr>
                        <a:t>câu</a:t>
                      </a:r>
                      <a:r>
                        <a:rPr lang="en-US" sz="900" dirty="0">
                          <a:effectLst/>
                        </a:rPr>
                        <a:t> </a:t>
                      </a:r>
                      <a:r>
                        <a:rPr lang="en-US" sz="900" dirty="0" err="1">
                          <a:effectLst/>
                        </a:rPr>
                        <a:t>hỏi</a:t>
                      </a:r>
                      <a:endParaRPr lang="vi-VN" sz="7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600">
                        <a:effectLst/>
                        <a:latin typeface="Times New Roman" panose="02020603050405020304" pitchFamily="18" charset="0"/>
                      </a:endParaRPr>
                    </a:p>
                  </a:txBody>
                  <a:tcPr marL="0" marR="0" marT="0" marB="0" anchor="ctr"/>
                </a:tc>
                <a:tc>
                  <a:txBody>
                    <a:bodyPr/>
                    <a:lstStyle/>
                    <a:p>
                      <a:pPr algn="ctr"/>
                      <a:r>
                        <a:rPr lang="en-US" sz="900">
                          <a:effectLst/>
                        </a:rPr>
                        <a:t>từ câu- đến câu</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lượng câu hỏi</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câu trong đề B1</a:t>
                      </a:r>
                      <a:endParaRPr lang="vi-VN" sz="7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6465780"/>
                  </a:ext>
                </a:extLst>
              </a:tr>
              <a:tr h="359068">
                <a:tc>
                  <a:txBody>
                    <a:bodyPr/>
                    <a:lstStyle/>
                    <a:p>
                      <a:r>
                        <a:rPr lang="en-US" sz="900">
                          <a:effectLst/>
                        </a:rPr>
                        <a:t>1. Khái niệm và quy tắc giao thông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dirty="0" err="1">
                          <a:effectLst/>
                        </a:rPr>
                        <a:t>Khái</a:t>
                      </a:r>
                      <a:r>
                        <a:rPr lang="en-US" sz="900" dirty="0">
                          <a:effectLst/>
                        </a:rPr>
                        <a:t> </a:t>
                      </a:r>
                      <a:r>
                        <a:rPr lang="en-US" sz="900" dirty="0" err="1">
                          <a:effectLst/>
                        </a:rPr>
                        <a:t>niệm</a:t>
                      </a:r>
                      <a:r>
                        <a:rPr lang="en-US" sz="900" dirty="0">
                          <a:effectLst/>
                        </a:rPr>
                        <a:t>:</a:t>
                      </a:r>
                      <a:endParaRPr lang="vi-VN" sz="7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680453630"/>
                  </a:ext>
                </a:extLst>
              </a:tr>
              <a:tr h="347602">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Quy tắc: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22-131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110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7</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536626410"/>
                  </a:ext>
                </a:extLst>
              </a:tr>
              <a:tr h="359068">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Tốc độ: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132-145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54507621"/>
                  </a:ext>
                </a:extLst>
              </a:tr>
              <a:tr h="179533">
                <a:tc>
                  <a:txBody>
                    <a:bodyPr/>
                    <a:lstStyle/>
                    <a:p>
                      <a:r>
                        <a:rPr lang="en-US" sz="900">
                          <a:effectLst/>
                        </a:rPr>
                        <a:t>2. Nghiệp vụ vận tải</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bỏ</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0</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25500436"/>
                  </a:ext>
                </a:extLst>
              </a:tr>
              <a:tr h="359068">
                <a:tc>
                  <a:txBody>
                    <a:bodyPr/>
                    <a:lstStyle/>
                    <a:p>
                      <a:r>
                        <a:rPr lang="en-US" sz="900">
                          <a:effectLst/>
                        </a:rPr>
                        <a:t>3. Văn hóa, đạo đức nghề nghiệp người lái xe</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176 - 200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273053818"/>
                  </a:ext>
                </a:extLst>
              </a:tr>
              <a:tr h="359068">
                <a:tc>
                  <a:txBody>
                    <a:bodyPr/>
                    <a:lstStyle/>
                    <a:p>
                      <a:r>
                        <a:rPr lang="en-US" sz="900">
                          <a:effectLst/>
                        </a:rPr>
                        <a:t>4. Kỹ thuật lái xe ô tô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201 - 235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a:t>
                      </a:r>
                      <a:endParaRPr lang="vi-VN" sz="700">
                        <a:effectLst/>
                        <a:latin typeface="Times New Roman" panose="02020603050405020304" pitchFamily="18" charset="0"/>
                        <a:ea typeface="Times New Roman" panose="02020603050405020304" pitchFamily="18" charset="0"/>
                      </a:endParaRPr>
                    </a:p>
                  </a:txBody>
                  <a:tcPr marL="0" marR="0" marT="0" marB="0"/>
                </a:tc>
                <a:tc rowSpan="2">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10839614"/>
                  </a:ext>
                </a:extLst>
              </a:tr>
              <a:tr h="359068">
                <a:tc>
                  <a:txBody>
                    <a:bodyPr/>
                    <a:lstStyle/>
                    <a:p>
                      <a:r>
                        <a:rPr lang="en-US" sz="900">
                          <a:effectLst/>
                        </a:rPr>
                        <a:t>5. Cấu tạo và sửa chữa xe ô tô</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236 - 255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a:t>
                      </a:r>
                      <a:endParaRPr lang="vi-VN" sz="700">
                        <a:effectLst/>
                        <a:latin typeface="Times New Roman" panose="02020603050405020304" pitchFamily="18" charset="0"/>
                        <a:ea typeface="Times New Roman" panose="02020603050405020304" pitchFamily="18" charset="0"/>
                      </a:endParaRPr>
                    </a:p>
                  </a:txBody>
                  <a:tcPr marL="0" marR="0" marT="0" marB="0"/>
                </a:tc>
                <a:tc vMerge="1">
                  <a:txBody>
                    <a:bodyPr/>
                    <a:lstStyle/>
                    <a:p>
                      <a:endParaRPr lang="vi-VN"/>
                    </a:p>
                  </a:txBody>
                  <a:tcPr/>
                </a:tc>
                <a:extLst>
                  <a:ext uri="{0D108BD9-81ED-4DB2-BD59-A6C34878D82A}">
                    <a16:rowId xmlns:a16="http://schemas.microsoft.com/office/drawing/2014/main" val="146591230"/>
                  </a:ext>
                </a:extLst>
              </a:tr>
              <a:tr h="359068">
                <a:tc>
                  <a:txBody>
                    <a:bodyPr/>
                    <a:lstStyle/>
                    <a:p>
                      <a:r>
                        <a:rPr lang="en-US" sz="900">
                          <a:effectLst/>
                        </a:rPr>
                        <a:t>6. Hệ thống biển báo hiệu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256 - 355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100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729139633"/>
                  </a:ext>
                </a:extLst>
              </a:tr>
              <a:tr h="359068">
                <a:tc>
                  <a:txBody>
                    <a:bodyPr/>
                    <a:lstStyle/>
                    <a:p>
                      <a:r>
                        <a:rPr lang="en-US" sz="900">
                          <a:effectLst/>
                        </a:rPr>
                        <a:t>7. Giải các thế sa hình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356 - 450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79580127"/>
                  </a:ext>
                </a:extLst>
              </a:tr>
              <a:tr h="179533">
                <a:tc>
                  <a:txBody>
                    <a:bodyPr/>
                    <a:lstStyle/>
                    <a:p>
                      <a:endParaRPr lang="vi-VN" sz="600">
                        <a:effectLst/>
                        <a:latin typeface="Times New Roman" panose="02020603050405020304" pitchFamily="18" charset="0"/>
                      </a:endParaRPr>
                    </a:p>
                  </a:txBody>
                  <a:tcPr marL="0" marR="0" marT="0" marB="0"/>
                </a:tc>
                <a:tc>
                  <a:txBody>
                    <a:bodyPr/>
                    <a:lstStyle/>
                    <a:p>
                      <a:pPr algn="ctr"/>
                      <a:r>
                        <a:rPr lang="en-US" sz="900">
                          <a:effectLst/>
                        </a:rPr>
                        <a:t>Tổng</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420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dirty="0">
                          <a:effectLst/>
                        </a:rPr>
                        <a:t>30</a:t>
                      </a:r>
                      <a:endParaRPr lang="vi-VN" sz="7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67368473"/>
                  </a:ext>
                </a:extLst>
              </a:tr>
            </a:tbl>
          </a:graphicData>
        </a:graphic>
      </p:graphicFrame>
    </p:spTree>
    <p:extLst>
      <p:ext uri="{BB962C8B-B14F-4D97-AF65-F5344CB8AC3E}">
        <p14:creationId xmlns:p14="http://schemas.microsoft.com/office/powerpoint/2010/main" val="3212269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461751" y="389952"/>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3" name="Table 2">
            <a:extLst>
              <a:ext uri="{FF2B5EF4-FFF2-40B4-BE49-F238E27FC236}">
                <a16:creationId xmlns:a16="http://schemas.microsoft.com/office/drawing/2014/main" id="{DF6854B2-95BA-48EF-B24C-B0DFAB2570E8}"/>
              </a:ext>
            </a:extLst>
          </p:cNvPr>
          <p:cNvGraphicFramePr>
            <a:graphicFrameLocks noGrp="1"/>
          </p:cNvGraphicFramePr>
          <p:nvPr>
            <p:extLst>
              <p:ext uri="{D42A27DB-BD31-4B8C-83A1-F6EECF244321}">
                <p14:modId xmlns:p14="http://schemas.microsoft.com/office/powerpoint/2010/main" val="1568057439"/>
              </p:ext>
            </p:extLst>
          </p:nvPr>
        </p:nvGraphicFramePr>
        <p:xfrm>
          <a:off x="461751" y="945199"/>
          <a:ext cx="5950199" cy="3652252"/>
        </p:xfrm>
        <a:graphic>
          <a:graphicData uri="http://schemas.openxmlformats.org/drawingml/2006/table">
            <a:tbl>
              <a:tblPr firstRow="1" firstCol="1" bandRow="1">
                <a:tableStyleId>{B71E8972-68E6-47C6-8168-9DFCAA21A1EE}</a:tableStyleId>
              </a:tblPr>
              <a:tblGrid>
                <a:gridCol w="2918068">
                  <a:extLst>
                    <a:ext uri="{9D8B030D-6E8A-4147-A177-3AD203B41FA5}">
                      <a16:colId xmlns:a16="http://schemas.microsoft.com/office/drawing/2014/main" val="1998795514"/>
                    </a:ext>
                  </a:extLst>
                </a:gridCol>
                <a:gridCol w="798429">
                  <a:extLst>
                    <a:ext uri="{9D8B030D-6E8A-4147-A177-3AD203B41FA5}">
                      <a16:colId xmlns:a16="http://schemas.microsoft.com/office/drawing/2014/main" val="1497933451"/>
                    </a:ext>
                  </a:extLst>
                </a:gridCol>
                <a:gridCol w="712883">
                  <a:extLst>
                    <a:ext uri="{9D8B030D-6E8A-4147-A177-3AD203B41FA5}">
                      <a16:colId xmlns:a16="http://schemas.microsoft.com/office/drawing/2014/main" val="4108261541"/>
                    </a:ext>
                  </a:extLst>
                </a:gridCol>
                <a:gridCol w="769915">
                  <a:extLst>
                    <a:ext uri="{9D8B030D-6E8A-4147-A177-3AD203B41FA5}">
                      <a16:colId xmlns:a16="http://schemas.microsoft.com/office/drawing/2014/main" val="1060823314"/>
                    </a:ext>
                  </a:extLst>
                </a:gridCol>
                <a:gridCol w="750904">
                  <a:extLst>
                    <a:ext uri="{9D8B030D-6E8A-4147-A177-3AD203B41FA5}">
                      <a16:colId xmlns:a16="http://schemas.microsoft.com/office/drawing/2014/main" val="1494992773"/>
                    </a:ext>
                  </a:extLst>
                </a:gridCol>
              </a:tblGrid>
              <a:tr h="635175">
                <a:tc>
                  <a:txBody>
                    <a:bodyPr/>
                    <a:lstStyle/>
                    <a:p>
                      <a:pPr algn="ctr"/>
                      <a:r>
                        <a:rPr lang="en-US" sz="900" dirty="0" err="1">
                          <a:effectLst/>
                        </a:rPr>
                        <a:t>Các</a:t>
                      </a:r>
                      <a:r>
                        <a:rPr lang="en-US" sz="900" dirty="0">
                          <a:effectLst/>
                        </a:rPr>
                        <a:t> </a:t>
                      </a:r>
                      <a:r>
                        <a:rPr lang="en-US" sz="900" dirty="0" err="1">
                          <a:effectLst/>
                        </a:rPr>
                        <a:t>phần</a:t>
                      </a:r>
                      <a:r>
                        <a:rPr lang="en-US" sz="900" dirty="0">
                          <a:effectLst/>
                        </a:rPr>
                        <a:t> </a:t>
                      </a:r>
                      <a:r>
                        <a:rPr lang="en-US" sz="900" dirty="0" err="1">
                          <a:effectLst/>
                        </a:rPr>
                        <a:t>câu</a:t>
                      </a:r>
                      <a:r>
                        <a:rPr lang="en-US" sz="900" dirty="0">
                          <a:effectLst/>
                        </a:rPr>
                        <a:t> </a:t>
                      </a:r>
                      <a:r>
                        <a:rPr lang="en-US" sz="900" dirty="0" err="1">
                          <a:effectLst/>
                        </a:rPr>
                        <a:t>hỏi</a:t>
                      </a:r>
                      <a:endParaRPr lang="vi-VN" sz="7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600">
                        <a:effectLst/>
                        <a:latin typeface="Times New Roman" panose="02020603050405020304" pitchFamily="18" charset="0"/>
                      </a:endParaRPr>
                    </a:p>
                  </a:txBody>
                  <a:tcPr marL="0" marR="0" marT="0" marB="0" anchor="ctr"/>
                </a:tc>
                <a:tc>
                  <a:txBody>
                    <a:bodyPr/>
                    <a:lstStyle/>
                    <a:p>
                      <a:pPr algn="ctr"/>
                      <a:r>
                        <a:rPr lang="en-US" sz="900">
                          <a:effectLst/>
                        </a:rPr>
                        <a:t>từ câu - đến câu</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lượng câu hỏi</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câu trong đề</a:t>
                      </a:r>
                      <a:br>
                        <a:rPr lang="en-US" sz="900">
                          <a:effectLst/>
                        </a:rPr>
                      </a:br>
                      <a:r>
                        <a:rPr lang="en-US" sz="900">
                          <a:effectLst/>
                        </a:rPr>
                        <a:t>B2, C, D, E</a:t>
                      </a:r>
                      <a:r>
                        <a:rPr lang="vi-VN" sz="900">
                          <a:effectLst/>
                        </a:rPr>
                        <a:t>, FC</a:t>
                      </a:r>
                      <a:endParaRPr lang="vi-VN" sz="7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06322382"/>
                  </a:ext>
                </a:extLst>
              </a:tr>
              <a:tr h="317587">
                <a:tc>
                  <a:txBody>
                    <a:bodyPr/>
                    <a:lstStyle/>
                    <a:p>
                      <a:r>
                        <a:rPr lang="en-US" sz="900">
                          <a:effectLst/>
                        </a:rPr>
                        <a:t>1. Khái niệm và quy tắc giao thông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Khái niệm:</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655113786"/>
                  </a:ext>
                </a:extLst>
              </a:tr>
              <a:tr h="317587">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Quy tắc: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22-131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110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7</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913288849"/>
                  </a:ext>
                </a:extLst>
              </a:tr>
              <a:tr h="317587">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Tốc độ: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132-145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15997740"/>
                  </a:ext>
                </a:extLst>
              </a:tr>
              <a:tr h="317587">
                <a:tc>
                  <a:txBody>
                    <a:bodyPr/>
                    <a:lstStyle/>
                    <a:p>
                      <a:r>
                        <a:rPr lang="en-US" sz="900">
                          <a:effectLst/>
                        </a:rPr>
                        <a:t>2. Nghiệp vụ vận tải</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146 - 175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38996230"/>
                  </a:ext>
                </a:extLst>
              </a:tr>
              <a:tr h="317587">
                <a:tc>
                  <a:txBody>
                    <a:bodyPr/>
                    <a:lstStyle/>
                    <a:p>
                      <a:r>
                        <a:rPr lang="en-US" sz="900">
                          <a:effectLst/>
                        </a:rPr>
                        <a:t>3. Văn hóa, đạo đức nghề nghiệp người lái xe</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176 - 200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871333851"/>
                  </a:ext>
                </a:extLst>
              </a:tr>
              <a:tr h="317587">
                <a:tc>
                  <a:txBody>
                    <a:bodyPr/>
                    <a:lstStyle/>
                    <a:p>
                      <a:r>
                        <a:rPr lang="en-US" sz="900">
                          <a:effectLst/>
                        </a:rPr>
                        <a:t>4. Kỹ thuật lái xe ô tô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201 - 235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a:t>
                      </a:r>
                      <a:endParaRPr lang="vi-VN" sz="700">
                        <a:effectLst/>
                        <a:latin typeface="Times New Roman" panose="02020603050405020304" pitchFamily="18" charset="0"/>
                        <a:ea typeface="Times New Roman" panose="02020603050405020304" pitchFamily="18" charset="0"/>
                      </a:endParaRPr>
                    </a:p>
                  </a:txBody>
                  <a:tcPr marL="0" marR="0" marT="0" marB="0"/>
                </a:tc>
                <a:tc rowSpan="2">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06908330"/>
                  </a:ext>
                </a:extLst>
              </a:tr>
              <a:tr h="317587">
                <a:tc>
                  <a:txBody>
                    <a:bodyPr/>
                    <a:lstStyle/>
                    <a:p>
                      <a:r>
                        <a:rPr lang="en-US" sz="900">
                          <a:effectLst/>
                        </a:rPr>
                        <a:t>5. Cấu tạo và sửa chữa xe ô tô</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236 - 255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a:t>
                      </a:r>
                      <a:endParaRPr lang="vi-VN" sz="700">
                        <a:effectLst/>
                        <a:latin typeface="Times New Roman" panose="02020603050405020304" pitchFamily="18" charset="0"/>
                        <a:ea typeface="Times New Roman" panose="02020603050405020304" pitchFamily="18" charset="0"/>
                      </a:endParaRPr>
                    </a:p>
                  </a:txBody>
                  <a:tcPr marL="0" marR="0" marT="0" marB="0"/>
                </a:tc>
                <a:tc vMerge="1">
                  <a:txBody>
                    <a:bodyPr/>
                    <a:lstStyle/>
                    <a:p>
                      <a:endParaRPr lang="vi-VN"/>
                    </a:p>
                  </a:txBody>
                  <a:tcPr/>
                </a:tc>
                <a:extLst>
                  <a:ext uri="{0D108BD9-81ED-4DB2-BD59-A6C34878D82A}">
                    <a16:rowId xmlns:a16="http://schemas.microsoft.com/office/drawing/2014/main" val="732071278"/>
                  </a:ext>
                </a:extLst>
              </a:tr>
              <a:tr h="317587">
                <a:tc>
                  <a:txBody>
                    <a:bodyPr/>
                    <a:lstStyle/>
                    <a:p>
                      <a:r>
                        <a:rPr lang="en-US" sz="900">
                          <a:effectLst/>
                        </a:rPr>
                        <a:t>6. Hệ thống biển báo hiệu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256 - 355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100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67026690"/>
                  </a:ext>
                </a:extLst>
              </a:tr>
              <a:tr h="317587">
                <a:tc>
                  <a:txBody>
                    <a:bodyPr/>
                    <a:lstStyle/>
                    <a:p>
                      <a:r>
                        <a:rPr lang="en-US" sz="900">
                          <a:effectLst/>
                        </a:rPr>
                        <a:t>7. Giải các thế sa hình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356 - 450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624531411"/>
                  </a:ext>
                </a:extLst>
              </a:tr>
              <a:tr h="158794">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Tổng</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dirty="0">
                          <a:effectLst/>
                        </a:rPr>
                        <a:t>30</a:t>
                      </a:r>
                      <a:endParaRPr lang="vi-VN" sz="7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51119193"/>
                  </a:ext>
                </a:extLst>
              </a:tr>
            </a:tbl>
          </a:graphicData>
        </a:graphic>
      </p:graphicFrame>
    </p:spTree>
    <p:extLst>
      <p:ext uri="{BB962C8B-B14F-4D97-AF65-F5344CB8AC3E}">
        <p14:creationId xmlns:p14="http://schemas.microsoft.com/office/powerpoint/2010/main" val="1003771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22"/>
          <p:cNvPicPr preferRelativeResize="0"/>
          <p:nvPr/>
        </p:nvPicPr>
        <p:blipFill rotWithShape="1">
          <a:blip r:embed="rId3">
            <a:alphaModFix/>
          </a:blip>
          <a:srcRect t="14625" b="14618"/>
          <a:stretch/>
        </p:blipFill>
        <p:spPr>
          <a:xfrm>
            <a:off x="3149321"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i="0" dirty="0">
                <a:solidFill>
                  <a:srgbClr val="444444"/>
                </a:solidFill>
                <a:effectLst/>
                <a:latin typeface="Space Grotesk Light" panose="020B0604020202020204" charset="0"/>
                <a:cs typeface="Space Grotesk Light" panose="020B0604020202020204" charset="0"/>
              </a:rPr>
              <a:t>Firebase Realtime Database là một Cloud Hosted Database hỗ trợ đa nền tảng: Android, IOS và Web.</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342900" lvl="0" indent="-342900" algn="l" rtl="0">
              <a:spcBef>
                <a:spcPts val="0"/>
              </a:spcBef>
              <a:spcAft>
                <a:spcPts val="800"/>
              </a:spcAft>
              <a:buAutoNum type="arabicPeriod"/>
            </a:pPr>
            <a:r>
              <a:rPr lang="vi-VN" sz="1500" b="1" i="0" dirty="0">
                <a:solidFill>
                  <a:srgbClr val="444444"/>
                </a:solidFill>
                <a:effectLst/>
                <a:latin typeface="Space Grotesk Light" panose="020B0604020202020204" charset="0"/>
                <a:cs typeface="Space Grotesk Light" panose="020B0604020202020204" charset="0"/>
              </a:rPr>
              <a:t>Tất cả dữ liệu được lưu trữ ở định dạng JSON</a:t>
            </a:r>
          </a:p>
          <a:p>
            <a:pPr marL="342900" lvl="0" indent="-342900" algn="l" rtl="0">
              <a:spcBef>
                <a:spcPts val="0"/>
              </a:spcBef>
              <a:spcAft>
                <a:spcPts val="800"/>
              </a:spcAft>
              <a:buAutoNum type="arabicPeriod"/>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pic>
        <p:nvPicPr>
          <p:cNvPr id="3" name="Picture 2">
            <a:extLst>
              <a:ext uri="{FF2B5EF4-FFF2-40B4-BE49-F238E27FC236}">
                <a16:creationId xmlns:a16="http://schemas.microsoft.com/office/drawing/2014/main" id="{86FC9352-EC69-4090-900C-A492141D1A34}"/>
              </a:ext>
            </a:extLst>
          </p:cNvPr>
          <p:cNvPicPr>
            <a:picLocks noChangeAspect="1"/>
          </p:cNvPicPr>
          <p:nvPr/>
        </p:nvPicPr>
        <p:blipFill>
          <a:blip r:embed="rId3"/>
          <a:stretch>
            <a:fillRect/>
          </a:stretch>
        </p:blipFill>
        <p:spPr>
          <a:xfrm>
            <a:off x="3896772" y="1936844"/>
            <a:ext cx="4555854" cy="3206656"/>
          </a:xfrm>
          <a:prstGeom prst="rect">
            <a:avLst/>
          </a:prstGeom>
        </p:spPr>
      </p:pic>
    </p:spTree>
    <p:extLst>
      <p:ext uri="{BB962C8B-B14F-4D97-AF65-F5344CB8AC3E}">
        <p14:creationId xmlns:p14="http://schemas.microsoft.com/office/powerpoint/2010/main" val="1650810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500" b="1" dirty="0">
                <a:solidFill>
                  <a:srgbClr val="444444"/>
                </a:solidFill>
                <a:latin typeface="Space Grotesk Light" panose="020B0604020202020204" charset="0"/>
                <a:cs typeface="Space Grotesk Light" panose="020B0604020202020204" charset="0"/>
              </a:rPr>
              <a:t>2</a:t>
            </a:r>
            <a:r>
              <a:rPr lang="vi-VN" sz="1500" b="1" dirty="0" smtClean="0">
                <a:solidFill>
                  <a:srgbClr val="444444"/>
                </a:solidFill>
                <a:latin typeface="Space Grotesk Light" panose="020B0604020202020204" charset="0"/>
                <a:cs typeface="Space Grotesk Light" panose="020B0604020202020204" charset="0"/>
              </a:rPr>
              <a:t>. </a:t>
            </a:r>
            <a:r>
              <a:rPr lang="vi-VN" sz="1500" b="1" dirty="0">
                <a:solidFill>
                  <a:srgbClr val="444444"/>
                </a:solidFill>
                <a:latin typeface="Space Grotesk Light" panose="020B0604020202020204" charset="0"/>
                <a:cs typeface="Space Grotesk Light" panose="020B0604020202020204" charset="0"/>
              </a:rPr>
              <a:t>Thực hiện các thao tác CRUD</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sp>
        <p:nvSpPr>
          <p:cNvPr id="5" name="TextBox 4">
            <a:extLst>
              <a:ext uri="{FF2B5EF4-FFF2-40B4-BE49-F238E27FC236}">
                <a16:creationId xmlns:a16="http://schemas.microsoft.com/office/drawing/2014/main" id="{095AA924-E59E-4DA2-B24C-DBD6A92CD558}"/>
              </a:ext>
            </a:extLst>
          </p:cNvPr>
          <p:cNvSpPr txBox="1"/>
          <p:nvPr/>
        </p:nvSpPr>
        <p:spPr>
          <a:xfrm>
            <a:off x="390292" y="2983325"/>
            <a:ext cx="8753708" cy="1569660"/>
          </a:xfrm>
          <a:prstGeom prst="rect">
            <a:avLst/>
          </a:prstGeom>
          <a:noFill/>
        </p:spPr>
        <p:txBody>
          <a:bodyPr wrap="square" rtlCol="0">
            <a:spAutoFit/>
          </a:bodyPr>
          <a:lstStyle/>
          <a:p>
            <a:r>
              <a:rPr lang="vi-VN" sz="2400" b="0" i="0" dirty="0">
                <a:solidFill>
                  <a:srgbClr val="444444"/>
                </a:solidFill>
                <a:effectLst/>
                <a:latin typeface="Arial" panose="020B0604020202020204" pitchFamily="34" charset="0"/>
              </a:rPr>
              <a:t>Để thực hiện bất kỳ phương thức nào trên cơ sở dữ liệu cho dù đó có thể được đọc hoặc ghi, bạn cần phải có được các tham chiếu đến cơ sở dữ liệu. Đoạn code dưới đây cho phép bạn tham chiếu đến nút trên cùng của cơ sở dữ liệu </a:t>
            </a:r>
            <a:r>
              <a:rPr lang="vi-VN" sz="2400" b="1" i="0" dirty="0">
                <a:solidFill>
                  <a:srgbClr val="444444"/>
                </a:solidFill>
                <a:effectLst/>
                <a:latin typeface="Arial" panose="020B0604020202020204" pitchFamily="34" charset="0"/>
              </a:rPr>
              <a:t>JSON</a:t>
            </a:r>
            <a:r>
              <a:rPr lang="vi-VN" sz="2400" b="0" i="0" dirty="0">
                <a:solidFill>
                  <a:srgbClr val="444444"/>
                </a:solidFill>
                <a:effectLst/>
                <a:latin typeface="Arial" panose="020B0604020202020204" pitchFamily="34" charset="0"/>
              </a:rPr>
              <a:t>. </a:t>
            </a:r>
            <a:endParaRPr lang="vi-VN" sz="1800" dirty="0"/>
          </a:p>
        </p:txBody>
      </p:sp>
      <p:pic>
        <p:nvPicPr>
          <p:cNvPr id="3" name="Picture 2">
            <a:extLst>
              <a:ext uri="{FF2B5EF4-FFF2-40B4-BE49-F238E27FC236}">
                <a16:creationId xmlns:a16="http://schemas.microsoft.com/office/drawing/2014/main" id="{51731F83-9A56-4024-BD1F-539F89B9B4AB}"/>
              </a:ext>
            </a:extLst>
          </p:cNvPr>
          <p:cNvPicPr>
            <a:picLocks noChangeAspect="1"/>
          </p:cNvPicPr>
          <p:nvPr/>
        </p:nvPicPr>
        <p:blipFill>
          <a:blip r:embed="rId3"/>
          <a:stretch>
            <a:fillRect/>
          </a:stretch>
        </p:blipFill>
        <p:spPr>
          <a:xfrm>
            <a:off x="550500" y="2059995"/>
            <a:ext cx="5773890" cy="923330"/>
          </a:xfrm>
          <a:prstGeom prst="rect">
            <a:avLst/>
          </a:prstGeom>
        </p:spPr>
      </p:pic>
    </p:spTree>
    <p:extLst>
      <p:ext uri="{BB962C8B-B14F-4D97-AF65-F5344CB8AC3E}">
        <p14:creationId xmlns:p14="http://schemas.microsoft.com/office/powerpoint/2010/main" val="3446530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500" b="1" dirty="0">
                <a:solidFill>
                  <a:srgbClr val="444444"/>
                </a:solidFill>
                <a:latin typeface="Space Grotesk Light" panose="020B0604020202020204" charset="0"/>
                <a:cs typeface="Space Grotesk Light" panose="020B0604020202020204" charset="0"/>
              </a:rPr>
              <a:t>3</a:t>
            </a:r>
            <a:r>
              <a:rPr lang="vi-VN" sz="1500" b="1" dirty="0" smtClean="0">
                <a:solidFill>
                  <a:srgbClr val="444444"/>
                </a:solidFill>
                <a:latin typeface="Space Grotesk Light" panose="020B0604020202020204" charset="0"/>
                <a:cs typeface="Space Grotesk Light" panose="020B0604020202020204" charset="0"/>
              </a:rPr>
              <a:t>. </a:t>
            </a:r>
            <a:r>
              <a:rPr lang="vi-VN" sz="1500" b="1" dirty="0">
                <a:solidFill>
                  <a:srgbClr val="444444"/>
                </a:solidFill>
                <a:latin typeface="Space Grotesk Light" panose="020B0604020202020204" charset="0"/>
                <a:cs typeface="Space Grotesk Light" panose="020B0604020202020204" charset="0"/>
              </a:rPr>
              <a:t>Thêm (Create)</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pic>
        <p:nvPicPr>
          <p:cNvPr id="4" name="Picture 3">
            <a:extLst>
              <a:ext uri="{FF2B5EF4-FFF2-40B4-BE49-F238E27FC236}">
                <a16:creationId xmlns:a16="http://schemas.microsoft.com/office/drawing/2014/main" id="{05F42F94-F04B-4C57-BE00-742D332A7A2E}"/>
              </a:ext>
            </a:extLst>
          </p:cNvPr>
          <p:cNvPicPr>
            <a:picLocks noChangeAspect="1"/>
          </p:cNvPicPr>
          <p:nvPr/>
        </p:nvPicPr>
        <p:blipFill>
          <a:blip r:embed="rId3"/>
          <a:stretch>
            <a:fillRect/>
          </a:stretch>
        </p:blipFill>
        <p:spPr>
          <a:xfrm>
            <a:off x="510326" y="1995929"/>
            <a:ext cx="6194895" cy="987396"/>
          </a:xfrm>
          <a:prstGeom prst="rect">
            <a:avLst/>
          </a:prstGeom>
        </p:spPr>
      </p:pic>
    </p:spTree>
    <p:extLst>
      <p:ext uri="{BB962C8B-B14F-4D97-AF65-F5344CB8AC3E}">
        <p14:creationId xmlns:p14="http://schemas.microsoft.com/office/powerpoint/2010/main" val="3887042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3887685" cy="747043"/>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b="1" dirty="0">
                <a:solidFill>
                  <a:srgbClr val="444444"/>
                </a:solidFill>
                <a:latin typeface="Space Grotesk Light" panose="020B0604020202020204" charset="0"/>
                <a:cs typeface="Space Grotesk Light" panose="020B0604020202020204" charset="0"/>
              </a:rPr>
              <a:t>4</a:t>
            </a:r>
            <a:r>
              <a:rPr lang="vi-VN" sz="2000" b="1" dirty="0" smtClean="0">
                <a:solidFill>
                  <a:srgbClr val="444444"/>
                </a:solidFill>
                <a:latin typeface="Space Grotesk Light" panose="020B0604020202020204" charset="0"/>
                <a:cs typeface="Space Grotesk Light" panose="020B0604020202020204" charset="0"/>
              </a:rPr>
              <a:t>. </a:t>
            </a:r>
            <a:r>
              <a:rPr lang="vi-VN" sz="2000" b="1" dirty="0">
                <a:solidFill>
                  <a:srgbClr val="444444"/>
                </a:solidFill>
                <a:latin typeface="Space Grotesk Light" panose="020B0604020202020204" charset="0"/>
                <a:cs typeface="Space Grotesk Light" panose="020B0604020202020204" charset="0"/>
              </a:rPr>
              <a:t>Tính bảo mật và quy định </a:t>
            </a:r>
          </a:p>
          <a:p>
            <a:pPr marL="0" lvl="0" indent="0" algn="l" rtl="0">
              <a:spcBef>
                <a:spcPts val="0"/>
              </a:spcBef>
              <a:spcAft>
                <a:spcPts val="800"/>
              </a:spcAft>
              <a:buNone/>
            </a:pPr>
            <a:r>
              <a:rPr lang="vi-VN" sz="1600" b="0" i="0" dirty="0">
                <a:solidFill>
                  <a:srgbClr val="444444"/>
                </a:solidFill>
                <a:effectLst/>
                <a:latin typeface="Arial" panose="020B0604020202020204" pitchFamily="34" charset="0"/>
              </a:rPr>
              <a:t>Quy định của </a:t>
            </a:r>
            <a:r>
              <a:rPr lang="vi-VN" sz="1600" b="1" i="0" dirty="0">
                <a:solidFill>
                  <a:srgbClr val="444444"/>
                </a:solidFill>
                <a:effectLst/>
                <a:latin typeface="Arial" panose="020B0604020202020204" pitchFamily="34" charset="0"/>
              </a:rPr>
              <a:t>Firebase </a:t>
            </a:r>
            <a:r>
              <a:rPr lang="vi-VN" sz="1600" b="0" i="0" dirty="0">
                <a:solidFill>
                  <a:srgbClr val="444444"/>
                </a:solidFill>
                <a:effectLst/>
                <a:latin typeface="Arial" panose="020B0604020202020204" pitchFamily="34" charset="0"/>
              </a:rPr>
              <a:t>cung cấp một cách để xác định vai trò người dùng khi thực hiện đọc và ghi.</a:t>
            </a:r>
            <a:endParaRPr sz="20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pic>
        <p:nvPicPr>
          <p:cNvPr id="3" name="Picture 2">
            <a:extLst>
              <a:ext uri="{FF2B5EF4-FFF2-40B4-BE49-F238E27FC236}">
                <a16:creationId xmlns:a16="http://schemas.microsoft.com/office/drawing/2014/main" id="{F0FDD6A9-B3DF-4B2A-B1B0-9E4C47C6FC6E}"/>
              </a:ext>
            </a:extLst>
          </p:cNvPr>
          <p:cNvPicPr>
            <a:picLocks noChangeAspect="1"/>
          </p:cNvPicPr>
          <p:nvPr/>
        </p:nvPicPr>
        <p:blipFill>
          <a:blip r:embed="rId3"/>
          <a:stretch>
            <a:fillRect/>
          </a:stretch>
        </p:blipFill>
        <p:spPr>
          <a:xfrm>
            <a:off x="4572000" y="1140800"/>
            <a:ext cx="4448175" cy="3952875"/>
          </a:xfrm>
          <a:prstGeom prst="rect">
            <a:avLst/>
          </a:prstGeom>
        </p:spPr>
      </p:pic>
    </p:spTree>
    <p:extLst>
      <p:ext uri="{BB962C8B-B14F-4D97-AF65-F5344CB8AC3E}">
        <p14:creationId xmlns:p14="http://schemas.microsoft.com/office/powerpoint/2010/main" val="3045364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4. Kiểm thử phần mềm</a:t>
            </a:r>
            <a:endParaRPr sz="2800" dirty="0"/>
          </a:p>
        </p:txBody>
      </p:sp>
      <p:sp>
        <p:nvSpPr>
          <p:cNvPr id="963" name="Google Shape;963;p22"/>
          <p:cNvSpPr txBox="1">
            <a:spLocks noGrp="1"/>
          </p:cNvSpPr>
          <p:nvPr>
            <p:ph type="body" idx="1"/>
          </p:nvPr>
        </p:nvSpPr>
        <p:spPr>
          <a:xfrm>
            <a:off x="550500" y="1706225"/>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pic>
        <p:nvPicPr>
          <p:cNvPr id="6" name="Google Shape;1189;p35">
            <a:extLst>
              <a:ext uri="{FF2B5EF4-FFF2-40B4-BE49-F238E27FC236}">
                <a16:creationId xmlns:a16="http://schemas.microsoft.com/office/drawing/2014/main" id="{7B0A65DA-E5EF-4F13-B0DB-47BE2818DBE6}"/>
              </a:ext>
            </a:extLst>
          </p:cNvPr>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Tree>
    <p:extLst>
      <p:ext uri="{BB962C8B-B14F-4D97-AF65-F5344CB8AC3E}">
        <p14:creationId xmlns:p14="http://schemas.microsoft.com/office/powerpoint/2010/main" val="3063382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54339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12175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thì</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1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lần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duy</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nhất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toàn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bộ</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chương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trình</a:t>
            </a:r>
            <a:r>
              <a:rPr lang="en-US" sz="1800" dirty="0">
                <a:effectLst/>
                <a:latin typeface="Space Grotesk Light" panose="020B0604020202020204" charset="0"/>
                <a:ea typeface="Times New Roman" panose="02020603050405020304" pitchFamily="18" charset="0"/>
                <a:cs typeface="Space Grotesk Light" panose="020B0604020202020204" charset="0"/>
              </a:rPr>
              <a:t>.</a:t>
            </a:r>
            <a:endParaRPr lang="vi-VN" sz="1800" dirty="0">
              <a:effectLst/>
              <a:latin typeface="Space Grotesk Light" panose="020B0604020202020204" charset="0"/>
              <a:ea typeface="Times New Roman" panose="02020603050405020304" pitchFamily="18" charset="0"/>
              <a:cs typeface="Space Grotesk Light" panose="020B0604020202020204" charset="0"/>
            </a:endParaRPr>
          </a:p>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1026" name="Picture 6">
            <a:extLst>
              <a:ext uri="{FF2B5EF4-FFF2-40B4-BE49-F238E27FC236}">
                <a16:creationId xmlns:a16="http://schemas.microsoft.com/office/drawing/2014/main" id="{41E917F9-C7B0-4BB6-A2FB-98680106D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102" y="0"/>
            <a:ext cx="272089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892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58911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latin typeface="Space Grotesk Light" panose="020B0604020202020204" charset="0"/>
                <a:cs typeface="Space Grotesk Light" panose="020B0604020202020204" charset="0"/>
              </a:rPr>
              <a:t>Ứng dụng sẽ hiển thị: Title,  Nút Bằng A1, A2, A3, A3, B1, B2, C, D, E, FC</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6" name="Picture 2" descr="Không có mô tả.">
            <a:extLst>
              <a:ext uri="{FF2B5EF4-FFF2-40B4-BE49-F238E27FC236}">
                <a16:creationId xmlns:a16="http://schemas.microsoft.com/office/drawing/2014/main" id="{940048E6-9726-4BF1-801F-55453AB4C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0"/>
            <a:ext cx="23161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2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Thông tin cơ bản</a:t>
            </a:r>
            <a:endParaRPr dirty="0"/>
          </a:p>
        </p:txBody>
      </p:sp>
      <p:sp>
        <p:nvSpPr>
          <p:cNvPr id="883" name="Google Shape;883;p14"/>
          <p:cNvSpPr txBox="1">
            <a:spLocks noGrp="1"/>
          </p:cNvSpPr>
          <p:nvPr>
            <p:ph type="body" idx="2"/>
          </p:nvPr>
        </p:nvSpPr>
        <p:spPr>
          <a:xfrm>
            <a:off x="724500" y="2174363"/>
            <a:ext cx="7146299" cy="1095082"/>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r>
              <a:rPr lang="vi-VN" sz="1200" b="1" dirty="0"/>
              <a:t>Thông tin cơ bản</a:t>
            </a:r>
          </a:p>
          <a:p>
            <a:pPr marL="0" lvl="0" indent="0" algn="l" rtl="0">
              <a:spcBef>
                <a:spcPts val="800"/>
              </a:spcBef>
              <a:spcAft>
                <a:spcPts val="800"/>
              </a:spcAft>
              <a:buClr>
                <a:schemeClr val="dk1"/>
              </a:buClr>
              <a:buSzPts val="1100"/>
              <a:buFont typeface="Arial"/>
              <a:buNone/>
            </a:pPr>
            <a:r>
              <a:rPr lang="vi-VN" sz="1200" b="1" dirty="0"/>
              <a:t>- Lớp CD19TT9-K19</a:t>
            </a:r>
          </a:p>
          <a:p>
            <a:pPr marL="171450" lvl="0" indent="-171450" algn="l" rtl="0">
              <a:spcBef>
                <a:spcPts val="800"/>
              </a:spcBef>
              <a:spcAft>
                <a:spcPts val="800"/>
              </a:spcAft>
              <a:buClr>
                <a:schemeClr val="dk1"/>
              </a:buClr>
              <a:buSzPts val="1100"/>
              <a:buFontTx/>
              <a:buChar char="-"/>
            </a:pPr>
            <a:r>
              <a:rPr lang="vi-VN" sz="1200" b="1" dirty="0"/>
              <a:t>Ứng dụng Android : Ứng dụng Thi trắc nghiệm Bằng lái xe các Hạng mục bằng</a:t>
            </a:r>
          </a:p>
          <a:p>
            <a:pPr marL="171450" lvl="0" indent="-171450" algn="l" rtl="0">
              <a:spcBef>
                <a:spcPts val="800"/>
              </a:spcBef>
              <a:spcAft>
                <a:spcPts val="800"/>
              </a:spcAft>
              <a:buClr>
                <a:schemeClr val="dk1"/>
              </a:buClr>
              <a:buSzPts val="1100"/>
              <a:buFontTx/>
              <a:buChar char="-"/>
            </a:pPr>
            <a:r>
              <a:rPr lang="vi-VN" sz="1200" b="1" dirty="0"/>
              <a:t>Thành viên:</a:t>
            </a:r>
          </a:p>
          <a:p>
            <a:pPr marL="0" indent="0">
              <a:spcBef>
                <a:spcPts val="800"/>
              </a:spcBef>
              <a:spcAft>
                <a:spcPts val="800"/>
              </a:spcAft>
              <a:buClr>
                <a:schemeClr val="dk1"/>
              </a:buClr>
              <a:buSzPts val="1100"/>
              <a:buNone/>
            </a:pPr>
            <a:r>
              <a:rPr lang="vi-VN" sz="1200" b="1" dirty="0"/>
              <a:t>+ Phạm Hoàng Anh                 +  Vũ Minh Chuẩn</a:t>
            </a:r>
          </a:p>
          <a:p>
            <a:pPr marL="0" indent="0">
              <a:spcBef>
                <a:spcPts val="800"/>
              </a:spcBef>
              <a:spcAft>
                <a:spcPts val="800"/>
              </a:spcAft>
              <a:buClr>
                <a:schemeClr val="dk1"/>
              </a:buClr>
              <a:buSzPts val="1100"/>
              <a:buNone/>
            </a:pPr>
            <a:r>
              <a:rPr lang="vi-VN" sz="1200" b="1" dirty="0"/>
              <a:t>+ Trương Minh Hiếu               + Đặng Thanh Nguyên</a:t>
            </a:r>
          </a:p>
          <a:p>
            <a:pPr marL="0" indent="0">
              <a:spcBef>
                <a:spcPts val="800"/>
              </a:spcBef>
              <a:spcAft>
                <a:spcPts val="800"/>
              </a:spcAft>
              <a:buClr>
                <a:schemeClr val="dk1"/>
              </a:buClr>
              <a:buSzPts val="1100"/>
              <a:buNone/>
            </a:pPr>
            <a:r>
              <a:rPr lang="vi-VN" sz="1200" b="1" dirty="0"/>
              <a:t>+ Phạm Văn Lộc                       + Đào Xuân Sơn</a:t>
            </a:r>
          </a:p>
          <a:p>
            <a:pPr marL="0" lvl="0" indent="0" algn="l" rtl="0">
              <a:spcBef>
                <a:spcPts val="800"/>
              </a:spcBef>
              <a:spcAft>
                <a:spcPts val="800"/>
              </a:spcAft>
              <a:buClr>
                <a:schemeClr val="dk1"/>
              </a:buClr>
              <a:buSzPts val="1100"/>
              <a:buNone/>
            </a:pPr>
            <a:r>
              <a:rPr lang="vi-VN" sz="1200" b="1" dirty="0"/>
              <a:t> </a:t>
            </a:r>
          </a:p>
        </p:txBody>
      </p:sp>
      <p:sp>
        <p:nvSpPr>
          <p:cNvPr id="884" name="Google Shape;884;p14"/>
          <p:cNvSpPr txBox="1">
            <a:spLocks noGrp="1"/>
          </p:cNvSpPr>
          <p:nvPr>
            <p:ph type="body" idx="1"/>
          </p:nvPr>
        </p:nvSpPr>
        <p:spPr>
          <a:xfrm>
            <a:off x="855300" y="1379740"/>
            <a:ext cx="5811718" cy="7946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dirty="0"/>
              <a:t>- Giảng viên hướng dẫn : Tiêu Kim Cương</a:t>
            </a:r>
          </a:p>
          <a:p>
            <a:pPr marL="0" lvl="0" indent="0" algn="l" rtl="0">
              <a:spcBef>
                <a:spcPts val="0"/>
              </a:spcBef>
              <a:spcAft>
                <a:spcPts val="0"/>
              </a:spcAft>
              <a:buClr>
                <a:schemeClr val="dk1"/>
              </a:buClr>
              <a:buSzPts val="1100"/>
              <a:buFont typeface="Arial"/>
              <a:buNone/>
            </a:pPr>
            <a:r>
              <a:rPr lang="vi-VN" dirty="0"/>
              <a:t>- Lớp học phần : </a:t>
            </a:r>
            <a:r>
              <a:rPr lang="vi-VN" b="0" i="0" dirty="0">
                <a:solidFill>
                  <a:srgbClr val="000000"/>
                </a:solidFill>
                <a:effectLst/>
                <a:latin typeface="Times New Roman" panose="02020603050405020304" pitchFamily="18" charset="0"/>
              </a:rPr>
              <a:t>20211CNC10754201</a:t>
            </a:r>
            <a:r>
              <a:rPr lang="vi-VN" dirty="0"/>
              <a:t> </a:t>
            </a:r>
          </a:p>
          <a:p>
            <a:pPr marL="0" lvl="0" indent="0" algn="l" rtl="0">
              <a:spcBef>
                <a:spcPts val="0"/>
              </a:spcBef>
              <a:spcAft>
                <a:spcPts val="0"/>
              </a:spcAft>
              <a:buClr>
                <a:schemeClr val="dk1"/>
              </a:buClr>
              <a:buSzPts val="1100"/>
              <a:buFont typeface="Arial"/>
              <a:buNone/>
            </a:pPr>
            <a:endParaRPr dirty="0"/>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Đầy đủ gồm :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Tiêu đề của Bằng</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thoát</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Thời gian thi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Vị trí câu hỏi / tổng câu hỏi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Tiêu đề câu hỏi thuộc vị trí câu hỏi/ tổng số câu hỏi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đáp án thuộc vị trí câu hỏi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Câu trước</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Nộp bài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Câu sau</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8" name="Picture 9">
            <a:extLst>
              <a:ext uri="{FF2B5EF4-FFF2-40B4-BE49-F238E27FC236}">
                <a16:creationId xmlns:a16="http://schemas.microsoft.com/office/drawing/2014/main" id="{E300494D-B459-4D69-92FF-092A3E718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127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sz="1800" b="0" i="0" u="none" strike="noStrike" dirty="0">
                <a:effectLst/>
                <a:latin typeface="Arial" panose="020B0604020202020204" pitchFamily="34" charset="0"/>
              </a:rPr>
              <a:t>Kiểm tra</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Nút thoát ra</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Có kết quả: Đậu hoặc trượt</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Label "Số câu đúng" </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Hiển thị số câu đúng / Tổng câu hỏi</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List "Câu " đúng hoặc sai</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Nút thi lại</a:t>
            </a:r>
            <a:r>
              <a:rPr lang="vi-VN" sz="1200" dirty="0"/>
              <a:t> </a:t>
            </a:r>
            <a:endParaRPr lang="vi-VN" sz="1500"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6" name="Picture 12">
            <a:extLst>
              <a:ext uri="{FF2B5EF4-FFF2-40B4-BE49-F238E27FC236}">
                <a16:creationId xmlns:a16="http://schemas.microsoft.com/office/drawing/2014/main" id="{040C220F-E9F5-4FD6-9ABB-9E0258820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337"/>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648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4.2 </a:t>
            </a:r>
            <a:r>
              <a:rPr lang="en-US" dirty="0" err="1"/>
              <a:t>Kiểm</a:t>
            </a:r>
            <a:r>
              <a:rPr lang="en-US" dirty="0"/>
              <a:t> </a:t>
            </a:r>
            <a:r>
              <a:rPr lang="en-US" dirty="0" err="1"/>
              <a:t>thử</a:t>
            </a:r>
            <a:r>
              <a:rPr lang="en-US" dirty="0"/>
              <a:t> phi </a:t>
            </a:r>
            <a:r>
              <a:rPr lang="en-US" dirty="0" err="1"/>
              <a:t>chức</a:t>
            </a:r>
            <a:r>
              <a:rPr lang="en-US" dirty="0"/>
              <a:t> </a:t>
            </a:r>
            <a:r>
              <a:rPr lang="en-US" dirty="0" err="1"/>
              <a:t>năng</a:t>
            </a:r>
            <a:endParaRPr lang="vi-VN" dirty="0"/>
          </a:p>
        </p:txBody>
      </p:sp>
      <p:sp>
        <p:nvSpPr>
          <p:cNvPr id="3" name="Text Placeholder 2">
            <a:extLst>
              <a:ext uri="{FF2B5EF4-FFF2-40B4-BE49-F238E27FC236}">
                <a16:creationId xmlns:a16="http://schemas.microsoft.com/office/drawing/2014/main" id="{EEFE528B-F001-4F79-B96C-36E18B93C9C6}"/>
              </a:ext>
            </a:extLst>
          </p:cNvPr>
          <p:cNvSpPr>
            <a:spLocks noGrp="1"/>
          </p:cNvSpPr>
          <p:nvPr>
            <p:ph type="body" idx="1"/>
          </p:nvPr>
        </p:nvSpPr>
        <p:spPr/>
        <p:txBody>
          <a:bodyPr/>
          <a:lstStyle/>
          <a:p>
            <a:r>
              <a:rPr lang="en-US" dirty="0" err="1"/>
              <a:t>Áp</a:t>
            </a:r>
            <a:r>
              <a:rPr lang="en-US" dirty="0"/>
              <a:t> </a:t>
            </a:r>
            <a:r>
              <a:rPr lang="en-US" dirty="0" err="1"/>
              <a:t>lực</a:t>
            </a:r>
            <a:r>
              <a:rPr lang="en-US" dirty="0"/>
              <a:t> </a:t>
            </a:r>
          </a:p>
          <a:p>
            <a:r>
              <a:rPr lang="en-US" dirty="0" err="1"/>
              <a:t>Khả</a:t>
            </a:r>
            <a:r>
              <a:rPr lang="en-US" dirty="0"/>
              <a:t> </a:t>
            </a:r>
            <a:r>
              <a:rPr lang="en-US" dirty="0" err="1"/>
              <a:t>năng</a:t>
            </a:r>
            <a:r>
              <a:rPr lang="en-US" dirty="0"/>
              <a:t> </a:t>
            </a:r>
            <a:r>
              <a:rPr lang="en-US" dirty="0" err="1"/>
              <a:t>sử</a:t>
            </a:r>
            <a:r>
              <a:rPr lang="en-US" dirty="0"/>
              <a:t> </a:t>
            </a:r>
            <a:r>
              <a:rPr lang="en-US" dirty="0" err="1"/>
              <a:t>dụng</a:t>
            </a:r>
            <a:endParaRPr lang="en-US" dirty="0"/>
          </a:p>
          <a:p>
            <a:r>
              <a:rPr lang="en-US" dirty="0" err="1"/>
              <a:t>Gián</a:t>
            </a:r>
            <a:r>
              <a:rPr lang="en-US" dirty="0"/>
              <a:t> </a:t>
            </a:r>
            <a:r>
              <a:rPr lang="en-US" dirty="0" err="1"/>
              <a:t>đoạn</a:t>
            </a:r>
            <a:endParaRPr lang="en-US" dirty="0"/>
          </a:p>
          <a:p>
            <a:r>
              <a:rPr lang="en-US" dirty="0" err="1"/>
              <a:t>Kiểm</a:t>
            </a:r>
            <a:r>
              <a:rPr lang="en-US" dirty="0"/>
              <a:t> </a:t>
            </a:r>
            <a:r>
              <a:rPr lang="en-US" dirty="0" err="1"/>
              <a:t>tra</a:t>
            </a:r>
            <a:r>
              <a:rPr lang="en-US" dirty="0"/>
              <a:t> </a:t>
            </a:r>
            <a:r>
              <a:rPr lang="en-US" dirty="0" err="1"/>
              <a:t>năng</a:t>
            </a:r>
            <a:r>
              <a:rPr lang="en-US" dirty="0"/>
              <a:t> </a:t>
            </a:r>
            <a:r>
              <a:rPr lang="en-US" dirty="0" err="1"/>
              <a:t>suất</a:t>
            </a:r>
            <a:endParaRPr lang="en-US" dirty="0"/>
          </a:p>
          <a:p>
            <a:r>
              <a:rPr lang="en-US" dirty="0" err="1"/>
              <a:t>Khác</a:t>
            </a:r>
            <a:endParaRPr lang="vi-VN" dirty="0"/>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289044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4.3 Review Code</a:t>
            </a:r>
            <a:endParaRPr lang="vi-VN" dirty="0"/>
          </a:p>
        </p:txBody>
      </p:sp>
      <p:sp>
        <p:nvSpPr>
          <p:cNvPr id="3" name="Text Placeholder 2">
            <a:extLst>
              <a:ext uri="{FF2B5EF4-FFF2-40B4-BE49-F238E27FC236}">
                <a16:creationId xmlns:a16="http://schemas.microsoft.com/office/drawing/2014/main" id="{EEFE528B-F001-4F79-B96C-36E18B93C9C6}"/>
              </a:ext>
            </a:extLst>
          </p:cNvPr>
          <p:cNvSpPr>
            <a:spLocks noGrp="1"/>
          </p:cNvSpPr>
          <p:nvPr>
            <p:ph type="body" idx="1"/>
          </p:nvPr>
        </p:nvSpPr>
        <p:spPr/>
        <p:txBody>
          <a:bodyPr/>
          <a:lstStyle/>
          <a:p>
            <a:r>
              <a:rPr lang="vi-VN" b="0" i="0" dirty="0">
                <a:solidFill>
                  <a:srgbClr val="464646"/>
                </a:solidFill>
                <a:effectLst/>
                <a:latin typeface="+mj-lt"/>
              </a:rPr>
              <a:t>Code review là quá trình mà các lập trình viên xem xét và đánh giá code của một thành viên khác trong nhóm</a:t>
            </a:r>
          </a:p>
          <a:p>
            <a:r>
              <a:rPr lang="vi-VN" dirty="0">
                <a:solidFill>
                  <a:srgbClr val="464646"/>
                </a:solidFill>
                <a:latin typeface="+mj-lt"/>
              </a:rPr>
              <a:t>+ Kiểm tra biến tạo được sử dụng hay không</a:t>
            </a:r>
          </a:p>
          <a:p>
            <a:r>
              <a:rPr lang="vi-VN" dirty="0">
                <a:solidFill>
                  <a:srgbClr val="464646"/>
                </a:solidFill>
                <a:latin typeface="+mj-lt"/>
              </a:rPr>
              <a:t>+ Kiểm tra dữ liệu trong value</a:t>
            </a:r>
          </a:p>
          <a:p>
            <a:r>
              <a:rPr lang="vi-VN" dirty="0">
                <a:solidFill>
                  <a:srgbClr val="464646"/>
                </a:solidFill>
                <a:latin typeface="+mj-lt"/>
              </a:rPr>
              <a:t>+ Kiểm tra Tổng số câu hỏi của các Bằng Thi trên Firebase(câu lệnh)</a:t>
            </a:r>
          </a:p>
          <a:p>
            <a:pPr marL="88900" indent="0">
              <a:buNone/>
            </a:pPr>
            <a:endParaRPr lang="vi-VN" dirty="0">
              <a:solidFill>
                <a:srgbClr val="464646"/>
              </a:solidFill>
              <a:latin typeface="+mj-lt"/>
            </a:endParaRPr>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75068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4.3 Review Code</a:t>
            </a:r>
            <a:endParaRPr lang="vi-VN" dirty="0"/>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
        <p:nvSpPr>
          <p:cNvPr id="6" name="Text Placeholder 5">
            <a:extLst>
              <a:ext uri="{FF2B5EF4-FFF2-40B4-BE49-F238E27FC236}">
                <a16:creationId xmlns:a16="http://schemas.microsoft.com/office/drawing/2014/main" id="{767CCEB8-F612-4460-AC15-29328C4D1B60}"/>
              </a:ext>
            </a:extLst>
          </p:cNvPr>
          <p:cNvSpPr>
            <a:spLocks noGrp="1"/>
          </p:cNvSpPr>
          <p:nvPr>
            <p:ph type="body" idx="1"/>
          </p:nvPr>
        </p:nvSpPr>
        <p:spPr>
          <a:xfrm>
            <a:off x="855300" y="3054423"/>
            <a:ext cx="6240900" cy="491665"/>
          </a:xfrm>
        </p:spPr>
        <p:txBody>
          <a:bodyPr/>
          <a:lstStyle/>
          <a:p>
            <a:r>
              <a:rPr lang="vi-VN" dirty="0"/>
              <a:t>Nắm bắt được số lượng câu hỏi</a:t>
            </a:r>
          </a:p>
        </p:txBody>
      </p:sp>
      <p:pic>
        <p:nvPicPr>
          <p:cNvPr id="8" name="Picture 7">
            <a:extLst>
              <a:ext uri="{FF2B5EF4-FFF2-40B4-BE49-F238E27FC236}">
                <a16:creationId xmlns:a16="http://schemas.microsoft.com/office/drawing/2014/main" id="{6D691507-D4D0-4C92-9FEC-09D9AE0B7005}"/>
              </a:ext>
            </a:extLst>
          </p:cNvPr>
          <p:cNvPicPr>
            <a:picLocks noChangeAspect="1"/>
          </p:cNvPicPr>
          <p:nvPr/>
        </p:nvPicPr>
        <p:blipFill>
          <a:blip r:embed="rId2"/>
          <a:stretch>
            <a:fillRect/>
          </a:stretch>
        </p:blipFill>
        <p:spPr>
          <a:xfrm>
            <a:off x="714234" y="1422327"/>
            <a:ext cx="7886700" cy="1333500"/>
          </a:xfrm>
          <a:prstGeom prst="rect">
            <a:avLst/>
          </a:prstGeom>
        </p:spPr>
      </p:pic>
      <p:pic>
        <p:nvPicPr>
          <p:cNvPr id="10" name="Picture 9">
            <a:extLst>
              <a:ext uri="{FF2B5EF4-FFF2-40B4-BE49-F238E27FC236}">
                <a16:creationId xmlns:a16="http://schemas.microsoft.com/office/drawing/2014/main" id="{580B3D6F-AB85-4AAE-AB0B-D47AAF85113A}"/>
              </a:ext>
            </a:extLst>
          </p:cNvPr>
          <p:cNvPicPr>
            <a:picLocks noChangeAspect="1"/>
          </p:cNvPicPr>
          <p:nvPr/>
        </p:nvPicPr>
        <p:blipFill>
          <a:blip r:embed="rId3"/>
          <a:stretch>
            <a:fillRect/>
          </a:stretch>
        </p:blipFill>
        <p:spPr>
          <a:xfrm>
            <a:off x="563775" y="3546088"/>
            <a:ext cx="8016450" cy="1311938"/>
          </a:xfrm>
          <a:prstGeom prst="rect">
            <a:avLst/>
          </a:prstGeom>
        </p:spPr>
      </p:pic>
    </p:spTree>
    <p:extLst>
      <p:ext uri="{BB962C8B-B14F-4D97-AF65-F5344CB8AC3E}">
        <p14:creationId xmlns:p14="http://schemas.microsoft.com/office/powerpoint/2010/main" val="4245104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9" name="Google Shape;1079;p27"/>
          <p:cNvSpPr txBox="1">
            <a:spLocks noGrp="1"/>
          </p:cNvSpPr>
          <p:nvPr>
            <p:ph type="subTitle" idx="4294967295"/>
          </p:nvPr>
        </p:nvSpPr>
        <p:spPr>
          <a:xfrm>
            <a:off x="1187809" y="560639"/>
            <a:ext cx="7433400" cy="393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dirty="0"/>
              <a:t>Thời gian thực hiện Kiểm thử</a:t>
            </a:r>
            <a:endParaRPr dirty="0"/>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35</a:t>
            </a:fld>
            <a:endParaRPr>
              <a:solidFill>
                <a:schemeClr val="lt1"/>
              </a:solidFill>
            </a:endParaRPr>
          </a:p>
        </p:txBody>
      </p:sp>
      <p:graphicFrame>
        <p:nvGraphicFramePr>
          <p:cNvPr id="3" name="Table 2">
            <a:extLst>
              <a:ext uri="{FF2B5EF4-FFF2-40B4-BE49-F238E27FC236}">
                <a16:creationId xmlns:a16="http://schemas.microsoft.com/office/drawing/2014/main" id="{39A910CC-A6ED-49D9-ADD3-1094D56ACB50}"/>
              </a:ext>
            </a:extLst>
          </p:cNvPr>
          <p:cNvGraphicFramePr>
            <a:graphicFrameLocks noGrp="1"/>
          </p:cNvGraphicFramePr>
          <p:nvPr>
            <p:extLst>
              <p:ext uri="{D42A27DB-BD31-4B8C-83A1-F6EECF244321}">
                <p14:modId xmlns:p14="http://schemas.microsoft.com/office/powerpoint/2010/main" val="1740035898"/>
              </p:ext>
            </p:extLst>
          </p:nvPr>
        </p:nvGraphicFramePr>
        <p:xfrm>
          <a:off x="869639" y="1016710"/>
          <a:ext cx="7193706" cy="4160520"/>
        </p:xfrm>
        <a:graphic>
          <a:graphicData uri="http://schemas.openxmlformats.org/drawingml/2006/table">
            <a:tbl>
              <a:tblPr firstRow="1" firstCol="1" bandRow="1">
                <a:tableStyleId>{B71E8972-68E6-47C6-8168-9DFCAA21A1EE}</a:tableStyleId>
              </a:tblPr>
              <a:tblGrid>
                <a:gridCol w="503928">
                  <a:extLst>
                    <a:ext uri="{9D8B030D-6E8A-4147-A177-3AD203B41FA5}">
                      <a16:colId xmlns:a16="http://schemas.microsoft.com/office/drawing/2014/main" val="3447077594"/>
                    </a:ext>
                  </a:extLst>
                </a:gridCol>
                <a:gridCol w="1132240">
                  <a:extLst>
                    <a:ext uri="{9D8B030D-6E8A-4147-A177-3AD203B41FA5}">
                      <a16:colId xmlns:a16="http://schemas.microsoft.com/office/drawing/2014/main" val="1679377229"/>
                    </a:ext>
                  </a:extLst>
                </a:gridCol>
                <a:gridCol w="1089980">
                  <a:extLst>
                    <a:ext uri="{9D8B030D-6E8A-4147-A177-3AD203B41FA5}">
                      <a16:colId xmlns:a16="http://schemas.microsoft.com/office/drawing/2014/main" val="3489305777"/>
                    </a:ext>
                  </a:extLst>
                </a:gridCol>
                <a:gridCol w="1136227">
                  <a:extLst>
                    <a:ext uri="{9D8B030D-6E8A-4147-A177-3AD203B41FA5}">
                      <a16:colId xmlns:a16="http://schemas.microsoft.com/office/drawing/2014/main" val="1538590380"/>
                    </a:ext>
                  </a:extLst>
                </a:gridCol>
                <a:gridCol w="523862">
                  <a:extLst>
                    <a:ext uri="{9D8B030D-6E8A-4147-A177-3AD203B41FA5}">
                      <a16:colId xmlns:a16="http://schemas.microsoft.com/office/drawing/2014/main" val="198869136"/>
                    </a:ext>
                  </a:extLst>
                </a:gridCol>
                <a:gridCol w="696086">
                  <a:extLst>
                    <a:ext uri="{9D8B030D-6E8A-4147-A177-3AD203B41FA5}">
                      <a16:colId xmlns:a16="http://schemas.microsoft.com/office/drawing/2014/main" val="1045590030"/>
                    </a:ext>
                  </a:extLst>
                </a:gridCol>
                <a:gridCol w="908978">
                  <a:extLst>
                    <a:ext uri="{9D8B030D-6E8A-4147-A177-3AD203B41FA5}">
                      <a16:colId xmlns:a16="http://schemas.microsoft.com/office/drawing/2014/main" val="277423176"/>
                    </a:ext>
                  </a:extLst>
                </a:gridCol>
                <a:gridCol w="1202405">
                  <a:extLst>
                    <a:ext uri="{9D8B030D-6E8A-4147-A177-3AD203B41FA5}">
                      <a16:colId xmlns:a16="http://schemas.microsoft.com/office/drawing/2014/main" val="2710194535"/>
                    </a:ext>
                  </a:extLst>
                </a:gridCol>
              </a:tblGrid>
              <a:tr h="351997">
                <a:tc>
                  <a:txBody>
                    <a:bodyPr/>
                    <a:lstStyle/>
                    <a:p>
                      <a:r>
                        <a:rPr lang="en-US" sz="1300">
                          <a:effectLst/>
                        </a:rPr>
                        <a:t>STT</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Ngày bắt đầu</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Ngày kết thúc</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Ước lượng(ngày)</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Lỗi</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Không Lỗi</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Lỗi khác</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Ghi chú</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842872052"/>
                  </a:ext>
                </a:extLst>
              </a:tr>
              <a:tr h="351997">
                <a:tc>
                  <a:txBody>
                    <a:bodyPr/>
                    <a:lstStyle/>
                    <a:p>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11/04/2021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19/04/2021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8</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Viết testcase cơ bản</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769236744"/>
                  </a:ext>
                </a:extLst>
              </a:tr>
              <a:tr h="703994">
                <a:tc>
                  <a:txBody>
                    <a:bodyPr/>
                    <a:lstStyle/>
                    <a:p>
                      <a:r>
                        <a:rPr lang="en-US" sz="1300">
                          <a:effectLst/>
                        </a:rPr>
                        <a:t>2</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09/06/2021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13/06/2021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7</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45%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45%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Bổ sung testcase Kiểm thử ứng dụng, Fix testcase </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231824522"/>
                  </a:ext>
                </a:extLst>
              </a:tr>
              <a:tr h="879992">
                <a:tc>
                  <a:txBody>
                    <a:bodyPr/>
                    <a:lstStyle/>
                    <a:p>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14/06/2021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18/06/2021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30%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65%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Bổ sung testcase, Kiểm thử ứng dụng lần 2, Fix testcase </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437078399"/>
                  </a:ext>
                </a:extLst>
              </a:tr>
              <a:tr h="703994">
                <a:tc>
                  <a:txBody>
                    <a:bodyPr/>
                    <a:lstStyle/>
                    <a:p>
                      <a:r>
                        <a:rPr lang="en-US" sz="1300">
                          <a:effectLst/>
                        </a:rPr>
                        <a:t>4</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19/06/2021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22/06/2021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90%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Bổ sung testcase, Kiểm thử ứng dụng lần 3 </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825243212"/>
                  </a:ext>
                </a:extLst>
              </a:tr>
              <a:tr h="703994">
                <a:tc>
                  <a:txBody>
                    <a:bodyPr/>
                    <a:lstStyle/>
                    <a:p>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22/06/2021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22/06/2021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99,9%</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0,1</a:t>
                      </a:r>
                      <a:r>
                        <a:rPr lang="en-US" sz="1300">
                          <a:effectLst/>
                        </a:rPr>
                        <a:t>%</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dirty="0" err="1">
                          <a:effectLst/>
                        </a:rPr>
                        <a:t>Kiểm</a:t>
                      </a:r>
                      <a:r>
                        <a:rPr lang="en-US" sz="1300" dirty="0">
                          <a:effectLst/>
                        </a:rPr>
                        <a:t> </a:t>
                      </a:r>
                      <a:r>
                        <a:rPr lang="en-US" sz="1300" dirty="0" err="1">
                          <a:effectLst/>
                        </a:rPr>
                        <a:t>thử</a:t>
                      </a:r>
                      <a:r>
                        <a:rPr lang="en-US" sz="1300" dirty="0">
                          <a:effectLst/>
                        </a:rPr>
                        <a:t> </a:t>
                      </a:r>
                      <a:r>
                        <a:rPr lang="en-US" sz="1300" dirty="0" err="1">
                          <a:effectLst/>
                        </a:rPr>
                        <a:t>ứng</a:t>
                      </a:r>
                      <a:r>
                        <a:rPr lang="en-US" sz="1300" dirty="0">
                          <a:effectLst/>
                        </a:rPr>
                        <a:t> </a:t>
                      </a:r>
                      <a:r>
                        <a:rPr lang="en-US" sz="1300" dirty="0" err="1">
                          <a:effectLst/>
                        </a:rPr>
                        <a:t>dụng</a:t>
                      </a:r>
                      <a:r>
                        <a:rPr lang="en-US" sz="1300" dirty="0">
                          <a:effectLst/>
                        </a:rPr>
                        <a:t> </a:t>
                      </a:r>
                      <a:r>
                        <a:rPr lang="en-US" sz="1300" dirty="0" err="1">
                          <a:effectLst/>
                        </a:rPr>
                        <a:t>lần</a:t>
                      </a:r>
                      <a:r>
                        <a:rPr lang="en-US" sz="1300" dirty="0">
                          <a:effectLst/>
                        </a:rPr>
                        <a:t> 4, (</a:t>
                      </a:r>
                      <a:r>
                        <a:rPr lang="en-US" sz="1300" dirty="0" err="1">
                          <a:effectLst/>
                        </a:rPr>
                        <a:t>Còn</a:t>
                      </a:r>
                      <a:r>
                        <a:rPr lang="en-US" sz="1300" dirty="0">
                          <a:effectLst/>
                        </a:rPr>
                        <a:t> </a:t>
                      </a:r>
                      <a:r>
                        <a:rPr lang="en-US" sz="1300" dirty="0" err="1">
                          <a:effectLst/>
                        </a:rPr>
                        <a:t>lỗi</a:t>
                      </a:r>
                      <a:r>
                        <a:rPr lang="en-US" sz="1300" dirty="0">
                          <a:effectLst/>
                        </a:rPr>
                        <a:t> phi </a:t>
                      </a:r>
                      <a:r>
                        <a:rPr lang="en-US" sz="1300" dirty="0" err="1">
                          <a:effectLst/>
                        </a:rPr>
                        <a:t>chức</a:t>
                      </a:r>
                      <a:r>
                        <a:rPr lang="en-US" sz="1300" dirty="0">
                          <a:effectLst/>
                        </a:rPr>
                        <a:t> </a:t>
                      </a:r>
                      <a:r>
                        <a:rPr lang="en-US" sz="1300" dirty="0" err="1">
                          <a:effectLst/>
                        </a:rPr>
                        <a:t>năng</a:t>
                      </a:r>
                      <a:r>
                        <a:rPr lang="en-US" sz="1300" dirty="0">
                          <a:effectLst/>
                        </a:rPr>
                        <a:t>) </a:t>
                      </a:r>
                      <a:endParaRPr lang="vi-VN" sz="1300" dirty="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18674897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90" name="Google Shape;1090;p28"/>
          <p:cNvSpPr txBox="1">
            <a:spLocks noGrp="1"/>
          </p:cNvSpPr>
          <p:nvPr>
            <p:ph type="subTitle" idx="4294967295"/>
          </p:nvPr>
        </p:nvSpPr>
        <p:spPr>
          <a:xfrm>
            <a:off x="433269" y="391796"/>
            <a:ext cx="60780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dirty="0"/>
              <a:t>Nhật kí hoạt động nhóm</a:t>
            </a:r>
            <a:endParaRPr dirty="0"/>
          </a:p>
        </p:txBody>
      </p:sp>
      <p:sp>
        <p:nvSpPr>
          <p:cNvPr id="1091" name="Google Shape;1091;p2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graphicFrame>
        <p:nvGraphicFramePr>
          <p:cNvPr id="2" name="Table 1">
            <a:extLst>
              <a:ext uri="{FF2B5EF4-FFF2-40B4-BE49-F238E27FC236}">
                <a16:creationId xmlns:a16="http://schemas.microsoft.com/office/drawing/2014/main" id="{9D885EE0-6D05-4D72-97BE-9A6A138B3B4C}"/>
              </a:ext>
            </a:extLst>
          </p:cNvPr>
          <p:cNvGraphicFramePr>
            <a:graphicFrameLocks noGrp="1"/>
          </p:cNvGraphicFramePr>
          <p:nvPr>
            <p:extLst>
              <p:ext uri="{D42A27DB-BD31-4B8C-83A1-F6EECF244321}">
                <p14:modId xmlns:p14="http://schemas.microsoft.com/office/powerpoint/2010/main" val="442690655"/>
              </p:ext>
            </p:extLst>
          </p:nvPr>
        </p:nvGraphicFramePr>
        <p:xfrm>
          <a:off x="185438" y="854996"/>
          <a:ext cx="8645235" cy="3887720"/>
        </p:xfrm>
        <a:graphic>
          <a:graphicData uri="http://schemas.openxmlformats.org/drawingml/2006/table">
            <a:tbl>
              <a:tblPr firstRow="1" firstCol="1" bandRow="1" bandCol="1">
                <a:tableStyleId>{B71E8972-68E6-47C6-8168-9DFCAA21A1EE}</a:tableStyleId>
              </a:tblPr>
              <a:tblGrid>
                <a:gridCol w="510638">
                  <a:extLst>
                    <a:ext uri="{9D8B030D-6E8A-4147-A177-3AD203B41FA5}">
                      <a16:colId xmlns:a16="http://schemas.microsoft.com/office/drawing/2014/main" val="3250975960"/>
                    </a:ext>
                  </a:extLst>
                </a:gridCol>
                <a:gridCol w="2437182">
                  <a:extLst>
                    <a:ext uri="{9D8B030D-6E8A-4147-A177-3AD203B41FA5}">
                      <a16:colId xmlns:a16="http://schemas.microsoft.com/office/drawing/2014/main" val="3596919297"/>
                    </a:ext>
                  </a:extLst>
                </a:gridCol>
                <a:gridCol w="2589734">
                  <a:extLst>
                    <a:ext uri="{9D8B030D-6E8A-4147-A177-3AD203B41FA5}">
                      <a16:colId xmlns:a16="http://schemas.microsoft.com/office/drawing/2014/main" val="2515623683"/>
                    </a:ext>
                  </a:extLst>
                </a:gridCol>
                <a:gridCol w="1456098">
                  <a:extLst>
                    <a:ext uri="{9D8B030D-6E8A-4147-A177-3AD203B41FA5}">
                      <a16:colId xmlns:a16="http://schemas.microsoft.com/office/drawing/2014/main" val="2059757338"/>
                    </a:ext>
                  </a:extLst>
                </a:gridCol>
                <a:gridCol w="1651583">
                  <a:extLst>
                    <a:ext uri="{9D8B030D-6E8A-4147-A177-3AD203B41FA5}">
                      <a16:colId xmlns:a16="http://schemas.microsoft.com/office/drawing/2014/main" val="1990804538"/>
                    </a:ext>
                  </a:extLst>
                </a:gridCol>
              </a:tblGrid>
              <a:tr h="598793">
                <a:tc>
                  <a:txBody>
                    <a:bodyPr/>
                    <a:lstStyle/>
                    <a:p>
                      <a:pPr algn="ctr">
                        <a:tabLst>
                          <a:tab pos="647700" algn="l"/>
                        </a:tabLst>
                      </a:pPr>
                      <a:r>
                        <a:rPr lang="en-US" sz="1300">
                          <a:effectLst/>
                        </a:rPr>
                        <a:t>Stt</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Họ và tên</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Công việc đã thực hiện</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Nhóm đánh giá</a:t>
                      </a:r>
                      <a:endParaRPr lang="vi-VN" sz="1300">
                        <a:effectLst/>
                      </a:endParaRPr>
                    </a:p>
                    <a:p>
                      <a:pPr algn="ctr">
                        <a:tabLst>
                          <a:tab pos="647700" algn="l"/>
                        </a:tabLst>
                      </a:pPr>
                      <a:r>
                        <a:rPr lang="vi-VN" sz="1300">
                          <a:effectLst/>
                        </a:rPr>
                        <a:t>(Tính theo %)</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Chữ ký</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extLst>
                  <a:ext uri="{0D108BD9-81ED-4DB2-BD59-A6C34878D82A}">
                    <a16:rowId xmlns:a16="http://schemas.microsoft.com/office/drawing/2014/main" val="4160856491"/>
                  </a:ext>
                </a:extLst>
              </a:tr>
              <a:tr h="449094">
                <a:tc>
                  <a:txBody>
                    <a:bodyPr/>
                    <a:lstStyle/>
                    <a:p>
                      <a:pPr algn="ctr">
                        <a:tabLst>
                          <a:tab pos="647700" algn="l"/>
                        </a:tabLst>
                      </a:pPr>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Phạm Hoàng Anh</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giao diện</a:t>
                      </a:r>
                      <a:endParaRPr lang="vi-VN" sz="1300">
                        <a:effectLst/>
                      </a:endParaRPr>
                    </a:p>
                    <a:p>
                      <a:pPr algn="just">
                        <a:tabLst>
                          <a:tab pos="647700" algn="l"/>
                        </a:tabLst>
                      </a:pPr>
                      <a:r>
                        <a:rPr lang="en-US" sz="1300">
                          <a:effectLst/>
                        </a:rPr>
                        <a:t>2. Triển khai thiết kế giao diện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15.5</a:t>
                      </a:r>
                      <a:r>
                        <a:rPr lang="vi-VN" sz="1300" dirty="0" smtClean="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2195453624"/>
                  </a:ext>
                </a:extLst>
              </a:tr>
              <a:tr h="449094">
                <a:tc>
                  <a:txBody>
                    <a:bodyPr/>
                    <a:lstStyle/>
                    <a:p>
                      <a:pPr algn="ctr">
                        <a:tabLst>
                          <a:tab pos="647700" algn="l"/>
                        </a:tabLst>
                      </a:pPr>
                      <a:r>
                        <a:rPr lang="en-US" sz="1300">
                          <a:effectLst/>
                        </a:rPr>
                        <a:t>2</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Trương Minh Hiếu</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giao diện</a:t>
                      </a:r>
                      <a:endParaRPr lang="vi-VN" sz="1300">
                        <a:effectLst/>
                      </a:endParaRPr>
                    </a:p>
                    <a:p>
                      <a:pPr algn="just">
                        <a:tabLst>
                          <a:tab pos="647700" algn="l"/>
                        </a:tabLst>
                      </a:pPr>
                      <a:r>
                        <a:rPr lang="en-US" sz="1300">
                          <a:effectLst/>
                        </a:rPr>
                        <a:t>2. Triển khai thiết kế giao diện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16.75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2058046171"/>
                  </a:ext>
                </a:extLst>
              </a:tr>
              <a:tr h="598793">
                <a:tc>
                  <a:txBody>
                    <a:bodyPr/>
                    <a:lstStyle/>
                    <a:p>
                      <a:pPr algn="ctr">
                        <a:tabLst>
                          <a:tab pos="647700" algn="l"/>
                        </a:tabLst>
                      </a:pPr>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Phạm Văn Lộc</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dữ liệu Firebase</a:t>
                      </a:r>
                      <a:endParaRPr lang="vi-VN" sz="1300">
                        <a:effectLst/>
                      </a:endParaRPr>
                    </a:p>
                    <a:p>
                      <a:pPr algn="just">
                        <a:tabLst>
                          <a:tab pos="647700" algn="l"/>
                        </a:tabLst>
                      </a:pPr>
                      <a:r>
                        <a:rPr lang="en-US" sz="1300">
                          <a:effectLst/>
                        </a:rPr>
                        <a:t>2. Nhập dữ liệu lên Firebase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16.75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1282708933"/>
                  </a:ext>
                </a:extLst>
              </a:tr>
              <a:tr h="598793">
                <a:tc>
                  <a:txBody>
                    <a:bodyPr/>
                    <a:lstStyle/>
                    <a:p>
                      <a:pPr algn="ctr">
                        <a:tabLst>
                          <a:tab pos="647700" algn="l"/>
                        </a:tabLst>
                      </a:pPr>
                      <a:r>
                        <a:rPr lang="en-US" sz="1300">
                          <a:effectLst/>
                        </a:rPr>
                        <a:t>4</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Đặng Thanh Nguyên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dữ liệu Firebase</a:t>
                      </a:r>
                      <a:endParaRPr lang="vi-VN" sz="1300">
                        <a:effectLst/>
                      </a:endParaRPr>
                    </a:p>
                    <a:p>
                      <a:pPr algn="just">
                        <a:tabLst>
                          <a:tab pos="647700" algn="l"/>
                        </a:tabLst>
                      </a:pPr>
                      <a:r>
                        <a:rPr lang="en-US" sz="1300">
                          <a:effectLst/>
                        </a:rPr>
                        <a:t>2. Nhập dữ liệu lên Firebase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16.75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4128060662"/>
                  </a:ext>
                </a:extLst>
              </a:tr>
              <a:tr h="449094">
                <a:tc>
                  <a:txBody>
                    <a:bodyPr/>
                    <a:lstStyle/>
                    <a:p>
                      <a:pPr algn="ctr">
                        <a:tabLst>
                          <a:tab pos="647700" algn="l"/>
                        </a:tabLst>
                      </a:pPr>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Đào Xuân Sơn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Lên kế hoạch Test</a:t>
                      </a:r>
                      <a:endParaRPr lang="vi-VN" sz="1300">
                        <a:effectLst/>
                      </a:endParaRPr>
                    </a:p>
                    <a:p>
                      <a:pPr algn="just">
                        <a:tabLst>
                          <a:tab pos="647700" algn="l"/>
                        </a:tabLst>
                      </a:pPr>
                      <a:r>
                        <a:rPr lang="en-US" sz="1300">
                          <a:effectLst/>
                        </a:rPr>
                        <a:t>2. Test chương trình</a:t>
                      </a:r>
                      <a:endParaRPr lang="vi-VN" sz="1300">
                        <a:effectLst/>
                      </a:endParaRPr>
                    </a:p>
                    <a:p>
                      <a:pPr algn="just">
                        <a:tabLst>
                          <a:tab pos="647700" algn="l"/>
                        </a:tabLst>
                      </a:pPr>
                      <a:r>
                        <a:rPr lang="en-US" sz="1300">
                          <a:effectLst/>
                        </a:rPr>
                        <a:t>3. Review code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smtClean="0">
                          <a:effectLst/>
                        </a:rPr>
                        <a:t>17.75</a:t>
                      </a:r>
                      <a:r>
                        <a:rPr lang="en-US"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3266535749"/>
                  </a:ext>
                </a:extLst>
              </a:tr>
              <a:tr h="598793">
                <a:tc>
                  <a:txBody>
                    <a:bodyPr/>
                    <a:lstStyle/>
                    <a:p>
                      <a:pPr algn="ctr">
                        <a:tabLst>
                          <a:tab pos="647700" algn="l"/>
                        </a:tabLst>
                      </a:pPr>
                      <a:r>
                        <a:rPr lang="en-US" sz="1300">
                          <a:effectLst/>
                        </a:rPr>
                        <a:t>6</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Vũ Minh Chuẩn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dirty="0">
                          <a:effectLst/>
                        </a:rPr>
                        <a:t>1. </a:t>
                      </a:r>
                      <a:r>
                        <a:rPr lang="en-US" sz="1300" dirty="0" err="1">
                          <a:effectLst/>
                        </a:rPr>
                        <a:t>Thiết</a:t>
                      </a:r>
                      <a:r>
                        <a:rPr lang="en-US" sz="1300" dirty="0">
                          <a:effectLst/>
                        </a:rPr>
                        <a:t> </a:t>
                      </a:r>
                      <a:r>
                        <a:rPr lang="en-US" sz="1300" dirty="0" err="1">
                          <a:effectLst/>
                        </a:rPr>
                        <a:t>kế</a:t>
                      </a:r>
                      <a:r>
                        <a:rPr lang="en-US" sz="1300" dirty="0">
                          <a:effectLst/>
                        </a:rPr>
                        <a:t> SRS, SDS</a:t>
                      </a:r>
                      <a:endParaRPr lang="vi-VN" sz="1300" dirty="0">
                        <a:effectLst/>
                      </a:endParaRPr>
                    </a:p>
                    <a:p>
                      <a:pPr algn="just">
                        <a:tabLst>
                          <a:tab pos="647700" algn="l"/>
                        </a:tabLst>
                      </a:pPr>
                      <a:r>
                        <a:rPr lang="en-US" sz="1300" dirty="0">
                          <a:effectLst/>
                        </a:rPr>
                        <a:t>2. </a:t>
                      </a:r>
                      <a:r>
                        <a:rPr lang="en-US" sz="1300" dirty="0" err="1">
                          <a:effectLst/>
                        </a:rPr>
                        <a:t>Thiết</a:t>
                      </a:r>
                      <a:r>
                        <a:rPr lang="en-US" sz="1300" dirty="0">
                          <a:effectLst/>
                        </a:rPr>
                        <a:t> </a:t>
                      </a:r>
                      <a:r>
                        <a:rPr lang="en-US" sz="1300" dirty="0" err="1">
                          <a:effectLst/>
                        </a:rPr>
                        <a:t>kế</a:t>
                      </a:r>
                      <a:r>
                        <a:rPr lang="en-US" sz="1300" dirty="0">
                          <a:effectLst/>
                        </a:rPr>
                        <a:t> Model </a:t>
                      </a:r>
                      <a:endParaRPr lang="vi-VN" sz="1300" dirty="0">
                        <a:effectLst/>
                      </a:endParaRPr>
                    </a:p>
                    <a:p>
                      <a:pPr algn="just">
                        <a:tabLst>
                          <a:tab pos="647700" algn="l"/>
                        </a:tabLst>
                      </a:pPr>
                      <a:r>
                        <a:rPr lang="en-US" sz="1300" dirty="0">
                          <a:effectLst/>
                        </a:rPr>
                        <a:t>3. </a:t>
                      </a:r>
                      <a:r>
                        <a:rPr lang="en-US" sz="1300" dirty="0" err="1">
                          <a:effectLst/>
                        </a:rPr>
                        <a:t>Triển</a:t>
                      </a:r>
                      <a:r>
                        <a:rPr lang="en-US" sz="1300" dirty="0">
                          <a:effectLst/>
                        </a:rPr>
                        <a:t> </a:t>
                      </a:r>
                      <a:r>
                        <a:rPr lang="en-US" sz="1300" dirty="0" err="1">
                          <a:effectLst/>
                        </a:rPr>
                        <a:t>khai</a:t>
                      </a:r>
                      <a:r>
                        <a:rPr lang="en-US" sz="1300" dirty="0">
                          <a:effectLst/>
                        </a:rPr>
                        <a:t> Model </a:t>
                      </a:r>
                      <a:r>
                        <a:rPr lang="en-US" sz="1300" dirty="0" err="1">
                          <a:effectLst/>
                        </a:rPr>
                        <a:t>và</a:t>
                      </a:r>
                      <a:r>
                        <a:rPr lang="en-US" sz="1300" dirty="0">
                          <a:effectLst/>
                        </a:rPr>
                        <a:t> Controller</a:t>
                      </a:r>
                      <a:endParaRPr lang="vi-VN" sz="1300" dirty="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smtClean="0">
                          <a:effectLst/>
                        </a:rPr>
                        <a:t>16.5%</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dirty="0">
                          <a:effectLst/>
                        </a:rPr>
                        <a:t> </a:t>
                      </a:r>
                      <a:endParaRPr lang="vi-VN" sz="1300" dirty="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98728171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1189" name="Google Shape;1189;p35"/>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1190" name="Google Shape;1190;p35"/>
          <p:cNvSpPr txBox="1">
            <a:spLocks noGrp="1"/>
          </p:cNvSpPr>
          <p:nvPr>
            <p:ph type="ctrTitle" idx="4294967295"/>
          </p:nvPr>
        </p:nvSpPr>
        <p:spPr>
          <a:xfrm>
            <a:off x="855300" y="516550"/>
            <a:ext cx="3828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lt1"/>
                </a:solidFill>
              </a:rPr>
              <a:t>Thanks!</a:t>
            </a:r>
            <a:endParaRPr sz="7200">
              <a:solidFill>
                <a:schemeClr val="lt1"/>
              </a:solidFill>
            </a:endParaRPr>
          </a:p>
        </p:txBody>
      </p:sp>
      <p:sp>
        <p:nvSpPr>
          <p:cNvPr id="1192" name="Google Shape;1192;p3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A37C41-FC97-44A2-B25B-A4D81E69D7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pic>
        <p:nvPicPr>
          <p:cNvPr id="4098" name="Picture 2" descr="Xem ảnh nguồn">
            <a:extLst>
              <a:ext uri="{FF2B5EF4-FFF2-40B4-BE49-F238E27FC236}">
                <a16:creationId xmlns:a16="http://schemas.microsoft.com/office/drawing/2014/main" id="{0787CA62-BA8C-475B-BA4C-2572778D7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0" y="-13909"/>
            <a:ext cx="7736115" cy="515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7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rgbClr val="FCE5CD"/>
                </a:solidFill>
              </a:rPr>
              <a:t>1.</a:t>
            </a:r>
            <a:endParaRPr dirty="0">
              <a:solidFill>
                <a:srgbClr val="FCE5CD"/>
              </a:solidFill>
            </a:endParaRPr>
          </a:p>
          <a:p>
            <a:pPr marL="0" lvl="0" indent="0" algn="ctr" rtl="0">
              <a:spcBef>
                <a:spcPts val="0"/>
              </a:spcBef>
              <a:spcAft>
                <a:spcPts val="0"/>
              </a:spcAft>
              <a:buNone/>
            </a:pPr>
            <a:r>
              <a:rPr lang="vi-VN" dirty="0"/>
              <a:t>Mở Đầu</a:t>
            </a:r>
            <a:endParaRPr dirty="0"/>
          </a:p>
        </p:txBody>
      </p:sp>
      <p:sp>
        <p:nvSpPr>
          <p:cNvPr id="3" name="Subtitle 2">
            <a:extLst>
              <a:ext uri="{FF2B5EF4-FFF2-40B4-BE49-F238E27FC236}">
                <a16:creationId xmlns:a16="http://schemas.microsoft.com/office/drawing/2014/main" id="{E2E0F210-7097-4D8B-A1A1-2B916F6FD3E4}"/>
              </a:ext>
            </a:extLst>
          </p:cNvPr>
          <p:cNvSpPr>
            <a:spLocks noGrp="1"/>
          </p:cNvSpPr>
          <p:nvPr>
            <p:ph type="subTitle" idx="1"/>
          </p:nvPr>
        </p:nvSpPr>
        <p:spPr/>
        <p:txBody>
          <a:bodyPr/>
          <a:lstStyle/>
          <a:p>
            <a:r>
              <a:rPr lang="vi-VN" dirty="0"/>
              <a:t>Mô tả ứng dụng</a:t>
            </a:r>
          </a:p>
          <a:p>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675575" y="2161800"/>
            <a:ext cx="5778600" cy="819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 dirty="0"/>
              <a:t>“</a:t>
            </a:r>
            <a:r>
              <a:rPr lang="vi-VN" dirty="0"/>
              <a:t>Ứng dụng hỗ trợ người dùng thi thử trắc nghiệm các loại bằng lái xe theo bộ đề ôn tập của sở Giao Thông Vận Tải phát hành</a:t>
            </a:r>
            <a:r>
              <a:rPr lang="en" dirty="0"/>
              <a:t>”</a:t>
            </a:r>
            <a:endParaRPr dirty="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855300" y="2116750"/>
            <a:ext cx="743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6000" dirty="0"/>
              <a:t>2. Phân tích thiết kế hệ thống</a:t>
            </a:r>
            <a:endParaRPr sz="6000" dirty="0"/>
          </a:p>
        </p:txBody>
      </p:sp>
      <p:sp>
        <p:nvSpPr>
          <p:cNvPr id="919" name="Google Shape;919;p19"/>
          <p:cNvSpPr txBox="1">
            <a:spLocks noGrp="1"/>
          </p:cNvSpPr>
          <p:nvPr>
            <p:ph type="subTitle" idx="4294967295"/>
          </p:nvPr>
        </p:nvSpPr>
        <p:spPr>
          <a:xfrm>
            <a:off x="855300" y="3411555"/>
            <a:ext cx="7433400" cy="7848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Bring the attention of your audience over a key concept using icons or illustrations</a:t>
            </a:r>
            <a:endParaRPr dirty="0"/>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6362625" y="186685"/>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Load sceen</a:t>
            </a:r>
            <a:endParaRPr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t>Logo ứng dụng</a:t>
            </a:r>
          </a:p>
          <a:p>
            <a:pPr marL="457200" lvl="0" indent="-368300" algn="l" rtl="0">
              <a:spcBef>
                <a:spcPts val="0"/>
              </a:spcBef>
              <a:spcAft>
                <a:spcPts val="0"/>
              </a:spcAft>
              <a:buSzPts val="2200"/>
              <a:buChar char="➢"/>
            </a:pPr>
            <a:r>
              <a:rPr lang="vi-VN" dirty="0"/>
              <a:t>Chuỗi hiện thông báo</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026" name="Picture 6">
            <a:extLst>
              <a:ext uri="{FF2B5EF4-FFF2-40B4-BE49-F238E27FC236}">
                <a16:creationId xmlns:a16="http://schemas.microsoft.com/office/drawing/2014/main" id="{41E917F9-C7B0-4BB6-A2FB-98680106D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102" y="0"/>
            <a:ext cx="272089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chọn bằng thi</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latin typeface="Space Grotesk Light" panose="020B0604020202020204" charset="0"/>
                <a:cs typeface="Space Grotesk Light" panose="020B0604020202020204" charset="0"/>
              </a:rPr>
              <a:t>User Interfaces</a:t>
            </a:r>
          </a:p>
          <a:p>
            <a:pPr marL="457200">
              <a:spcBef>
                <a:spcPts val="300"/>
              </a:spcBef>
              <a:spcAft>
                <a:spcPts val="300"/>
              </a:spcAft>
            </a:pPr>
            <a:r>
              <a:rPr lang="en-US" sz="1800" kern="150" dirty="0" err="1">
                <a:effectLst/>
                <a:latin typeface="Space Grotesk Light" panose="020B0604020202020204" charset="0"/>
                <a:ea typeface="Calibri" panose="020F0502020204030204" pitchFamily="34" charset="0"/>
                <a:cs typeface="Space Grotesk Light" panose="020B0604020202020204" charset="0"/>
              </a:rPr>
              <a:t>Màn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hình</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lựa</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chọn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câu</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hỏi</a:t>
            </a:r>
            <a:r>
              <a:rPr lang="en-US" sz="1800" kern="150" dirty="0">
                <a:effectLst/>
                <a:latin typeface="Space Grotesk Light" panose="020B0604020202020204" charset="0"/>
                <a:ea typeface="Calibri" panose="020F0502020204030204" pitchFamily="34" charset="0"/>
                <a:cs typeface="Space Grotesk Light" panose="020B0604020202020204" charset="0"/>
              </a:rPr>
              <a:t> bao </a:t>
            </a:r>
            <a:r>
              <a:rPr lang="en-US" sz="1800" kern="150" dirty="0" err="1">
                <a:effectLst/>
                <a:latin typeface="Space Grotesk Light" panose="020B0604020202020204" charset="0"/>
                <a:ea typeface="Calibri" panose="020F0502020204030204" pitchFamily="34" charset="0"/>
                <a:cs typeface="Space Grotesk Light" panose="020B0604020202020204" charset="0"/>
              </a:rPr>
              <a:t>gồm</a:t>
            </a:r>
            <a:r>
              <a:rPr lang="en-US" sz="1800" kern="150" dirty="0">
                <a:effectLst/>
                <a:latin typeface="Space Grotesk Light" panose="020B0604020202020204" charset="0"/>
                <a:ea typeface="Calibri" panose="020F0502020204030204" pitchFamily="34" charset="0"/>
                <a:cs typeface="Space Grotesk Light" panose="020B0604020202020204" charset="0"/>
              </a:rPr>
              <a:t> 10 button </a:t>
            </a:r>
            <a:r>
              <a:rPr lang="en-US" sz="1800" kern="150" dirty="0" err="1">
                <a:effectLst/>
                <a:latin typeface="Space Grotesk Light" panose="020B0604020202020204" charset="0"/>
                <a:ea typeface="Calibri" panose="020F0502020204030204" pitchFamily="34" charset="0"/>
                <a:cs typeface="Space Grotesk Light" panose="020B0604020202020204" charset="0"/>
              </a:rPr>
              <a:t>tương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ứng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với</a:t>
            </a:r>
            <a:r>
              <a:rPr lang="en-US" sz="1800" kern="150" dirty="0">
                <a:effectLst/>
                <a:latin typeface="Space Grotesk Light" panose="020B0604020202020204" charset="0"/>
                <a:ea typeface="Calibri" panose="020F0502020204030204" pitchFamily="34" charset="0"/>
                <a:cs typeface="Space Grotesk Light" panose="020B0604020202020204" charset="0"/>
              </a:rPr>
              <a:t> 10 </a:t>
            </a:r>
            <a:r>
              <a:rPr lang="en-US" sz="1800" kern="150" dirty="0" err="1">
                <a:effectLst/>
                <a:latin typeface="Space Grotesk Light" panose="020B0604020202020204" charset="0"/>
                <a:ea typeface="Calibri" panose="020F0502020204030204" pitchFamily="34" charset="0"/>
                <a:cs typeface="Space Grotesk Light" panose="020B0604020202020204" charset="0"/>
              </a:rPr>
              <a:t>loại</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1 text view </a:t>
            </a:r>
            <a:r>
              <a:rPr lang="en-US" sz="1800" kern="150" dirty="0" err="1">
                <a:effectLst/>
                <a:latin typeface="Space Grotesk Light" panose="020B0604020202020204" charset="0"/>
                <a:ea typeface="Calibri" panose="020F0502020204030204" pitchFamily="34" charset="0"/>
                <a:cs typeface="Space Grotesk Light" panose="020B0604020202020204" charset="0"/>
              </a:rPr>
              <a:t>có</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tên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ứng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dụng</a:t>
            </a:r>
            <a:r>
              <a:rPr lang="en-US" sz="1800" kern="150" dirty="0">
                <a:effectLst/>
                <a:latin typeface="Space Grotesk Light" panose="020B0604020202020204" charset="0"/>
                <a:ea typeface="Calibri" panose="020F0502020204030204" pitchFamily="34" charset="0"/>
                <a:cs typeface="Space Grotesk Light" panose="020B0604020202020204" charset="0"/>
              </a:rPr>
              <a:t>:</a:t>
            </a:r>
            <a:endParaRPr lang="vi-VN" sz="1800" kern="150" dirty="0">
              <a:effectLst/>
              <a:latin typeface="Space Grotesk Light" panose="020B0604020202020204" charset="0"/>
              <a:ea typeface="Calibri" panose="020F0502020204030204" pitchFamily="34" charset="0"/>
              <a:cs typeface="Space Grotesk Light" panose="020B0604020202020204" charset="0"/>
            </a:endParaRPr>
          </a:p>
          <a:p>
            <a:pPr marL="228600">
              <a:spcBef>
                <a:spcPts val="300"/>
              </a:spcBef>
              <a:spcAft>
                <a:spcPts val="300"/>
              </a:spcAft>
            </a:pP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A1,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A2</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A3</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A4</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B1</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B2</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C</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D</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E</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Fc</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dirty="0">
                <a:effectLst/>
                <a:latin typeface="Space Grotesk Light" panose="020B0604020202020204" charset="0"/>
                <a:ea typeface="Times New Roman" panose="02020603050405020304" pitchFamily="18" charset="0"/>
                <a:cs typeface="Space Grotesk Light" panose="020B0604020202020204" charset="0"/>
              </a:rPr>
              <a:t>ATGT CANSA</a:t>
            </a:r>
            <a:endParaRPr lang="vi-VN" dirty="0">
              <a:latin typeface="Space Grotesk Light" panose="020B0604020202020204" charset="0"/>
              <a:cs typeface="Space Grotesk Light" panose="020B0604020202020204" charset="0"/>
            </a:endParaRPr>
          </a:p>
          <a:p>
            <a:pPr marL="457200" lvl="0" indent="-368300" algn="l" rtl="0">
              <a:spcBef>
                <a:spcPts val="0"/>
              </a:spcBef>
              <a:spcAft>
                <a:spcPts val="0"/>
              </a:spcAft>
              <a:buSzPts val="2200"/>
              <a:buChar char="➢"/>
            </a:pP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6" name="Picture 2" descr="Không có mô tả.">
            <a:extLst>
              <a:ext uri="{FF2B5EF4-FFF2-40B4-BE49-F238E27FC236}">
                <a16:creationId xmlns:a16="http://schemas.microsoft.com/office/drawing/2014/main" id="{940048E6-9726-4BF1-801F-55453AB4C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0"/>
            <a:ext cx="23161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8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vi-VN" dirty="0"/>
              <a:t>User Interfaces</a:t>
            </a:r>
          </a:p>
          <a:p>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gồm</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quay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trang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trí</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tên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thời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gian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ImageView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ảnh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RadioGroup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2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điều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hướng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endParaRPr lang="vi-VN" dirty="0">
              <a:latin typeface="Space Grotesk Light" panose="020B0604020202020204" charset="0"/>
              <a:cs typeface="Space Grotesk Light" panose="020B0604020202020204" charset="0"/>
            </a:endParaRPr>
          </a:p>
        </p:txBody>
      </p:sp>
      <p:pic>
        <p:nvPicPr>
          <p:cNvPr id="3074" name="Picture 9">
            <a:extLst>
              <a:ext uri="{FF2B5EF4-FFF2-40B4-BE49-F238E27FC236}">
                <a16:creationId xmlns:a16="http://schemas.microsoft.com/office/drawing/2014/main" id="{D5924597-6A41-433A-A880-BB9613D09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286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91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1896</Words>
  <Application>Microsoft Office PowerPoint</Application>
  <PresentationFormat>On-screen Show (16:9)</PresentationFormat>
  <Paragraphs>503</Paragraphs>
  <Slides>38</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Times New Roman</vt:lpstr>
      <vt:lpstr>Space Grotesk</vt:lpstr>
      <vt:lpstr>Calibri</vt:lpstr>
      <vt:lpstr>Space Grotesk Light</vt:lpstr>
      <vt:lpstr>Bianca template</vt:lpstr>
      <vt:lpstr>Ứng dụng Thi trắc nghiệm Bằng lái xe các Hạng mục bằng</vt:lpstr>
      <vt:lpstr>Menu</vt:lpstr>
      <vt:lpstr>Thông tin cơ bản</vt:lpstr>
      <vt:lpstr>1. Mở Đầu</vt:lpstr>
      <vt:lpstr>PowerPoint Presentation</vt:lpstr>
      <vt:lpstr>2. Phân tích thiết kế hệ thống</vt:lpstr>
      <vt:lpstr>2.1 Load sceen</vt:lpstr>
      <vt:lpstr>2.1 Màn hình chọn bằng thi</vt:lpstr>
      <vt:lpstr>2.1 Màn hình thi</vt:lpstr>
      <vt:lpstr>2.1 Màn hình kết quả</vt:lpstr>
      <vt:lpstr>2.2 Thiết kế hệ thống</vt:lpstr>
      <vt:lpstr>2.3 Functional Load sceen</vt:lpstr>
      <vt:lpstr>2.3 Functional Màn hình chọn bằng thi</vt:lpstr>
      <vt:lpstr>2.3 Functional Màn hình thi</vt:lpstr>
      <vt:lpstr>2.3 Functional Màn hình thi</vt:lpstr>
      <vt:lpstr>2.3 Function Màn hình kết quả</vt:lpstr>
      <vt:lpstr>2.4 Structure Lisence</vt:lpstr>
      <vt:lpstr>2.4 Structure Lisence</vt:lpstr>
      <vt:lpstr>2.4 Structure Lisence</vt:lpstr>
      <vt:lpstr>2.4 Structure Lisence</vt:lpstr>
      <vt:lpstr>2.4 Structure Lisence</vt:lpstr>
      <vt:lpstr>3. Giới thiệu Fire base</vt:lpstr>
      <vt:lpstr>3. Giới thiệu Fire base</vt:lpstr>
      <vt:lpstr>3. Giới thiệu Fire base</vt:lpstr>
      <vt:lpstr>3. Giới thiệu Fire base</vt:lpstr>
      <vt:lpstr>3. Giới thiệu Fire base</vt:lpstr>
      <vt:lpstr>4. Kiểm thử phần mềm</vt:lpstr>
      <vt:lpstr>4.1 Kiểm thử Giao diện và Chức năng</vt:lpstr>
      <vt:lpstr>4.1 Kiểm thử Giao diện và Chức năng</vt:lpstr>
      <vt:lpstr>4.1 Kiểm thử Giao diện và Chức năng</vt:lpstr>
      <vt:lpstr>4.1 Kiểm thử Giao diện và Chức năng</vt:lpstr>
      <vt:lpstr>4.2 Kiểm thử phi chức năng</vt:lpstr>
      <vt:lpstr>4.3 Review Code</vt:lpstr>
      <vt:lpstr>4.3 Review Code</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Thi trắc nghiệm Bằng lái xe các Hạng mục bằng</dc:title>
  <cp:lastModifiedBy>Natswar Chuan</cp:lastModifiedBy>
  <cp:revision>131</cp:revision>
  <dcterms:modified xsi:type="dcterms:W3CDTF">2021-06-23T01:25:33Z</dcterms:modified>
</cp:coreProperties>
</file>