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8"/>
  </p:notesMasterIdLst>
  <p:sldIdLst>
    <p:sldId id="256" r:id="rId2"/>
    <p:sldId id="285" r:id="rId3"/>
    <p:sldId id="257" r:id="rId4"/>
    <p:sldId id="259" r:id="rId5"/>
    <p:sldId id="260" r:id="rId6"/>
    <p:sldId id="262" r:id="rId7"/>
    <p:sldId id="261" r:id="rId8"/>
    <p:sldId id="295" r:id="rId9"/>
    <p:sldId id="296" r:id="rId10"/>
    <p:sldId id="297" r:id="rId11"/>
    <p:sldId id="298" r:id="rId12"/>
    <p:sldId id="299" r:id="rId13"/>
    <p:sldId id="300" r:id="rId14"/>
    <p:sldId id="301" r:id="rId15"/>
    <p:sldId id="303" r:id="rId16"/>
    <p:sldId id="302" r:id="rId17"/>
    <p:sldId id="305" r:id="rId18"/>
    <p:sldId id="306" r:id="rId19"/>
    <p:sldId id="307" r:id="rId20"/>
    <p:sldId id="308" r:id="rId21"/>
    <p:sldId id="309" r:id="rId22"/>
    <p:sldId id="265" r:id="rId23"/>
    <p:sldId id="310" r:id="rId24"/>
    <p:sldId id="311" r:id="rId25"/>
    <p:sldId id="312" r:id="rId26"/>
    <p:sldId id="319" r:id="rId27"/>
    <p:sldId id="323" r:id="rId28"/>
    <p:sldId id="320" r:id="rId29"/>
    <p:sldId id="321" r:id="rId30"/>
    <p:sldId id="322" r:id="rId31"/>
    <p:sldId id="324" r:id="rId32"/>
    <p:sldId id="325" r:id="rId33"/>
    <p:sldId id="270" r:id="rId34"/>
    <p:sldId id="271" r:id="rId35"/>
    <p:sldId id="278" r:id="rId36"/>
    <p:sldId id="327"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Space Grotesk" panose="020B0604020202020204" charset="0"/>
      <p:regular r:id="rId43"/>
      <p:bold r:id="rId44"/>
    </p:embeddedFont>
    <p:embeddedFont>
      <p:font typeface="Space Grotesk Light"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6" autoAdjust="0"/>
    <p:restoredTop sz="94660"/>
  </p:normalViewPr>
  <p:slideViewPr>
    <p:cSldViewPr snapToGrid="0">
      <p:cViewPr varScale="1">
        <p:scale>
          <a:sx n="149" d="100"/>
          <a:sy n="149"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60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82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28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28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474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29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678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185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36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0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277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37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483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831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168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642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974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034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9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828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c8395c55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cc8395c55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83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47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Clouds only">
  <p:cSld name="TITLE_ONLY_1">
    <p:spTree>
      <p:nvGrpSpPr>
        <p:cNvPr id="1" name="Shape 625"/>
        <p:cNvGrpSpPr/>
        <p:nvPr/>
      </p:nvGrpSpPr>
      <p:grpSpPr>
        <a:xfrm>
          <a:off x="0" y="0"/>
          <a:ext cx="0" cy="0"/>
          <a:chOff x="0" y="0"/>
          <a:chExt cx="0" cy="0"/>
        </a:xfrm>
      </p:grpSpPr>
      <p:grpSp>
        <p:nvGrpSpPr>
          <p:cNvPr id="626" name="Google Shape;626;p9"/>
          <p:cNvGrpSpPr/>
          <p:nvPr/>
        </p:nvGrpSpPr>
        <p:grpSpPr>
          <a:xfrm>
            <a:off x="104275" y="50550"/>
            <a:ext cx="10266591" cy="5287714"/>
            <a:chOff x="104275" y="50550"/>
            <a:chExt cx="10266591" cy="5287714"/>
          </a:xfrm>
        </p:grpSpPr>
        <p:sp>
          <p:nvSpPr>
            <p:cNvPr id="627" name="Google Shape;627;p9"/>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5" name="Google Shape;635;p9"/>
            <p:cNvGrpSpPr/>
            <p:nvPr/>
          </p:nvGrpSpPr>
          <p:grpSpPr>
            <a:xfrm>
              <a:off x="104275" y="50550"/>
              <a:ext cx="8948150" cy="772675"/>
              <a:chOff x="104275" y="50550"/>
              <a:chExt cx="8948150" cy="772675"/>
            </a:xfrm>
          </p:grpSpPr>
          <p:sp>
            <p:nvSpPr>
              <p:cNvPr id="636" name="Google Shape;636;p9"/>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7" name="Google Shape;637;p9"/>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8" name="Google Shape;638;p9"/>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9" name="Google Shape;639;p9"/>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0" name="Google Shape;640;p9"/>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1" name="Google Shape;641;p9"/>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2" name="Google Shape;642;p9"/>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3" name="Google Shape;643;p9"/>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4" name="Google Shape;644;p9"/>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5" name="Google Shape;645;p9"/>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6" name="Google Shape;646;p9"/>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7" name="Google Shape;647;p9"/>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8" name="Google Shape;648;p9"/>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49" name="Google Shape;649;p9"/>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5" name="Google Shape;655;p9"/>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6" name="Google Shape;656;p9"/>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7" name="Google Shape;657;p9"/>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8" name="Google Shape;658;p9"/>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59" name="Google Shape;659;p9"/>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0" name="Google Shape;660;p9"/>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1" name="Google Shape;661;p9"/>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2" name="Google Shape;662;p9"/>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3" name="Google Shape;663;p9"/>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5" name="Google Shape;665;p9"/>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6" name="Google Shape;666;p9"/>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7" name="Google Shape;667;p9"/>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68" name="Google Shape;668;p9"/>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69" name="Google Shape;669;p9"/>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0" name="Google Shape;670;p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Ứng dụng Thi trắc nghiệm Bằng lái xe các Hạng mục bằng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latin typeface="Space Grotesk Light" panose="020B0604020202020204" charset="0"/>
                <a:cs typeface="Space Grotesk Light" panose="020B0604020202020204" charset="0"/>
              </a:rPr>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trở</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số</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Group</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lại</a:t>
            </a:r>
            <a:endParaRPr lang="vi-VN" dirty="0">
              <a:latin typeface="Space Grotesk Light" panose="020B0604020202020204" charset="0"/>
              <a:cs typeface="Space Grotesk Light" panose="020B0604020202020204" charset="0"/>
            </a:endParaRPr>
          </a:p>
        </p:txBody>
      </p:sp>
      <p:pic>
        <p:nvPicPr>
          <p:cNvPr id="4" name="Picture 3" descr="A screenshot of a phone&#10;&#10;Description automatically generated with medium confidence">
            <a:extLst>
              <a:ext uri="{FF2B5EF4-FFF2-40B4-BE49-F238E27FC236}">
                <a16:creationId xmlns:a16="http://schemas.microsoft.com/office/drawing/2014/main" id="{248056FD-738A-4590-8DB6-C80D04385FD3}"/>
              </a:ext>
            </a:extLst>
          </p:cNvPr>
          <p:cNvPicPr>
            <a:picLocks noChangeAspect="1"/>
          </p:cNvPicPr>
          <p:nvPr/>
        </p:nvPicPr>
        <p:blipFill>
          <a:blip r:embed="rId3"/>
          <a:stretch>
            <a:fillRect/>
          </a:stretch>
        </p:blipFill>
        <p:spPr>
          <a:xfrm>
            <a:off x="6517994" y="0"/>
            <a:ext cx="2626006" cy="5143500"/>
          </a:xfrm>
          <a:prstGeom prst="rect">
            <a:avLst/>
          </a:prstGeom>
        </p:spPr>
      </p:pic>
    </p:spTree>
    <p:extLst>
      <p:ext uri="{BB962C8B-B14F-4D97-AF65-F5344CB8AC3E}">
        <p14:creationId xmlns:p14="http://schemas.microsoft.com/office/powerpoint/2010/main" val="161524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175075" y="635278"/>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2.2 Thiết kế hệ thống</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122" name="Picture 2">
            <a:extLst>
              <a:ext uri="{FF2B5EF4-FFF2-40B4-BE49-F238E27FC236}">
                <a16:creationId xmlns:a16="http://schemas.microsoft.com/office/drawing/2014/main" id="{D5862B6E-0742-4302-8FB2-E7923193D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261" y="1098473"/>
            <a:ext cx="5929419" cy="404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63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Load sceen</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08EBD363-D172-439F-A1FF-CEA4A4C978B8}"/>
              </a:ext>
            </a:extLst>
          </p:cNvPr>
          <p:cNvPicPr>
            <a:picLocks noChangeAspect="1"/>
          </p:cNvPicPr>
          <p:nvPr/>
        </p:nvPicPr>
        <p:blipFill>
          <a:blip r:embed="rId3"/>
          <a:stretch>
            <a:fillRect/>
          </a:stretch>
        </p:blipFill>
        <p:spPr>
          <a:xfrm>
            <a:off x="6542858" y="0"/>
            <a:ext cx="2601142" cy="5143500"/>
          </a:xfrm>
          <a:prstGeom prst="rect">
            <a:avLst/>
          </a:prstGeom>
        </p:spPr>
      </p:pic>
    </p:spTree>
    <p:extLst>
      <p:ext uri="{BB962C8B-B14F-4D97-AF65-F5344CB8AC3E}">
        <p14:creationId xmlns:p14="http://schemas.microsoft.com/office/powerpoint/2010/main" val="386563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Text ATGT CANSA</a:t>
            </a:r>
          </a:p>
          <a:p>
            <a:pPr marL="457200" lvl="0" indent="-368300" algn="l" rtl="0">
              <a:spcBef>
                <a:spcPts val="0"/>
              </a:spcBef>
              <a:spcAft>
                <a:spcPts val="0"/>
              </a:spcAft>
              <a:buSzPts val="2200"/>
              <a:buChar char="➢"/>
            </a:pPr>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Ẩn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hiện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 </a:t>
            </a:r>
            <a:r>
              <a:rPr lang="en-US" sz="1800" dirty="0" err="1">
                <a:effectLst/>
                <a:latin typeface="Space Grotesk Light" panose="020B0604020202020204" charset="0"/>
                <a:ea typeface="Times New Roman" panose="02020603050405020304" pitchFamily="18" charset="0"/>
                <a:cs typeface="Space Grotesk Light" panose="020B0604020202020204" charset="0"/>
              </a:rPr>
              <a:t>và</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truyền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theo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đúng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cấu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X</a:t>
            </a:r>
            <a:endParaRPr lang="en-US" dirty="0">
              <a:latin typeface="Space Grotesk Light" panose="020B0604020202020204" charset="0"/>
              <a:cs typeface="Space Grotesk Light" panose="020B0604020202020204" charset="0"/>
            </a:endParaRPr>
          </a:p>
          <a:p>
            <a:pPr marL="88900" lvl="0" indent="0" algn="l" rtl="0">
              <a:spcBef>
                <a:spcPts val="0"/>
              </a:spcBef>
              <a:spcAft>
                <a:spcPts val="0"/>
              </a:spcAft>
              <a:buSzPts val="2200"/>
              <a:buNone/>
            </a:pPr>
            <a:r>
              <a:rPr lang="en-US" dirty="0" err="1">
                <a:latin typeface="Space Grotesk Light" panose="020B0604020202020204" charset="0"/>
                <a:cs typeface="Space Grotesk Light" panose="020B0604020202020204" charset="0"/>
              </a:rPr>
              <a:t>Ghi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chú</a:t>
            </a:r>
            <a:r>
              <a:rPr lang="en-US" dirty="0">
                <a:latin typeface="Space Grotesk Light" panose="020B0604020202020204" charset="0"/>
                <a:cs typeface="Space Grotesk Light" panose="020B0604020202020204" charset="0"/>
              </a:rPr>
              <a:t>: X </a:t>
            </a:r>
            <a:r>
              <a:rPr lang="en-US" dirty="0" err="1">
                <a:latin typeface="Space Grotesk Light" panose="020B0604020202020204" charset="0"/>
                <a:cs typeface="Space Grotesk Light" panose="020B0604020202020204" charset="0"/>
              </a:rPr>
              <a:t>gồm</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Bằng</a:t>
            </a:r>
            <a:r>
              <a:rPr lang="en-US" dirty="0">
                <a:latin typeface="Space Grotesk Light" panose="020B0604020202020204" charset="0"/>
                <a:cs typeface="Space Grotesk Light" panose="020B0604020202020204" charset="0"/>
              </a:rPr>
              <a:t> A1, A2, A3, A4, B1, B2, C, D, E, Fc</a:t>
            </a:r>
          </a:p>
          <a:p>
            <a:pPr marL="88900" lvl="0" indent="0" algn="l" rtl="0">
              <a:spcBef>
                <a:spcPts val="0"/>
              </a:spcBef>
              <a:spcAft>
                <a:spcPts val="0"/>
              </a:spcAft>
              <a:buSzPts val="2200"/>
              <a:buNone/>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pic>
        <p:nvPicPr>
          <p:cNvPr id="3" name="Picture 2" descr="A picture containing text, monitor, electronics, screenshot&#10;&#10;Description automatically generated">
            <a:extLst>
              <a:ext uri="{FF2B5EF4-FFF2-40B4-BE49-F238E27FC236}">
                <a16:creationId xmlns:a16="http://schemas.microsoft.com/office/drawing/2014/main" id="{C0F37335-6DEA-453D-B991-CF95B70D6B08}"/>
              </a:ext>
            </a:extLst>
          </p:cNvPr>
          <p:cNvPicPr>
            <a:picLocks noChangeAspect="1"/>
          </p:cNvPicPr>
          <p:nvPr/>
        </p:nvPicPr>
        <p:blipFill>
          <a:blip r:embed="rId3"/>
          <a:stretch>
            <a:fillRect/>
          </a:stretch>
        </p:blipFill>
        <p:spPr>
          <a:xfrm>
            <a:off x="6634976" y="0"/>
            <a:ext cx="2535323" cy="5143500"/>
          </a:xfrm>
          <a:prstGeom prst="rect">
            <a:avLst/>
          </a:prstGeom>
        </p:spPr>
      </p:pic>
    </p:spTree>
    <p:extLst>
      <p:ext uri="{BB962C8B-B14F-4D97-AF65-F5344CB8AC3E}">
        <p14:creationId xmlns:p14="http://schemas.microsoft.com/office/powerpoint/2010/main" val="375434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43788" y="123230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Exit: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Thoát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chuyển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đến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Position(</a:t>
            </a:r>
            <a:r>
              <a:rPr lang="en-US" dirty="0" err="1">
                <a:latin typeface="Space Grotesk Light" panose="020B0604020202020204" charset="0"/>
                <a:cs typeface="Space Grotesk Light" panose="020B0604020202020204" charset="0"/>
              </a:rPr>
              <a:t>vị</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trí</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Tổng</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số</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câu</a:t>
            </a:r>
            <a:r>
              <a:rPr lang="en-US" dirty="0">
                <a:latin typeface="Space Grotesk Light" panose="020B0604020202020204" charset="0"/>
                <a:cs typeface="Space Grotesk Light" panose="020B0604020202020204" charset="0"/>
              </a:rPr>
              <a:t> </a:t>
            </a:r>
            <a:r>
              <a:rPr lang="en-US" dirty="0" err="1">
                <a:latin typeface="Space Grotesk Light" panose="020B0604020202020204" charset="0"/>
                <a:cs typeface="Space Grotesk Light" panose="020B0604020202020204" charset="0"/>
              </a:rPr>
              <a:t>hỏi</a:t>
            </a:r>
            <a:r>
              <a:rPr lang="en-US" dirty="0">
                <a:latin typeface="Space Grotesk Light" panose="020B0604020202020204" charset="0"/>
                <a:cs typeface="Space Grotesk Light" panose="020B0604020202020204" charset="0"/>
              </a:rPr>
              <a:t>)</a:t>
            </a: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Time Count Down: </a:t>
            </a:r>
            <a:r>
              <a:rPr lang="en-US" sz="1800" dirty="0">
                <a:effectLst/>
                <a:latin typeface="Space Grotesk Light" panose="020B0604020202020204" charset="0"/>
                <a:ea typeface="Times New Roman" panose="02020603050405020304" pitchFamily="18" charset="0"/>
                <a:cs typeface="Space Grotesk Light" panose="020B0604020202020204" charset="0"/>
              </a:rPr>
              <a:t>Khi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thúc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tự</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động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nộp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bài</a:t>
            </a:r>
            <a:r>
              <a:rPr lang="en-US" dirty="0" err="1">
                <a:latin typeface="Space Grotesk Light" panose="020B0604020202020204" charset="0"/>
                <a:cs typeface="Space Grotesk Light" panose="020B0604020202020204" charset="0"/>
              </a:rPr>
              <a:t>Text</a:t>
            </a:r>
            <a:r>
              <a:rPr lang="en-US" dirty="0">
                <a:latin typeface="Space Grotesk Light" panose="020B0604020202020204" charset="0"/>
                <a:cs typeface="Space Grotesk Light" panose="020B0604020202020204" charset="0"/>
              </a:rPr>
              <a:t> View Question: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sẽ</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trực</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tiếp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từ</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pic>
        <p:nvPicPr>
          <p:cNvPr id="4" name="Picture 3" descr="A close-up of a cell phone&#10;&#10;Description automatically generated with medium confidence">
            <a:extLst>
              <a:ext uri="{FF2B5EF4-FFF2-40B4-BE49-F238E27FC236}">
                <a16:creationId xmlns:a16="http://schemas.microsoft.com/office/drawing/2014/main" id="{05B487FD-03F6-4142-8F4D-B9E872513FC1}"/>
              </a:ext>
            </a:extLst>
          </p:cNvPr>
          <p:cNvPicPr>
            <a:picLocks noChangeAspect="1"/>
          </p:cNvPicPr>
          <p:nvPr/>
        </p:nvPicPr>
        <p:blipFill>
          <a:blip r:embed="rId3"/>
          <a:stretch>
            <a:fillRect/>
          </a:stretch>
        </p:blipFill>
        <p:spPr>
          <a:xfrm>
            <a:off x="6536432" y="0"/>
            <a:ext cx="2607568" cy="5143500"/>
          </a:xfrm>
          <a:prstGeom prst="rect">
            <a:avLst/>
          </a:prstGeom>
        </p:spPr>
      </p:pic>
    </p:spTree>
    <p:extLst>
      <p:ext uri="{BB962C8B-B14F-4D97-AF65-F5344CB8AC3E}">
        <p14:creationId xmlns:p14="http://schemas.microsoft.com/office/powerpoint/2010/main" val="283807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Functional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777242" y="1034150"/>
            <a:ext cx="5411685" cy="3437226"/>
          </a:xfrm>
        </p:spPr>
        <p:txBody>
          <a:bodyPr/>
          <a:lstStyle/>
          <a:p>
            <a:pPr marL="88900" indent="0">
              <a:buNone/>
            </a:pP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Get Result: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Thoát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hiện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tại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màn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kết</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quả</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Next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sau</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Button Back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Chuyển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đến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trước</a:t>
            </a:r>
            <a:endParaRPr lang="en-US" dirty="0">
              <a:latin typeface="Space Grotesk Light" panose="020B0604020202020204" charset="0"/>
              <a:cs typeface="Space Grotesk Light" panose="020B0604020202020204" charset="0"/>
            </a:endParaRPr>
          </a:p>
          <a:p>
            <a:r>
              <a:rPr lang="en-US" dirty="0">
                <a:latin typeface="Space Grotesk Light" panose="020B0604020202020204" charset="0"/>
                <a:cs typeface="Space Grotesk Light" panose="020B0604020202020204" charset="0"/>
              </a:rPr>
              <a:t>Radio Group: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Chọn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vào</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ImageView</a:t>
            </a:r>
            <a:r>
              <a:rPr lang="en-US" dirty="0">
                <a:latin typeface="Space Grotesk Light" panose="020B0604020202020204" charset="0"/>
                <a:cs typeface="Space Grotesk Light" panose="020B0604020202020204" charset="0"/>
              </a:rPr>
              <a:t> Question: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Nếu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câu</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hỏi</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hình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ảnh</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có</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sẽ</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load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trực</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tiếp</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từ</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t>
            </a:r>
            <a:r>
              <a:rPr lang="en-US" sz="1800" dirty="0" err="1">
                <a:effectLst/>
                <a:latin typeface="Times New Roman" panose="02020603050405020304" pitchFamily="18" charset="0"/>
                <a:ea typeface="Times New Roman" panose="02020603050405020304" pitchFamily="18" charset="0"/>
                <a:cs typeface="Calibri" panose="020F0502020204030204" pitchFamily="34" charset="0"/>
              </a:rPr>
              <a:t>mạng</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internet</a:t>
            </a:r>
          </a:p>
          <a:p>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p:txBody>
      </p:sp>
      <p:pic>
        <p:nvPicPr>
          <p:cNvPr id="8" name="Picture 7" descr="A close-up of a cell phone&#10;&#10;Description automatically generated with medium confidence">
            <a:extLst>
              <a:ext uri="{FF2B5EF4-FFF2-40B4-BE49-F238E27FC236}">
                <a16:creationId xmlns:a16="http://schemas.microsoft.com/office/drawing/2014/main" id="{A7F31EF1-3BB4-4F92-BD5A-103D1D78E1FB}"/>
              </a:ext>
            </a:extLst>
          </p:cNvPr>
          <p:cNvPicPr>
            <a:picLocks noChangeAspect="1"/>
          </p:cNvPicPr>
          <p:nvPr/>
        </p:nvPicPr>
        <p:blipFill>
          <a:blip r:embed="rId3"/>
          <a:stretch>
            <a:fillRect/>
          </a:stretch>
        </p:blipFill>
        <p:spPr>
          <a:xfrm>
            <a:off x="6536432" y="0"/>
            <a:ext cx="2607568" cy="5143500"/>
          </a:xfrm>
          <a:prstGeom prst="rect">
            <a:avLst/>
          </a:prstGeom>
        </p:spPr>
      </p:pic>
    </p:spTree>
    <p:extLst>
      <p:ext uri="{BB962C8B-B14F-4D97-AF65-F5344CB8AC3E}">
        <p14:creationId xmlns:p14="http://schemas.microsoft.com/office/powerpoint/2010/main" val="87398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32998"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2.3 Function Màn hình kết quả</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result</a:t>
            </a:r>
          </a:p>
          <a:p>
            <a:r>
              <a:rPr lang="en-US" dirty="0">
                <a:latin typeface="Space Grotesk Light" panose="020B0604020202020204" charset="0"/>
                <a:cs typeface="Space Grotesk Light" panose="020B0604020202020204" charset="0"/>
              </a:rPr>
              <a:t>Button go </a:t>
            </a:r>
            <a:r>
              <a:rPr lang="en-US" dirty="0" err="1">
                <a:latin typeface="Space Grotesk Light" panose="020B0604020202020204" charset="0"/>
                <a:cs typeface="Space Grotesk Light" panose="020B0604020202020204" charset="0"/>
              </a:rPr>
              <a:t>linsence</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kết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quả</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chọn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endParaRPr lang="en-US" dirty="0">
              <a:latin typeface="Space Grotesk Light" panose="020B0604020202020204" charset="0"/>
              <a:cs typeface="Space Grotesk Light" panose="020B0604020202020204" charset="0"/>
            </a:endParaRPr>
          </a:p>
          <a:p>
            <a:r>
              <a:rPr lang="en-US" dirty="0" err="1">
                <a:latin typeface="Space Grotesk Light" panose="020B0604020202020204" charset="0"/>
                <a:cs typeface="Space Grotesk Light" panose="020B0604020202020204" charset="0"/>
              </a:rPr>
              <a:t>TextView</a:t>
            </a:r>
            <a:r>
              <a:rPr lang="en-US" dirty="0">
                <a:latin typeface="Space Grotesk Light" panose="020B0604020202020204" charset="0"/>
                <a:cs typeface="Space Grotesk Light" panose="020B0604020202020204" charset="0"/>
              </a:rPr>
              <a:t> group results</a:t>
            </a:r>
          </a:p>
          <a:p>
            <a:r>
              <a:rPr lang="en-US" dirty="0">
                <a:latin typeface="Space Grotesk Light" panose="020B0604020202020204" charset="0"/>
                <a:cs typeface="Space Grotesk Light" panose="020B0604020202020204" charset="0"/>
              </a:rPr>
              <a:t>Button </a:t>
            </a:r>
            <a:r>
              <a:rPr lang="en-US" dirty="0" err="1">
                <a:latin typeface="Space Grotesk Light" panose="020B0604020202020204" charset="0"/>
                <a:cs typeface="Space Grotesk Light" panose="020B0604020202020204" charset="0"/>
              </a:rPr>
              <a:t>ReTest</a:t>
            </a:r>
            <a:r>
              <a:rPr lang="en-US" dirty="0">
                <a:latin typeface="Space Grotesk Light" panose="020B0604020202020204" charset="0"/>
                <a:cs typeface="Space Grotesk Light" panose="020B060402020202020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Thoát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khỏi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chuyển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đến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màn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hình</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theo</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đúng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loại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bằng</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thi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hiện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tại</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vi-VN" dirty="0">
              <a:latin typeface="Space Grotesk Light" panose="020B0604020202020204" charset="0"/>
              <a:cs typeface="Space Grotesk Light" panose="020B0604020202020204" charset="0"/>
            </a:endParaRPr>
          </a:p>
        </p:txBody>
      </p:sp>
      <p:pic>
        <p:nvPicPr>
          <p:cNvPr id="4" name="Picture 3" descr="A screenshot of a phone&#10;&#10;Description automatically generated with medium confidence">
            <a:extLst>
              <a:ext uri="{FF2B5EF4-FFF2-40B4-BE49-F238E27FC236}">
                <a16:creationId xmlns:a16="http://schemas.microsoft.com/office/drawing/2014/main" id="{F00F58C6-9CA7-4EB2-8C13-37EA8E0E94C4}"/>
              </a:ext>
            </a:extLst>
          </p:cNvPr>
          <p:cNvPicPr>
            <a:picLocks noChangeAspect="1"/>
          </p:cNvPicPr>
          <p:nvPr/>
        </p:nvPicPr>
        <p:blipFill>
          <a:blip r:embed="rId3"/>
          <a:stretch>
            <a:fillRect/>
          </a:stretch>
        </p:blipFill>
        <p:spPr>
          <a:xfrm>
            <a:off x="6517994" y="0"/>
            <a:ext cx="2626006" cy="5143500"/>
          </a:xfrm>
          <a:prstGeom prst="rect">
            <a:avLst/>
          </a:prstGeom>
        </p:spPr>
      </p:pic>
    </p:spTree>
    <p:extLst>
      <p:ext uri="{BB962C8B-B14F-4D97-AF65-F5344CB8AC3E}">
        <p14:creationId xmlns:p14="http://schemas.microsoft.com/office/powerpoint/2010/main" val="2152281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6" name="Table 5">
            <a:extLst>
              <a:ext uri="{FF2B5EF4-FFF2-40B4-BE49-F238E27FC236}">
                <a16:creationId xmlns:a16="http://schemas.microsoft.com/office/drawing/2014/main" id="{DAA399D9-9B7F-4A71-BCE1-BDC19A4A2CCC}"/>
              </a:ext>
            </a:extLst>
          </p:cNvPr>
          <p:cNvGraphicFramePr>
            <a:graphicFrameLocks noGrp="1"/>
          </p:cNvGraphicFramePr>
          <p:nvPr>
            <p:extLst>
              <p:ext uri="{D42A27DB-BD31-4B8C-83A1-F6EECF244321}">
                <p14:modId xmlns:p14="http://schemas.microsoft.com/office/powerpoint/2010/main" val="2924973514"/>
              </p:ext>
            </p:extLst>
          </p:nvPr>
        </p:nvGraphicFramePr>
        <p:xfrm>
          <a:off x="245326" y="1232300"/>
          <a:ext cx="5881939" cy="3438638"/>
        </p:xfrm>
        <a:graphic>
          <a:graphicData uri="http://schemas.openxmlformats.org/drawingml/2006/table">
            <a:tbl>
              <a:tblPr firstRow="1" firstCol="1" bandRow="1">
                <a:tableStyleId>{B71E8972-68E6-47C6-8168-9DFCAA21A1EE}</a:tableStyleId>
              </a:tblPr>
              <a:tblGrid>
                <a:gridCol w="2884593">
                  <a:extLst>
                    <a:ext uri="{9D8B030D-6E8A-4147-A177-3AD203B41FA5}">
                      <a16:colId xmlns:a16="http://schemas.microsoft.com/office/drawing/2014/main" val="3964584804"/>
                    </a:ext>
                  </a:extLst>
                </a:gridCol>
                <a:gridCol w="789270">
                  <a:extLst>
                    <a:ext uri="{9D8B030D-6E8A-4147-A177-3AD203B41FA5}">
                      <a16:colId xmlns:a16="http://schemas.microsoft.com/office/drawing/2014/main" val="1966121734"/>
                    </a:ext>
                  </a:extLst>
                </a:gridCol>
                <a:gridCol w="704705">
                  <a:extLst>
                    <a:ext uri="{9D8B030D-6E8A-4147-A177-3AD203B41FA5}">
                      <a16:colId xmlns:a16="http://schemas.microsoft.com/office/drawing/2014/main" val="1184118138"/>
                    </a:ext>
                  </a:extLst>
                </a:gridCol>
                <a:gridCol w="761082">
                  <a:extLst>
                    <a:ext uri="{9D8B030D-6E8A-4147-A177-3AD203B41FA5}">
                      <a16:colId xmlns:a16="http://schemas.microsoft.com/office/drawing/2014/main" val="3365657120"/>
                    </a:ext>
                  </a:extLst>
                </a:gridCol>
                <a:gridCol w="742289">
                  <a:extLst>
                    <a:ext uri="{9D8B030D-6E8A-4147-A177-3AD203B41FA5}">
                      <a16:colId xmlns:a16="http://schemas.microsoft.com/office/drawing/2014/main" val="1714119358"/>
                    </a:ext>
                  </a:extLst>
                </a:gridCol>
              </a:tblGrid>
              <a:tr h="688024">
                <a:tc>
                  <a:txBody>
                    <a:bodyPr/>
                    <a:lstStyle/>
                    <a:p>
                      <a:pPr algn="ct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1000">
                        <a:effectLst/>
                        <a:latin typeface="Times New Roman" panose="02020603050405020304" pitchFamily="18" charset="0"/>
                      </a:endParaRPr>
                    </a:p>
                  </a:txBody>
                  <a:tcPr marL="0" marR="0" marT="0" marB="0" anchor="ctr"/>
                </a:tc>
                <a:tc>
                  <a:txBody>
                    <a:bodyPr/>
                    <a:lstStyle/>
                    <a:p>
                      <a:pPr algn="ctr"/>
                      <a:r>
                        <a:rPr lang="en-US" sz="1500">
                          <a:effectLst/>
                        </a:rPr>
                        <a:t>Từ câu- 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lượng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500">
                          <a:effectLst/>
                        </a:rPr>
                        <a:t>Số câu trong đề A1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693635679"/>
                  </a:ext>
                </a:extLst>
              </a:tr>
              <a:tr h="458683">
                <a:tc>
                  <a:txBody>
                    <a:bodyPr/>
                    <a:lstStyle/>
                    <a:p>
                      <a:r>
                        <a:rPr lang="en-US" sz="1500" dirty="0">
                          <a:effectLst/>
                        </a:rPr>
                        <a:t>1. </a:t>
                      </a:r>
                      <a:r>
                        <a:rPr lang="en-US" sz="1500" dirty="0" err="1">
                          <a:effectLst/>
                        </a:rPr>
                        <a:t>Khái</a:t>
                      </a:r>
                      <a:r>
                        <a:rPr lang="en-US" sz="1500" dirty="0">
                          <a:effectLst/>
                        </a:rPr>
                        <a:t> </a:t>
                      </a:r>
                      <a:r>
                        <a:rPr lang="en-US" sz="1500" dirty="0" err="1">
                          <a:effectLst/>
                        </a:rPr>
                        <a:t>niệm</a:t>
                      </a:r>
                      <a:r>
                        <a:rPr lang="en-US" sz="1500" dirty="0">
                          <a:effectLst/>
                        </a:rPr>
                        <a:t> </a:t>
                      </a:r>
                      <a:r>
                        <a:rPr lang="en-US" sz="1500" dirty="0" err="1">
                          <a:effectLst/>
                        </a:rPr>
                        <a:t>và</a:t>
                      </a:r>
                      <a:r>
                        <a:rPr lang="en-US" sz="1500" dirty="0">
                          <a:effectLst/>
                        </a:rPr>
                        <a:t> </a:t>
                      </a:r>
                      <a:r>
                        <a:rPr lang="en-US" sz="1500" dirty="0" err="1">
                          <a:effectLst/>
                        </a:rPr>
                        <a:t>quy</a:t>
                      </a:r>
                      <a:r>
                        <a:rPr lang="en-US" sz="1500" dirty="0">
                          <a:effectLst/>
                        </a:rPr>
                        <a:t> </a:t>
                      </a:r>
                      <a:r>
                        <a:rPr lang="en-US" sz="1500" dirty="0" err="1">
                          <a:effectLst/>
                        </a:rPr>
                        <a:t>tắc</a:t>
                      </a:r>
                      <a:r>
                        <a:rPr lang="en-US" sz="1500" dirty="0">
                          <a:effectLst/>
                        </a:rPr>
                        <a:t> </a:t>
                      </a:r>
                      <a:r>
                        <a:rPr lang="en-US" sz="1500" dirty="0" err="1">
                          <a:effectLst/>
                        </a:rPr>
                        <a:t>giao</a:t>
                      </a:r>
                      <a:r>
                        <a:rPr lang="en-US" sz="1500" dirty="0">
                          <a:effectLst/>
                        </a:rPr>
                        <a:t> </a:t>
                      </a:r>
                      <a:r>
                        <a:rPr lang="en-US" sz="1500" dirty="0" err="1">
                          <a:effectLst/>
                        </a:rPr>
                        <a:t>thông</a:t>
                      </a:r>
                      <a:r>
                        <a:rPr lang="en-US" sz="1500" dirty="0">
                          <a:effectLst/>
                        </a:rPr>
                        <a:t> </a:t>
                      </a:r>
                      <a:r>
                        <a:rPr lang="en-US" sz="1500" dirty="0" err="1">
                          <a:effectLst/>
                        </a:rPr>
                        <a:t>đường</a:t>
                      </a:r>
                      <a:r>
                        <a:rPr lang="en-US" sz="1500" dirty="0">
                          <a:effectLst/>
                        </a:rPr>
                        <a:t> </a:t>
                      </a:r>
                      <a:r>
                        <a:rPr lang="en-US" sz="1500" dirty="0" err="1">
                          <a:effectLst/>
                        </a:rPr>
                        <a:t>bộ</a:t>
                      </a:r>
                      <a:endParaRPr lang="vi-VN" sz="1200" dirty="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311395620"/>
                  </a:ext>
                </a:extLst>
              </a:tr>
              <a:tr h="458683">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14-72</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59</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99504301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73-75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84845290"/>
                  </a:ext>
                </a:extLst>
              </a:tr>
              <a:tr h="458683">
                <a:tc>
                  <a:txBody>
                    <a:bodyPr/>
                    <a:lstStyle/>
                    <a:p>
                      <a:r>
                        <a:rPr lang="en-US" sz="1500">
                          <a:effectLst/>
                        </a:rPr>
                        <a:t>2.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76-80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097712018"/>
                  </a:ext>
                </a:extLst>
              </a:tr>
              <a:tr h="458683">
                <a:tc>
                  <a:txBody>
                    <a:bodyPr/>
                    <a:lstStyle/>
                    <a:p>
                      <a:r>
                        <a:rPr lang="en-US" sz="1500">
                          <a:effectLst/>
                        </a:rPr>
                        <a:t>3.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81-115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15163197"/>
                  </a:ext>
                </a:extLst>
              </a:tr>
              <a:tr h="229341">
                <a:tc>
                  <a:txBody>
                    <a:bodyPr/>
                    <a:lstStyle/>
                    <a:p>
                      <a:r>
                        <a:rPr lang="en-US" sz="1500">
                          <a:effectLst/>
                        </a:rPr>
                        <a:t>4. Giải các thế sa hình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116-150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35</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186119767"/>
                  </a:ext>
                </a:extLst>
              </a:tr>
              <a:tr h="229341">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a:effectLst/>
                        </a:rPr>
                        <a:t>150</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71112067"/>
                  </a:ext>
                </a:extLst>
              </a:tr>
            </a:tbl>
          </a:graphicData>
        </a:graphic>
      </p:graphicFrame>
    </p:spTree>
    <p:extLst>
      <p:ext uri="{BB962C8B-B14F-4D97-AF65-F5344CB8AC3E}">
        <p14:creationId xmlns:p14="http://schemas.microsoft.com/office/powerpoint/2010/main" val="5493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aphicFrame>
        <p:nvGraphicFramePr>
          <p:cNvPr id="2" name="Table 1">
            <a:extLst>
              <a:ext uri="{FF2B5EF4-FFF2-40B4-BE49-F238E27FC236}">
                <a16:creationId xmlns:a16="http://schemas.microsoft.com/office/drawing/2014/main" id="{7ABA9B8C-A9FF-45D0-A038-EB912363BDB0}"/>
              </a:ext>
            </a:extLst>
          </p:cNvPr>
          <p:cNvGraphicFramePr>
            <a:graphicFrameLocks noGrp="1"/>
          </p:cNvGraphicFramePr>
          <p:nvPr>
            <p:extLst>
              <p:ext uri="{D42A27DB-BD31-4B8C-83A1-F6EECF244321}">
                <p14:modId xmlns:p14="http://schemas.microsoft.com/office/powerpoint/2010/main" val="4102121649"/>
              </p:ext>
            </p:extLst>
          </p:nvPr>
        </p:nvGraphicFramePr>
        <p:xfrm>
          <a:off x="370358" y="1280980"/>
          <a:ext cx="6212884" cy="3267791"/>
        </p:xfrm>
        <a:graphic>
          <a:graphicData uri="http://schemas.openxmlformats.org/drawingml/2006/table">
            <a:tbl>
              <a:tblPr firstRow="1" firstCol="1" bandRow="1">
                <a:tableStyleId>{B71E8972-68E6-47C6-8168-9DFCAA21A1EE}</a:tableStyleId>
              </a:tblPr>
              <a:tblGrid>
                <a:gridCol w="2577172">
                  <a:extLst>
                    <a:ext uri="{9D8B030D-6E8A-4147-A177-3AD203B41FA5}">
                      <a16:colId xmlns:a16="http://schemas.microsoft.com/office/drawing/2014/main" val="936848359"/>
                    </a:ext>
                  </a:extLst>
                </a:gridCol>
                <a:gridCol w="25740">
                  <a:extLst>
                    <a:ext uri="{9D8B030D-6E8A-4147-A177-3AD203B41FA5}">
                      <a16:colId xmlns:a16="http://schemas.microsoft.com/office/drawing/2014/main" val="2471747150"/>
                    </a:ext>
                  </a:extLst>
                </a:gridCol>
                <a:gridCol w="810796">
                  <a:extLst>
                    <a:ext uri="{9D8B030D-6E8A-4147-A177-3AD203B41FA5}">
                      <a16:colId xmlns:a16="http://schemas.microsoft.com/office/drawing/2014/main" val="1380260897"/>
                    </a:ext>
                  </a:extLst>
                </a:gridCol>
                <a:gridCol w="926623">
                  <a:extLst>
                    <a:ext uri="{9D8B030D-6E8A-4147-A177-3AD203B41FA5}">
                      <a16:colId xmlns:a16="http://schemas.microsoft.com/office/drawing/2014/main" val="951933244"/>
                    </a:ext>
                  </a:extLst>
                </a:gridCol>
                <a:gridCol w="965234">
                  <a:extLst>
                    <a:ext uri="{9D8B030D-6E8A-4147-A177-3AD203B41FA5}">
                      <a16:colId xmlns:a16="http://schemas.microsoft.com/office/drawing/2014/main" val="46309357"/>
                    </a:ext>
                  </a:extLst>
                </a:gridCol>
                <a:gridCol w="907319">
                  <a:extLst>
                    <a:ext uri="{9D8B030D-6E8A-4147-A177-3AD203B41FA5}">
                      <a16:colId xmlns:a16="http://schemas.microsoft.com/office/drawing/2014/main" val="1717010746"/>
                    </a:ext>
                  </a:extLst>
                </a:gridCol>
              </a:tblGrid>
              <a:tr h="383593">
                <a:tc gridSpan="2">
                  <a:txBody>
                    <a:bodyPr/>
                    <a:lstStyle/>
                    <a:p>
                      <a:pPr algn="ctr">
                        <a:lnSpc>
                          <a:spcPts val="1500"/>
                        </a:lnSpc>
                      </a:pPr>
                      <a:r>
                        <a:rPr lang="en-US" sz="1500">
                          <a:effectLst/>
                        </a:rPr>
                        <a:t>Các phần câu hỏi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Từ câu-đến câu</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Lượng câu Bộ đề</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Số câu A2</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72996092"/>
                  </a:ext>
                </a:extLst>
              </a:tr>
              <a:tr h="383593">
                <a:tc gridSpan="2">
                  <a:txBody>
                    <a:bodyPr/>
                    <a:lstStyle/>
                    <a:p>
                      <a:pPr>
                        <a:lnSpc>
                          <a:spcPts val="1500"/>
                        </a:lnSpc>
                      </a:pPr>
                      <a:r>
                        <a:rPr lang="en-US" sz="1500">
                          <a:effectLst/>
                        </a:rPr>
                        <a:t>1. Khái niệm và quy tắc giao thông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Khái niệm:</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3217302"/>
                  </a:ext>
                </a:extLst>
              </a:tr>
              <a:tr h="383593">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Quy tắc: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22-131</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110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7</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2071065"/>
                  </a:ext>
                </a:extLst>
              </a:tr>
              <a:tr h="191797">
                <a:tc gridSpan="2">
                  <a:txBody>
                    <a:bodyPr/>
                    <a:lstStyle/>
                    <a:p>
                      <a:endParaRPr lang="vi-VN" sz="1000">
                        <a:effectLst/>
                        <a:latin typeface="Times New Roman" panose="02020603050405020304" pitchFamily="18" charset="0"/>
                      </a:endParaRPr>
                    </a:p>
                  </a:txBody>
                  <a:tcPr marL="0" marR="0" marT="0" marB="0" anchor="ctr"/>
                </a:tc>
                <a:tc hMerge="1">
                  <a:txBody>
                    <a:bodyPr/>
                    <a:lstStyle/>
                    <a:p>
                      <a:endParaRPr lang="vi-VN"/>
                    </a:p>
                  </a:txBody>
                  <a:tcPr/>
                </a:tc>
                <a:tc>
                  <a:txBody>
                    <a:bodyPr/>
                    <a:lstStyle/>
                    <a:p>
                      <a:pPr>
                        <a:lnSpc>
                          <a:spcPts val="1500"/>
                        </a:lnSpc>
                      </a:pPr>
                      <a:r>
                        <a:rPr lang="en-US" sz="1500">
                          <a:effectLst/>
                        </a:rPr>
                        <a:t>Tốc độ: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132-145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14</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95742561"/>
                  </a:ext>
                </a:extLst>
              </a:tr>
              <a:tr h="191797">
                <a:tc gridSpan="2">
                  <a:txBody>
                    <a:bodyPr/>
                    <a:lstStyle/>
                    <a:p>
                      <a:pPr>
                        <a:lnSpc>
                          <a:spcPts val="1500"/>
                        </a:lnSpc>
                      </a:pPr>
                      <a:r>
                        <a:rPr lang="en-US" sz="1500">
                          <a:effectLst/>
                        </a:rPr>
                        <a:t>2. Nghiệp vụ vận tải</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a:txBody>
                    <a:bodyPr/>
                    <a:lstStyle/>
                    <a:p>
                      <a:pPr marL="342900" lvl="0" indent="-342900">
                        <a:lnSpc>
                          <a:spcPts val="1500"/>
                        </a:lnSpc>
                        <a:buFont typeface="+mj-lt"/>
                        <a:buAutoNum type="arabicPeriod" startAt="2"/>
                      </a:pPr>
                      <a:r>
                        <a:rPr lang="en-US" sz="1500">
                          <a:effectLst/>
                        </a:rPr>
                        <a:t> </a:t>
                      </a:r>
                      <a:endParaRPr lang="vi-VN" sz="1200">
                        <a:effectLst/>
                        <a:latin typeface="Times New Roman" panose="02020603050405020304" pitchFamily="18" charset="0"/>
                        <a:ea typeface="Times New Roman" panose="02020603050405020304" pitchFamily="18" charset="0"/>
                      </a:endParaRPr>
                    </a:p>
                  </a:txBody>
                  <a:tcPr marL="0" marR="0" marT="0" marB="0"/>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587917726"/>
                  </a:ext>
                </a:extLst>
              </a:tr>
              <a:tr h="383593">
                <a:tc gridSpan="3">
                  <a:txBody>
                    <a:bodyPr/>
                    <a:lstStyle/>
                    <a:p>
                      <a:pPr>
                        <a:lnSpc>
                          <a:spcPts val="1500"/>
                        </a:lnSpc>
                      </a:pPr>
                      <a:r>
                        <a:rPr lang="en-US" sz="1500">
                          <a:effectLst/>
                        </a:rPr>
                        <a:t>3. Văn hóa, đạo đức nghề nghiệp người lái xe</a:t>
                      </a:r>
                      <a:endParaRPr lang="vi-V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vi-VN"/>
                    </a:p>
                  </a:txBody>
                  <a:tcPr/>
                </a:tc>
                <a:tc hMerge="1">
                  <a:txBody>
                    <a:bodyPr/>
                    <a:lstStyle/>
                    <a:p>
                      <a:endParaRPr lang="vi-VN"/>
                    </a:p>
                  </a:txBody>
                  <a:tcPr/>
                </a:tc>
                <a:tc>
                  <a:txBody>
                    <a:bodyPr/>
                    <a:lstStyle/>
                    <a:p>
                      <a:pPr algn="ctr">
                        <a:lnSpc>
                          <a:spcPts val="1500"/>
                        </a:lnSpc>
                      </a:pPr>
                      <a:r>
                        <a:rPr lang="en-US" sz="1500">
                          <a:effectLst/>
                        </a:rPr>
                        <a:t>176 - 200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25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36097022"/>
                  </a:ext>
                </a:extLst>
              </a:tr>
              <a:tr h="191797">
                <a:tc>
                  <a:txBody>
                    <a:bodyPr/>
                    <a:lstStyle/>
                    <a:p>
                      <a:pPr>
                        <a:lnSpc>
                          <a:spcPts val="1500"/>
                        </a:lnSpc>
                      </a:pPr>
                      <a:r>
                        <a:rPr lang="en-US" sz="1500">
                          <a:effectLst/>
                        </a:rPr>
                        <a:t>4. Kỹ thuật lái xe ô tô </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1328830"/>
                  </a:ext>
                </a:extLst>
              </a:tr>
              <a:tr h="383593">
                <a:tc>
                  <a:txBody>
                    <a:bodyPr/>
                    <a:lstStyle/>
                    <a:p>
                      <a:pPr>
                        <a:lnSpc>
                          <a:spcPts val="1500"/>
                        </a:lnSpc>
                      </a:pPr>
                      <a:r>
                        <a:rPr lang="en-US" sz="1500">
                          <a:effectLst/>
                        </a:rPr>
                        <a:t>5. Cấu tạo và sửa chữa xe ô tô</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bỏ</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0</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213250258"/>
                  </a:ext>
                </a:extLst>
              </a:tr>
              <a:tr h="383593">
                <a:tc>
                  <a:txBody>
                    <a:bodyPr/>
                    <a:lstStyle/>
                    <a:p>
                      <a:pPr>
                        <a:lnSpc>
                          <a:spcPts val="1500"/>
                        </a:lnSpc>
                      </a:pPr>
                      <a:r>
                        <a:rPr lang="en-US" sz="1500">
                          <a:effectLst/>
                        </a:rPr>
                        <a:t>6. Hệ thống biển báo hiệu đường bộ</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256 - 355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100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14160970"/>
                  </a:ext>
                </a:extLst>
              </a:tr>
              <a:tr h="191797">
                <a:tc>
                  <a:txBody>
                    <a:bodyPr/>
                    <a:lstStyle/>
                    <a:p>
                      <a:pPr>
                        <a:lnSpc>
                          <a:spcPts val="1500"/>
                        </a:lnSpc>
                      </a:pPr>
                      <a:r>
                        <a:rPr lang="en-US" sz="1500">
                          <a:effectLst/>
                        </a:rPr>
                        <a:t>7. Giải các thế sa hình</a:t>
                      </a:r>
                      <a:endParaRPr lang="vi-V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endParaRPr lang="vi-VN" sz="1000">
                        <a:effectLst/>
                        <a:latin typeface="Times New Roman" panose="02020603050405020304" pitchFamily="18" charset="0"/>
                      </a:endParaRPr>
                    </a:p>
                  </a:txBody>
                  <a:tcPr marL="0" marR="0" marT="0" marB="0"/>
                </a:tc>
                <a:tc hMerge="1">
                  <a:txBody>
                    <a:bodyPr/>
                    <a:lstStyle/>
                    <a:p>
                      <a:endParaRPr lang="vi-VN"/>
                    </a:p>
                  </a:txBody>
                  <a:tcPr/>
                </a:tc>
                <a:tc>
                  <a:txBody>
                    <a:bodyPr/>
                    <a:lstStyle/>
                    <a:p>
                      <a:pPr algn="ctr">
                        <a:lnSpc>
                          <a:spcPts val="1500"/>
                        </a:lnSpc>
                      </a:pPr>
                      <a:r>
                        <a:rPr lang="en-US" sz="1500">
                          <a:effectLst/>
                        </a:rPr>
                        <a:t>356 - 450</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95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a:effectLst/>
                        </a:rPr>
                        <a:t>5</a:t>
                      </a:r>
                      <a:endParaRPr lang="vi-V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774832809"/>
                  </a:ext>
                </a:extLst>
              </a:tr>
              <a:tr h="199045">
                <a:tc>
                  <a:txBody>
                    <a:bodyPr/>
                    <a:lstStyle/>
                    <a:p>
                      <a:endParaRPr lang="vi-VN" sz="1000">
                        <a:effectLst/>
                        <a:latin typeface="Times New Roman" panose="02020603050405020304" pitchFamily="18" charset="0"/>
                      </a:endParaRPr>
                    </a:p>
                  </a:txBody>
                  <a:tcPr marL="0" marR="0" marT="0" marB="0"/>
                </a:tc>
                <a:tc gridSpan="2">
                  <a:txBody>
                    <a:bodyPr/>
                    <a:lstStyle/>
                    <a:p>
                      <a:pPr algn="ctr">
                        <a:lnSpc>
                          <a:spcPts val="1500"/>
                        </a:lnSpc>
                      </a:pPr>
                      <a:r>
                        <a:rPr lang="en-US" sz="1500">
                          <a:effectLst/>
                        </a:rPr>
                        <a:t>Tổng</a:t>
                      </a:r>
                      <a:endParaRPr lang="vi-VN" sz="1200">
                        <a:effectLst/>
                        <a:latin typeface="Times New Roman" panose="02020603050405020304" pitchFamily="18" charset="0"/>
                        <a:ea typeface="Times New Roman" panose="02020603050405020304" pitchFamily="18" charset="0"/>
                      </a:endParaRPr>
                    </a:p>
                  </a:txBody>
                  <a:tcPr marL="0" marR="0" marT="0" marB="0"/>
                </a:tc>
                <a:tc hMerge="1">
                  <a:txBody>
                    <a:bodyPr/>
                    <a:lstStyle/>
                    <a:p>
                      <a:endParaRPr lang="vi-VN"/>
                    </a:p>
                  </a:txBody>
                  <a:tcPr/>
                </a:tc>
                <a:tc>
                  <a:txBody>
                    <a:bodyPr/>
                    <a:lstStyle/>
                    <a:p>
                      <a:endParaRPr lang="vi-VN" sz="1000">
                        <a:effectLst/>
                        <a:latin typeface="Times New Roman" panose="02020603050405020304" pitchFamily="18" charset="0"/>
                      </a:endParaRPr>
                    </a:p>
                  </a:txBody>
                  <a:tcPr marL="0" marR="0" marT="0" marB="0" anchor="ctr"/>
                </a:tc>
                <a:tc>
                  <a:txBody>
                    <a:bodyPr/>
                    <a:lstStyle/>
                    <a:p>
                      <a:pPr algn="ctr">
                        <a:lnSpc>
                          <a:spcPts val="1500"/>
                        </a:lnSpc>
                      </a:pPr>
                      <a:r>
                        <a:rPr lang="en-US" sz="1500">
                          <a:effectLst/>
                        </a:rPr>
                        <a:t>365</a:t>
                      </a:r>
                      <a:endParaRPr lang="vi-V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ts val="1500"/>
                        </a:lnSpc>
                      </a:pPr>
                      <a:r>
                        <a:rPr lang="en-US" sz="1500" dirty="0">
                          <a:effectLst/>
                        </a:rPr>
                        <a:t>20</a:t>
                      </a:r>
                      <a:endParaRPr lang="vi-VN"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428092902"/>
                  </a:ext>
                </a:extLst>
              </a:tr>
            </a:tbl>
          </a:graphicData>
        </a:graphic>
      </p:graphicFrame>
    </p:spTree>
    <p:extLst>
      <p:ext uri="{BB962C8B-B14F-4D97-AF65-F5344CB8AC3E}">
        <p14:creationId xmlns:p14="http://schemas.microsoft.com/office/powerpoint/2010/main" val="142128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aphicFrame>
        <p:nvGraphicFramePr>
          <p:cNvPr id="2" name="Table 1">
            <a:extLst>
              <a:ext uri="{FF2B5EF4-FFF2-40B4-BE49-F238E27FC236}">
                <a16:creationId xmlns:a16="http://schemas.microsoft.com/office/drawing/2014/main" id="{74BA08CF-CBD9-4D71-97C2-4CFF570DAA36}"/>
              </a:ext>
            </a:extLst>
          </p:cNvPr>
          <p:cNvGraphicFramePr>
            <a:graphicFrameLocks noGrp="1"/>
          </p:cNvGraphicFramePr>
          <p:nvPr>
            <p:extLst>
              <p:ext uri="{D42A27DB-BD31-4B8C-83A1-F6EECF244321}">
                <p14:modId xmlns:p14="http://schemas.microsoft.com/office/powerpoint/2010/main" val="1745097292"/>
              </p:ext>
            </p:extLst>
          </p:nvPr>
        </p:nvGraphicFramePr>
        <p:xfrm>
          <a:off x="276688" y="1232300"/>
          <a:ext cx="5243166" cy="3449384"/>
        </p:xfrm>
        <a:graphic>
          <a:graphicData uri="http://schemas.openxmlformats.org/drawingml/2006/table">
            <a:tbl>
              <a:tblPr firstRow="1" firstCol="1" bandRow="1">
                <a:tableStyleId>{B71E8972-68E6-47C6-8168-9DFCAA21A1EE}</a:tableStyleId>
              </a:tblPr>
              <a:tblGrid>
                <a:gridCol w="2685747">
                  <a:extLst>
                    <a:ext uri="{9D8B030D-6E8A-4147-A177-3AD203B41FA5}">
                      <a16:colId xmlns:a16="http://schemas.microsoft.com/office/drawing/2014/main" val="513416050"/>
                    </a:ext>
                  </a:extLst>
                </a:gridCol>
                <a:gridCol w="589017">
                  <a:extLst>
                    <a:ext uri="{9D8B030D-6E8A-4147-A177-3AD203B41FA5}">
                      <a16:colId xmlns:a16="http://schemas.microsoft.com/office/drawing/2014/main" val="3430484065"/>
                    </a:ext>
                  </a:extLst>
                </a:gridCol>
                <a:gridCol w="637342">
                  <a:extLst>
                    <a:ext uri="{9D8B030D-6E8A-4147-A177-3AD203B41FA5}">
                      <a16:colId xmlns:a16="http://schemas.microsoft.com/office/drawing/2014/main" val="2073849486"/>
                    </a:ext>
                  </a:extLst>
                </a:gridCol>
                <a:gridCol w="621233">
                  <a:extLst>
                    <a:ext uri="{9D8B030D-6E8A-4147-A177-3AD203B41FA5}">
                      <a16:colId xmlns:a16="http://schemas.microsoft.com/office/drawing/2014/main" val="2778035618"/>
                    </a:ext>
                  </a:extLst>
                </a:gridCol>
                <a:gridCol w="709827">
                  <a:extLst>
                    <a:ext uri="{9D8B030D-6E8A-4147-A177-3AD203B41FA5}">
                      <a16:colId xmlns:a16="http://schemas.microsoft.com/office/drawing/2014/main" val="1121391125"/>
                    </a:ext>
                  </a:extLst>
                </a:gridCol>
              </a:tblGrid>
              <a:tr h="465036">
                <a:tc>
                  <a:txBody>
                    <a:bodyPr/>
                    <a:lstStyle/>
                    <a:p>
                      <a:pPr algn="ctr"/>
                      <a:r>
                        <a:rPr lang="en-US" sz="1100">
                          <a:effectLst/>
                        </a:rPr>
                        <a:t>Các phần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700">
                        <a:effectLst/>
                        <a:latin typeface="Times New Roman" panose="02020603050405020304" pitchFamily="18" charset="0"/>
                      </a:endParaRPr>
                    </a:p>
                  </a:txBody>
                  <a:tcPr marL="0" marR="0" marT="0" marB="0" anchor="ctr"/>
                </a:tc>
                <a:tc>
                  <a:txBody>
                    <a:bodyPr/>
                    <a:lstStyle/>
                    <a:p>
                      <a:pPr algn="ctr"/>
                      <a:r>
                        <a:rPr lang="en-US" sz="1100">
                          <a:effectLst/>
                        </a:rPr>
                        <a:t>Từ câu -</a:t>
                      </a:r>
                      <a:br>
                        <a:rPr lang="en-US" sz="1100">
                          <a:effectLst/>
                        </a:rPr>
                      </a:br>
                      <a:r>
                        <a:rPr lang="en-US" sz="1100">
                          <a:effectLst/>
                        </a:rPr>
                        <a:t>đến câu</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lượng câu hỏi</a:t>
                      </a:r>
                      <a:endParaRPr lang="vi-VN" sz="9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1100">
                          <a:effectLst/>
                        </a:rPr>
                        <a:t>Số câu trong đề thi A3, A4</a:t>
                      </a:r>
                      <a:endParaRPr lang="vi-VN" sz="9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086903727"/>
                  </a:ext>
                </a:extLst>
              </a:tr>
              <a:tr h="368308">
                <a:tc>
                  <a:txBody>
                    <a:bodyPr/>
                    <a:lstStyle/>
                    <a:p>
                      <a:r>
                        <a:rPr lang="en-US" sz="1100">
                          <a:effectLst/>
                        </a:rPr>
                        <a:t>1. Khái niệm và quy tắc giao thông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Khái niệm:</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38439188"/>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Quy tắc: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22-131</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108</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7</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862168185"/>
                  </a:ext>
                </a:extLst>
              </a:tr>
              <a:tr h="368308">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Tốc độ: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132-145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822622232"/>
                  </a:ext>
                </a:extLst>
              </a:tr>
              <a:tr h="184154">
                <a:tc>
                  <a:txBody>
                    <a:bodyPr/>
                    <a:lstStyle/>
                    <a:p>
                      <a:r>
                        <a:rPr lang="en-US" sz="1100">
                          <a:effectLst/>
                        </a:rPr>
                        <a:t>2. Nghiệp vụ vận tải</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146-175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27</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935904126"/>
                  </a:ext>
                </a:extLst>
              </a:tr>
              <a:tr h="368308">
                <a:tc>
                  <a:txBody>
                    <a:bodyPr/>
                    <a:lstStyle/>
                    <a:p>
                      <a:r>
                        <a:rPr lang="en-US" sz="1100">
                          <a:effectLst/>
                        </a:rPr>
                        <a:t>3. Văn hóa, đạo đức nghề nghiệp người lái xe</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176 - 200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60676105"/>
                  </a:ext>
                </a:extLst>
              </a:tr>
              <a:tr h="184154">
                <a:tc>
                  <a:txBody>
                    <a:bodyPr/>
                    <a:lstStyle/>
                    <a:p>
                      <a:r>
                        <a:rPr lang="en-US" sz="1100">
                          <a:effectLst/>
                        </a:rPr>
                        <a:t>4. Kỹ thuật lái xe ô tô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55842888"/>
                  </a:ext>
                </a:extLst>
              </a:tr>
              <a:tr h="184154">
                <a:tc>
                  <a:txBody>
                    <a:bodyPr/>
                    <a:lstStyle/>
                    <a:p>
                      <a:r>
                        <a:rPr lang="en-US" sz="1100">
                          <a:effectLst/>
                        </a:rPr>
                        <a:t>5. Cấu tạo và sửa chữa xe ô tô</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bỏ</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0</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099836882"/>
                  </a:ext>
                </a:extLst>
              </a:tr>
              <a:tr h="368308">
                <a:tc>
                  <a:txBody>
                    <a:bodyPr/>
                    <a:lstStyle/>
                    <a:p>
                      <a:r>
                        <a:rPr lang="en-US" sz="1100">
                          <a:effectLst/>
                        </a:rPr>
                        <a:t>6. Hệ thống biển báo hiệu đường bộ</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256 - 355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100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5</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2169572"/>
                  </a:ext>
                </a:extLst>
              </a:tr>
              <a:tr h="368308">
                <a:tc>
                  <a:txBody>
                    <a:bodyPr/>
                    <a:lstStyle/>
                    <a:p>
                      <a:r>
                        <a:rPr lang="en-US" sz="1100">
                          <a:effectLst/>
                        </a:rPr>
                        <a:t>7. Giải các thế sa hình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356 - 450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95</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4</a:t>
                      </a:r>
                      <a:endParaRPr lang="vi-VN" sz="9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54374017"/>
                  </a:ext>
                </a:extLst>
              </a:tr>
              <a:tr h="184154">
                <a:tc>
                  <a:txBody>
                    <a:bodyPr/>
                    <a:lstStyle/>
                    <a:p>
                      <a:pPr algn="r"/>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Tổng</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1100">
                          <a:effectLst/>
                        </a:rPr>
                        <a:t> </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a:effectLst/>
                        </a:rPr>
                        <a:t>390</a:t>
                      </a:r>
                      <a:endParaRPr lang="vi-VN" sz="9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1100" dirty="0">
                          <a:effectLst/>
                        </a:rPr>
                        <a:t>20</a:t>
                      </a:r>
                      <a:endParaRPr lang="vi-VN" sz="9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8864940"/>
                  </a:ext>
                </a:extLst>
              </a:tr>
            </a:tbl>
          </a:graphicData>
        </a:graphic>
      </p:graphicFrame>
    </p:spTree>
    <p:extLst>
      <p:ext uri="{BB962C8B-B14F-4D97-AF65-F5344CB8AC3E}">
        <p14:creationId xmlns:p14="http://schemas.microsoft.com/office/powerpoint/2010/main" val="362541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42"/>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Menu</a:t>
            </a:r>
            <a:endParaRPr dirty="0"/>
          </a:p>
        </p:txBody>
      </p:sp>
      <p:sp>
        <p:nvSpPr>
          <p:cNvPr id="1301" name="Google Shape;1301;p4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302" name="Google Shape;1302;p42"/>
          <p:cNvSpPr/>
          <p:nvPr/>
        </p:nvSpPr>
        <p:spPr>
          <a:xfrm>
            <a:off x="876200" y="1516675"/>
            <a:ext cx="3628800" cy="1367100"/>
          </a:xfrm>
          <a:prstGeom prst="rect">
            <a:avLst/>
          </a:prstGeom>
          <a:solidFill>
            <a:srgbClr val="FFFFFF">
              <a:alpha val="1620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vi-VN" b="1" dirty="0">
                <a:solidFill>
                  <a:schemeClr val="dk1"/>
                </a:solidFill>
                <a:latin typeface="Space Grotesk"/>
                <a:ea typeface="Space Grotesk"/>
                <a:cs typeface="Space Grotesk"/>
                <a:sym typeface="Space Grotesk"/>
              </a:rPr>
              <a:t>1. Mở đầu</a:t>
            </a:r>
            <a:endParaRPr b="1" dirty="0">
              <a:solidFill>
                <a:schemeClr val="dk1"/>
              </a:solidFill>
              <a:latin typeface="Space Grotesk"/>
              <a:ea typeface="Space Grotesk"/>
              <a:cs typeface="Space Grotesk"/>
              <a:sym typeface="Space Grotesk"/>
            </a:endParaRPr>
          </a:p>
        </p:txBody>
      </p:sp>
      <p:sp>
        <p:nvSpPr>
          <p:cNvPr id="1303" name="Google Shape;1303;p42"/>
          <p:cNvSpPr/>
          <p:nvPr/>
        </p:nvSpPr>
        <p:spPr>
          <a:xfrm>
            <a:off x="4655131" y="1516675"/>
            <a:ext cx="3628800" cy="1367100"/>
          </a:xfrm>
          <a:prstGeom prst="rect">
            <a:avLst/>
          </a:prstGeom>
          <a:solidFill>
            <a:srgbClr val="FFFFFF">
              <a:alpha val="1620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vi-VN" b="1" dirty="0">
                <a:solidFill>
                  <a:schemeClr val="dk1"/>
                </a:solidFill>
                <a:latin typeface="Space Grotesk"/>
                <a:ea typeface="Space Grotesk"/>
                <a:cs typeface="Space Grotesk"/>
                <a:sym typeface="Space Grotesk"/>
              </a:rPr>
              <a:t>2. Phân tích thiết kế hệ thống</a:t>
            </a:r>
            <a:endParaRPr b="1" dirty="0">
              <a:solidFill>
                <a:schemeClr val="dk1"/>
              </a:solidFill>
              <a:latin typeface="Space Grotesk"/>
              <a:ea typeface="Space Grotesk"/>
              <a:cs typeface="Space Grotesk"/>
              <a:sym typeface="Space Grotesk"/>
            </a:endParaRPr>
          </a:p>
        </p:txBody>
      </p:sp>
      <p:sp>
        <p:nvSpPr>
          <p:cNvPr id="1304" name="Google Shape;1304;p42"/>
          <p:cNvSpPr/>
          <p:nvPr/>
        </p:nvSpPr>
        <p:spPr>
          <a:xfrm>
            <a:off x="876200" y="3033763"/>
            <a:ext cx="3628800" cy="1367100"/>
          </a:xfrm>
          <a:prstGeom prst="rect">
            <a:avLst/>
          </a:prstGeom>
          <a:solidFill>
            <a:srgbClr val="FFFFFF">
              <a:alpha val="1620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dirty="0">
              <a:solidFill>
                <a:schemeClr val="dk1"/>
              </a:solidFill>
              <a:latin typeface="Space Grotesk"/>
              <a:ea typeface="Space Grotesk"/>
              <a:cs typeface="Space Grotesk"/>
              <a:sym typeface="Space Grotesk"/>
            </a:endParaRPr>
          </a:p>
          <a:p>
            <a:pPr marL="0" lvl="0" indent="0" algn="l" rtl="0">
              <a:spcBef>
                <a:spcPts val="600"/>
              </a:spcBef>
              <a:spcAft>
                <a:spcPts val="0"/>
              </a:spcAft>
              <a:buClr>
                <a:schemeClr val="dk1"/>
              </a:buClr>
              <a:buSzPts val="1100"/>
              <a:buFont typeface="Arial"/>
              <a:buNone/>
            </a:pPr>
            <a:r>
              <a:rPr lang="vi-VN" dirty="0">
                <a:solidFill>
                  <a:schemeClr val="dk1"/>
                </a:solidFill>
                <a:latin typeface="Space Grotesk"/>
                <a:ea typeface="Space Grotesk"/>
                <a:cs typeface="Space Grotesk"/>
                <a:sym typeface="Space Grotesk"/>
              </a:rPr>
              <a:t>3. Giới thiệu Firebase</a:t>
            </a:r>
            <a:endParaRPr dirty="0">
              <a:solidFill>
                <a:schemeClr val="dk1"/>
              </a:solidFill>
              <a:latin typeface="Space Grotesk"/>
              <a:ea typeface="Space Grotesk"/>
              <a:cs typeface="Space Grotesk"/>
              <a:sym typeface="Space Grotesk"/>
            </a:endParaRPr>
          </a:p>
        </p:txBody>
      </p:sp>
      <p:sp>
        <p:nvSpPr>
          <p:cNvPr id="1305" name="Google Shape;1305;p42"/>
          <p:cNvSpPr/>
          <p:nvPr/>
        </p:nvSpPr>
        <p:spPr>
          <a:xfrm>
            <a:off x="4655131" y="3033763"/>
            <a:ext cx="3628800" cy="1367100"/>
          </a:xfrm>
          <a:prstGeom prst="rect">
            <a:avLst/>
          </a:prstGeom>
          <a:solidFill>
            <a:srgbClr val="FFFFFF">
              <a:alpha val="16200"/>
            </a:srgbClr>
          </a:solidFill>
          <a:ln>
            <a:noFill/>
          </a:ln>
        </p:spPr>
        <p:txBody>
          <a:bodyPr spcFirstLastPara="1" wrap="square" lIns="1371600" tIns="91425" rIns="91425" bIns="91425" anchor="b" anchorCtr="0">
            <a:noAutofit/>
          </a:bodyPr>
          <a:lstStyle/>
          <a:p>
            <a:pPr marL="0" lvl="0" indent="0" algn="r" rtl="0">
              <a:spcBef>
                <a:spcPts val="600"/>
              </a:spcBef>
              <a:spcAft>
                <a:spcPts val="600"/>
              </a:spcAft>
              <a:buNone/>
            </a:pPr>
            <a:r>
              <a:rPr lang="en" b="1" dirty="0">
                <a:solidFill>
                  <a:schemeClr val="dk1"/>
                </a:solidFill>
                <a:latin typeface="Space Grotesk"/>
                <a:ea typeface="Space Grotesk"/>
                <a:cs typeface="Space Grotesk"/>
                <a:sym typeface="Space Grotesk"/>
              </a:rPr>
              <a:t>4. Kiểm thử</a:t>
            </a:r>
            <a:endParaRPr dirty="0">
              <a:solidFill>
                <a:schemeClr val="dk1"/>
              </a:solidFill>
              <a:latin typeface="Space Grotesk"/>
              <a:ea typeface="Space Grotesk"/>
              <a:cs typeface="Space Grotesk"/>
              <a:sym typeface="Space Grotesk"/>
            </a:endParaRPr>
          </a:p>
        </p:txBody>
      </p:sp>
      <p:sp>
        <p:nvSpPr>
          <p:cNvPr id="1306" name="Google Shape;1306;p42"/>
          <p:cNvSpPr/>
          <p:nvPr/>
        </p:nvSpPr>
        <p:spPr>
          <a:xfrm>
            <a:off x="3463339" y="1840184"/>
            <a:ext cx="2085300" cy="20853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rot="5400000">
            <a:off x="3613628" y="1840184"/>
            <a:ext cx="2085300" cy="20853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rot="10800000">
            <a:off x="3613628" y="1991666"/>
            <a:ext cx="2085300" cy="20853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rot="-5400000">
            <a:off x="3463339" y="1991666"/>
            <a:ext cx="2085300" cy="2085300"/>
          </a:xfrm>
          <a:prstGeom prst="pie">
            <a:avLst>
              <a:gd name="adj1" fmla="val 10788866"/>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3943416" y="2275156"/>
            <a:ext cx="287723" cy="387889"/>
          </a:xfrm>
          <a:prstGeom prst="rect">
            <a:avLst/>
          </a:prstGeom>
        </p:spPr>
        <p:txBody>
          <a:bodyPr>
            <a:prstTxWarp prst="textPlain">
              <a:avLst/>
            </a:prstTxWarp>
          </a:bodyPr>
          <a:lstStyle/>
          <a:p>
            <a:pPr lvl="0" algn="ctr"/>
            <a:r>
              <a:rPr lang="vi-VN" b="1" i="0" dirty="0">
                <a:ln>
                  <a:noFill/>
                </a:ln>
                <a:solidFill>
                  <a:schemeClr val="lt1"/>
                </a:solidFill>
                <a:latin typeface="Space Grotesk"/>
              </a:rPr>
              <a:t>M</a:t>
            </a:r>
            <a:endParaRPr b="1" i="0" dirty="0">
              <a:ln>
                <a:noFill/>
              </a:ln>
              <a:solidFill>
                <a:schemeClr val="lt1"/>
              </a:solidFill>
              <a:latin typeface="Space Grotesk"/>
            </a:endParaRPr>
          </a:p>
        </p:txBody>
      </p:sp>
      <p:sp>
        <p:nvSpPr>
          <p:cNvPr id="1311" name="Google Shape;1311;p42"/>
          <p:cNvSpPr/>
          <p:nvPr/>
        </p:nvSpPr>
        <p:spPr>
          <a:xfrm>
            <a:off x="4819603" y="2281816"/>
            <a:ext cx="446503" cy="372970"/>
          </a:xfrm>
          <a:prstGeom prst="rect">
            <a:avLst/>
          </a:prstGeom>
        </p:spPr>
        <p:txBody>
          <a:bodyPr>
            <a:prstTxWarp prst="textPlain">
              <a:avLst/>
            </a:prstTxWarp>
          </a:bodyPr>
          <a:lstStyle/>
          <a:p>
            <a:pPr lvl="0" algn="ctr"/>
            <a:r>
              <a:rPr lang="vi-VN" b="1" dirty="0">
                <a:solidFill>
                  <a:schemeClr val="lt1"/>
                </a:solidFill>
                <a:latin typeface="Space Grotesk"/>
              </a:rPr>
              <a:t>A</a:t>
            </a:r>
            <a:endParaRPr b="1" i="0" dirty="0">
              <a:ln>
                <a:noFill/>
              </a:ln>
              <a:solidFill>
                <a:schemeClr val="lt1"/>
              </a:solidFill>
              <a:latin typeface="Space Grotesk"/>
            </a:endParaRPr>
          </a:p>
        </p:txBody>
      </p:sp>
      <p:sp>
        <p:nvSpPr>
          <p:cNvPr id="1312" name="Google Shape;1312;p42"/>
          <p:cNvSpPr/>
          <p:nvPr/>
        </p:nvSpPr>
        <p:spPr>
          <a:xfrm>
            <a:off x="4111603" y="3229645"/>
            <a:ext cx="108878" cy="387889"/>
          </a:xfrm>
          <a:prstGeom prst="rect">
            <a:avLst/>
          </a:prstGeom>
        </p:spPr>
        <p:txBody>
          <a:bodyPr>
            <a:prstTxWarp prst="textPlain">
              <a:avLst/>
            </a:prstTxWarp>
          </a:bodyPr>
          <a:lstStyle/>
          <a:p>
            <a:pPr lvl="0" algn="ctr"/>
            <a:r>
              <a:rPr lang="vi-VN" b="1" dirty="0">
                <a:solidFill>
                  <a:schemeClr val="lt1"/>
                </a:solidFill>
                <a:latin typeface="Space Grotesk"/>
              </a:rPr>
              <a:t>I</a:t>
            </a:r>
            <a:endParaRPr b="1" i="0" dirty="0">
              <a:ln>
                <a:noFill/>
              </a:ln>
              <a:solidFill>
                <a:schemeClr val="lt1"/>
              </a:solidFill>
              <a:latin typeface="Space Grotesk"/>
            </a:endParaRPr>
          </a:p>
        </p:txBody>
      </p:sp>
      <p:sp>
        <p:nvSpPr>
          <p:cNvPr id="1313" name="Google Shape;1313;p42"/>
          <p:cNvSpPr/>
          <p:nvPr/>
        </p:nvSpPr>
        <p:spPr>
          <a:xfrm>
            <a:off x="4918174" y="3236305"/>
            <a:ext cx="287723" cy="372970"/>
          </a:xfrm>
          <a:prstGeom prst="rect">
            <a:avLst/>
          </a:prstGeom>
        </p:spPr>
        <p:txBody>
          <a:bodyPr>
            <a:prstTxWarp prst="textPlain">
              <a:avLst/>
            </a:prstTxWarp>
          </a:bodyPr>
          <a:lstStyle/>
          <a:p>
            <a:pPr lvl="0" algn="ctr"/>
            <a:r>
              <a:rPr b="1" i="0">
                <a:ln>
                  <a:noFill/>
                </a:ln>
                <a:solidFill>
                  <a:schemeClr val="lt1"/>
                </a:solidFill>
                <a:latin typeface="Space Grotesk"/>
              </a:rPr>
              <a:t>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510182" y="434556"/>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aphicFrame>
        <p:nvGraphicFramePr>
          <p:cNvPr id="2" name="Table 1">
            <a:extLst>
              <a:ext uri="{FF2B5EF4-FFF2-40B4-BE49-F238E27FC236}">
                <a16:creationId xmlns:a16="http://schemas.microsoft.com/office/drawing/2014/main" id="{E0260636-3D3D-47DB-A542-19D7AF4D4775}"/>
              </a:ext>
            </a:extLst>
          </p:cNvPr>
          <p:cNvGraphicFramePr>
            <a:graphicFrameLocks noGrp="1"/>
          </p:cNvGraphicFramePr>
          <p:nvPr>
            <p:extLst>
              <p:ext uri="{D42A27DB-BD31-4B8C-83A1-F6EECF244321}">
                <p14:modId xmlns:p14="http://schemas.microsoft.com/office/powerpoint/2010/main" val="4243719413"/>
              </p:ext>
            </p:extLst>
          </p:nvPr>
        </p:nvGraphicFramePr>
        <p:xfrm>
          <a:off x="510182" y="950198"/>
          <a:ext cx="5890618" cy="3758746"/>
        </p:xfrm>
        <a:graphic>
          <a:graphicData uri="http://schemas.openxmlformats.org/drawingml/2006/table">
            <a:tbl>
              <a:tblPr firstRow="1" firstCol="1" bandRow="1">
                <a:tableStyleId>{B71E8972-68E6-47C6-8168-9DFCAA21A1EE}</a:tableStyleId>
              </a:tblPr>
              <a:tblGrid>
                <a:gridCol w="2940519">
                  <a:extLst>
                    <a:ext uri="{9D8B030D-6E8A-4147-A177-3AD203B41FA5}">
                      <a16:colId xmlns:a16="http://schemas.microsoft.com/office/drawing/2014/main" val="2375850552"/>
                    </a:ext>
                  </a:extLst>
                </a:gridCol>
                <a:gridCol w="804572">
                  <a:extLst>
                    <a:ext uri="{9D8B030D-6E8A-4147-A177-3AD203B41FA5}">
                      <a16:colId xmlns:a16="http://schemas.microsoft.com/office/drawing/2014/main" val="3525689555"/>
                    </a:ext>
                  </a:extLst>
                </a:gridCol>
                <a:gridCol w="613008">
                  <a:extLst>
                    <a:ext uri="{9D8B030D-6E8A-4147-A177-3AD203B41FA5}">
                      <a16:colId xmlns:a16="http://schemas.microsoft.com/office/drawing/2014/main" val="2749014483"/>
                    </a:ext>
                  </a:extLst>
                </a:gridCol>
                <a:gridCol w="775838">
                  <a:extLst>
                    <a:ext uri="{9D8B030D-6E8A-4147-A177-3AD203B41FA5}">
                      <a16:colId xmlns:a16="http://schemas.microsoft.com/office/drawing/2014/main" val="1903657955"/>
                    </a:ext>
                  </a:extLst>
                </a:gridCol>
                <a:gridCol w="756681">
                  <a:extLst>
                    <a:ext uri="{9D8B030D-6E8A-4147-A177-3AD203B41FA5}">
                      <a16:colId xmlns:a16="http://schemas.microsoft.com/office/drawing/2014/main" val="468433521"/>
                    </a:ext>
                  </a:extLst>
                </a:gridCol>
              </a:tblGrid>
              <a:tr h="538602">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 B1</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6465780"/>
                  </a:ext>
                </a:extLst>
              </a:tr>
              <a:tr h="359068">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dirty="0" err="1">
                          <a:effectLst/>
                        </a:rPr>
                        <a:t>Khái</a:t>
                      </a:r>
                      <a:r>
                        <a:rPr lang="en-US" sz="900" dirty="0">
                          <a:effectLst/>
                        </a:rPr>
                        <a:t> </a:t>
                      </a:r>
                      <a:r>
                        <a:rPr lang="en-US" sz="900" dirty="0" err="1">
                          <a:effectLst/>
                        </a:rPr>
                        <a:t>niệm</a:t>
                      </a:r>
                      <a:r>
                        <a:rPr lang="en-US" sz="900" dirty="0">
                          <a:effectLst/>
                        </a:rPr>
                        <a:t>:</a:t>
                      </a:r>
                      <a:endParaRPr lang="vi-VN" sz="700" dirty="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680453630"/>
                  </a:ext>
                </a:extLst>
              </a:tr>
              <a:tr h="347602">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536626410"/>
                  </a:ext>
                </a:extLst>
              </a:tr>
              <a:tr h="359068">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54507621"/>
                  </a:ext>
                </a:extLst>
              </a:tr>
              <a:tr h="179533">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bỏ</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0</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25500436"/>
                  </a:ext>
                </a:extLst>
              </a:tr>
              <a:tr h="359068">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273053818"/>
                  </a:ext>
                </a:extLst>
              </a:tr>
              <a:tr h="359068">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10839614"/>
                  </a:ext>
                </a:extLst>
              </a:tr>
              <a:tr h="359068">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146591230"/>
                  </a:ext>
                </a:extLst>
              </a:tr>
              <a:tr h="359068">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729139633"/>
                  </a:ext>
                </a:extLst>
              </a:tr>
              <a:tr h="359068">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379580127"/>
                  </a:ext>
                </a:extLst>
              </a:tr>
              <a:tr h="179533">
                <a:tc>
                  <a:txBody>
                    <a:bodyPr/>
                    <a:lstStyle/>
                    <a:p>
                      <a:endParaRPr lang="vi-VN" sz="600">
                        <a:effectLst/>
                        <a:latin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420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967368473"/>
                  </a:ext>
                </a:extLst>
              </a:tr>
            </a:tbl>
          </a:graphicData>
        </a:graphic>
      </p:graphicFrame>
    </p:spTree>
    <p:extLst>
      <p:ext uri="{BB962C8B-B14F-4D97-AF65-F5344CB8AC3E}">
        <p14:creationId xmlns:p14="http://schemas.microsoft.com/office/powerpoint/2010/main" val="321226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461751" y="389952"/>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2.4 Structure Lisence</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3" name="Table 2">
            <a:extLst>
              <a:ext uri="{FF2B5EF4-FFF2-40B4-BE49-F238E27FC236}">
                <a16:creationId xmlns:a16="http://schemas.microsoft.com/office/drawing/2014/main" id="{DF6854B2-95BA-48EF-B24C-B0DFAB2570E8}"/>
              </a:ext>
            </a:extLst>
          </p:cNvPr>
          <p:cNvGraphicFramePr>
            <a:graphicFrameLocks noGrp="1"/>
          </p:cNvGraphicFramePr>
          <p:nvPr>
            <p:extLst>
              <p:ext uri="{D42A27DB-BD31-4B8C-83A1-F6EECF244321}">
                <p14:modId xmlns:p14="http://schemas.microsoft.com/office/powerpoint/2010/main" val="1568057439"/>
              </p:ext>
            </p:extLst>
          </p:nvPr>
        </p:nvGraphicFramePr>
        <p:xfrm>
          <a:off x="461751" y="945199"/>
          <a:ext cx="5950199" cy="3652252"/>
        </p:xfrm>
        <a:graphic>
          <a:graphicData uri="http://schemas.openxmlformats.org/drawingml/2006/table">
            <a:tbl>
              <a:tblPr firstRow="1" firstCol="1" bandRow="1">
                <a:tableStyleId>{B71E8972-68E6-47C6-8168-9DFCAA21A1EE}</a:tableStyleId>
              </a:tblPr>
              <a:tblGrid>
                <a:gridCol w="2918068">
                  <a:extLst>
                    <a:ext uri="{9D8B030D-6E8A-4147-A177-3AD203B41FA5}">
                      <a16:colId xmlns:a16="http://schemas.microsoft.com/office/drawing/2014/main" val="1998795514"/>
                    </a:ext>
                  </a:extLst>
                </a:gridCol>
                <a:gridCol w="798429">
                  <a:extLst>
                    <a:ext uri="{9D8B030D-6E8A-4147-A177-3AD203B41FA5}">
                      <a16:colId xmlns:a16="http://schemas.microsoft.com/office/drawing/2014/main" val="1497933451"/>
                    </a:ext>
                  </a:extLst>
                </a:gridCol>
                <a:gridCol w="712883">
                  <a:extLst>
                    <a:ext uri="{9D8B030D-6E8A-4147-A177-3AD203B41FA5}">
                      <a16:colId xmlns:a16="http://schemas.microsoft.com/office/drawing/2014/main" val="4108261541"/>
                    </a:ext>
                  </a:extLst>
                </a:gridCol>
                <a:gridCol w="769915">
                  <a:extLst>
                    <a:ext uri="{9D8B030D-6E8A-4147-A177-3AD203B41FA5}">
                      <a16:colId xmlns:a16="http://schemas.microsoft.com/office/drawing/2014/main" val="1060823314"/>
                    </a:ext>
                  </a:extLst>
                </a:gridCol>
                <a:gridCol w="750904">
                  <a:extLst>
                    <a:ext uri="{9D8B030D-6E8A-4147-A177-3AD203B41FA5}">
                      <a16:colId xmlns:a16="http://schemas.microsoft.com/office/drawing/2014/main" val="1494992773"/>
                    </a:ext>
                  </a:extLst>
                </a:gridCol>
              </a:tblGrid>
              <a:tr h="635175">
                <a:tc>
                  <a:txBody>
                    <a:bodyPr/>
                    <a:lstStyle/>
                    <a:p>
                      <a:pPr algn="ctr"/>
                      <a:r>
                        <a:rPr lang="en-US" sz="900" dirty="0" err="1">
                          <a:effectLst/>
                        </a:rPr>
                        <a:t>Các</a:t>
                      </a:r>
                      <a:r>
                        <a:rPr lang="en-US" sz="900" dirty="0">
                          <a:effectLst/>
                        </a:rPr>
                        <a:t> </a:t>
                      </a:r>
                      <a:r>
                        <a:rPr lang="en-US" sz="900" dirty="0" err="1">
                          <a:effectLst/>
                        </a:rPr>
                        <a:t>phần</a:t>
                      </a:r>
                      <a:r>
                        <a:rPr lang="en-US" sz="900" dirty="0">
                          <a:effectLst/>
                        </a:rPr>
                        <a:t> </a:t>
                      </a:r>
                      <a:r>
                        <a:rPr lang="en-US" sz="900" dirty="0" err="1">
                          <a:effectLst/>
                        </a:rPr>
                        <a:t>câu</a:t>
                      </a:r>
                      <a:r>
                        <a:rPr lang="en-US" sz="900" dirty="0">
                          <a:effectLst/>
                        </a:rPr>
                        <a:t> </a:t>
                      </a:r>
                      <a:r>
                        <a:rPr lang="en-US" sz="900" dirty="0" err="1">
                          <a:effectLst/>
                        </a:rPr>
                        <a:t>hỏi</a:t>
                      </a:r>
                      <a:endParaRPr lang="vi-VN" sz="7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vi-VN" sz="600">
                        <a:effectLst/>
                        <a:latin typeface="Times New Roman" panose="02020603050405020304" pitchFamily="18" charset="0"/>
                      </a:endParaRPr>
                    </a:p>
                  </a:txBody>
                  <a:tcPr marL="0" marR="0" marT="0" marB="0" anchor="ctr"/>
                </a:tc>
                <a:tc>
                  <a:txBody>
                    <a:bodyPr/>
                    <a:lstStyle/>
                    <a:p>
                      <a:pPr algn="ctr"/>
                      <a:r>
                        <a:rPr lang="en-US" sz="900">
                          <a:effectLst/>
                        </a:rPr>
                        <a:t>từ câu - đến câu</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lượng câu hỏi</a:t>
                      </a:r>
                      <a:endParaRPr lang="vi-VN" sz="7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r>
                        <a:rPr lang="en-US" sz="900">
                          <a:effectLst/>
                        </a:rPr>
                        <a:t>Số câu trong đề</a:t>
                      </a:r>
                      <a:br>
                        <a:rPr lang="en-US" sz="900">
                          <a:effectLst/>
                        </a:rPr>
                      </a:br>
                      <a:r>
                        <a:rPr lang="en-US" sz="900">
                          <a:effectLst/>
                        </a:rPr>
                        <a:t>B2, C, D, E</a:t>
                      </a:r>
                      <a:r>
                        <a:rPr lang="vi-VN" sz="900">
                          <a:effectLst/>
                        </a:rPr>
                        <a:t>, FC</a:t>
                      </a:r>
                      <a:endParaRPr lang="vi-VN" sz="7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006322382"/>
                  </a:ext>
                </a:extLst>
              </a:tr>
              <a:tr h="317587">
                <a:tc>
                  <a:txBody>
                    <a:bodyPr/>
                    <a:lstStyle/>
                    <a:p>
                      <a:r>
                        <a:rPr lang="en-US" sz="900">
                          <a:effectLst/>
                        </a:rPr>
                        <a:t>1. Khái niệm và quy tắc giao thông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Khái niệm:</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655113786"/>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Quy tắc: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22-131</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110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7</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913288849"/>
                  </a:ext>
                </a:extLst>
              </a:tr>
              <a:tr h="317587">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Tốc độ: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132-145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015997740"/>
                  </a:ext>
                </a:extLst>
              </a:tr>
              <a:tr h="317587">
                <a:tc>
                  <a:txBody>
                    <a:bodyPr/>
                    <a:lstStyle/>
                    <a:p>
                      <a:r>
                        <a:rPr lang="en-US" sz="900">
                          <a:effectLst/>
                        </a:rPr>
                        <a:t>2. Nghiệp vụ vận tải</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146 - 175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438996230"/>
                  </a:ext>
                </a:extLst>
              </a:tr>
              <a:tr h="317587">
                <a:tc>
                  <a:txBody>
                    <a:bodyPr/>
                    <a:lstStyle/>
                    <a:p>
                      <a:r>
                        <a:rPr lang="en-US" sz="900">
                          <a:effectLst/>
                        </a:rPr>
                        <a:t>3. Văn hóa, đạo đức nghề nghiệp người lái xe</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176 - 200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871333851"/>
                  </a:ext>
                </a:extLst>
              </a:tr>
              <a:tr h="317587">
                <a:tc>
                  <a:txBody>
                    <a:bodyPr/>
                    <a:lstStyle/>
                    <a:p>
                      <a:r>
                        <a:rPr lang="en-US" sz="900">
                          <a:effectLst/>
                        </a:rPr>
                        <a:t>4. Kỹ thuật lái xe ô tô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201 - 235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a:t>
                      </a:r>
                      <a:endParaRPr lang="vi-VN" sz="700">
                        <a:effectLst/>
                        <a:latin typeface="Times New Roman" panose="02020603050405020304" pitchFamily="18" charset="0"/>
                        <a:ea typeface="Times New Roman" panose="02020603050405020304" pitchFamily="18" charset="0"/>
                      </a:endParaRPr>
                    </a:p>
                  </a:txBody>
                  <a:tcPr marL="0" marR="0" marT="0" marB="0"/>
                </a:tc>
                <a:tc rowSpan="2">
                  <a:txBody>
                    <a:bodyPr/>
                    <a:lstStyle/>
                    <a:p>
                      <a:pPr algn="ctr"/>
                      <a:r>
                        <a:rPr lang="en-US" sz="900">
                          <a:effectLst/>
                        </a:rPr>
                        <a:t>1</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206908330"/>
                  </a:ext>
                </a:extLst>
              </a:tr>
              <a:tr h="317587">
                <a:tc>
                  <a:txBody>
                    <a:bodyPr/>
                    <a:lstStyle/>
                    <a:p>
                      <a:r>
                        <a:rPr lang="en-US" sz="900">
                          <a:effectLst/>
                        </a:rPr>
                        <a:t>5. Cấu tạo và sửa chữa xe ô tô</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236 - 255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20</a:t>
                      </a:r>
                      <a:endParaRPr lang="vi-VN" sz="700">
                        <a:effectLst/>
                        <a:latin typeface="Times New Roman" panose="02020603050405020304" pitchFamily="18" charset="0"/>
                        <a:ea typeface="Times New Roman" panose="02020603050405020304" pitchFamily="18" charset="0"/>
                      </a:endParaRPr>
                    </a:p>
                  </a:txBody>
                  <a:tcPr marL="0" marR="0" marT="0" marB="0"/>
                </a:tc>
                <a:tc vMerge="1">
                  <a:txBody>
                    <a:bodyPr/>
                    <a:lstStyle/>
                    <a:p>
                      <a:endParaRPr lang="vi-VN"/>
                    </a:p>
                  </a:txBody>
                  <a:tcPr/>
                </a:tc>
                <a:extLst>
                  <a:ext uri="{0D108BD9-81ED-4DB2-BD59-A6C34878D82A}">
                    <a16:rowId xmlns:a16="http://schemas.microsoft.com/office/drawing/2014/main" val="732071278"/>
                  </a:ext>
                </a:extLst>
              </a:tr>
              <a:tr h="317587">
                <a:tc>
                  <a:txBody>
                    <a:bodyPr/>
                    <a:lstStyle/>
                    <a:p>
                      <a:r>
                        <a:rPr lang="en-US" sz="900">
                          <a:effectLst/>
                        </a:rPr>
                        <a:t>6. Hệ thống biển báo hiệu đường bộ</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256 - 355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100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67026690"/>
                  </a:ext>
                </a:extLst>
              </a:tr>
              <a:tr h="317587">
                <a:tc>
                  <a:txBody>
                    <a:bodyPr/>
                    <a:lstStyle/>
                    <a:p>
                      <a:r>
                        <a:rPr lang="en-US" sz="900">
                          <a:effectLst/>
                        </a:rPr>
                        <a:t>7. Giải các thế sa hình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356 - 450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95</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9</a:t>
                      </a:r>
                      <a:endParaRPr lang="vi-VN" sz="7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624531411"/>
                  </a:ext>
                </a:extLst>
              </a:tr>
              <a:tr h="158794">
                <a:tc>
                  <a:txBody>
                    <a:bodyPr/>
                    <a:lstStyle/>
                    <a:p>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Tổng</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 </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a:effectLst/>
                        </a:rPr>
                        <a:t>450</a:t>
                      </a:r>
                      <a:endParaRPr lang="vi-VN" sz="700">
                        <a:effectLst/>
                        <a:latin typeface="Times New Roman" panose="02020603050405020304" pitchFamily="18" charset="0"/>
                        <a:ea typeface="Times New Roman" panose="02020603050405020304" pitchFamily="18" charset="0"/>
                      </a:endParaRPr>
                    </a:p>
                  </a:txBody>
                  <a:tcPr marL="0" marR="0" marT="0" marB="0"/>
                </a:tc>
                <a:tc>
                  <a:txBody>
                    <a:bodyPr/>
                    <a:lstStyle/>
                    <a:p>
                      <a:pPr algn="ctr"/>
                      <a:r>
                        <a:rPr lang="en-US" sz="900" dirty="0">
                          <a:effectLst/>
                        </a:rPr>
                        <a:t>30</a:t>
                      </a:r>
                      <a:endParaRPr lang="vi-VN" sz="7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251119193"/>
                  </a:ext>
                </a:extLst>
              </a:tr>
            </a:tbl>
          </a:graphicData>
        </a:graphic>
      </p:graphicFrame>
    </p:spTree>
    <p:extLst>
      <p:ext uri="{BB962C8B-B14F-4D97-AF65-F5344CB8AC3E}">
        <p14:creationId xmlns:p14="http://schemas.microsoft.com/office/powerpoint/2010/main" val="100377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22"/>
          <p:cNvPicPr preferRelativeResize="0"/>
          <p:nvPr/>
        </p:nvPicPr>
        <p:blipFill rotWithShape="1">
          <a:blip r:embed="rId3">
            <a:alphaModFix/>
          </a:blip>
          <a:srcRect t="14625" b="14618"/>
          <a:stretch/>
        </p:blipFill>
        <p:spPr>
          <a:xfrm>
            <a:off x="3149321"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i="0" dirty="0">
                <a:solidFill>
                  <a:srgbClr val="444444"/>
                </a:solidFill>
                <a:effectLst/>
                <a:latin typeface="Space Grotesk Light" panose="020B0604020202020204" charset="0"/>
                <a:cs typeface="Space Grotesk Light" panose="020B0604020202020204" charset="0"/>
              </a:rPr>
              <a:t>Firebase Realtime Database là một Cloud Hosted Database hỗ trợ đa nền tảng: Android, IOS và Web.</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342900" lvl="0" indent="-342900" algn="l" rtl="0">
              <a:spcBef>
                <a:spcPts val="0"/>
              </a:spcBef>
              <a:spcAft>
                <a:spcPts val="800"/>
              </a:spcAft>
              <a:buAutoNum type="arabicPeriod"/>
            </a:pPr>
            <a:r>
              <a:rPr lang="vi-VN" sz="1500" b="1" dirty="0">
                <a:solidFill>
                  <a:srgbClr val="444444"/>
                </a:solidFill>
                <a:latin typeface="+mj-lt"/>
                <a:cs typeface="Space Grotesk Light" panose="020B0604020202020204" charset="0"/>
              </a:rPr>
              <a:t>Điều kiện bắt buộc khi sử dụng</a:t>
            </a:r>
          </a:p>
          <a:p>
            <a:pPr marL="0" lvl="0" indent="0" algn="l" rtl="0">
              <a:spcBef>
                <a:spcPts val="0"/>
              </a:spcBef>
              <a:spcAft>
                <a:spcPts val="800"/>
              </a:spcAft>
              <a:buNone/>
            </a:pPr>
            <a:r>
              <a:rPr lang="vi-VN" sz="1500" b="1" i="0" dirty="0">
                <a:solidFill>
                  <a:srgbClr val="444444"/>
                </a:solidFill>
                <a:effectLst/>
                <a:latin typeface="+mj-lt"/>
                <a:cs typeface="Space Grotesk Light" panose="020B0604020202020204" charset="0"/>
              </a:rPr>
              <a:t>- IOS 12 trở lên v</a:t>
            </a:r>
            <a:r>
              <a:rPr lang="vi-VN" sz="1500" b="1" dirty="0">
                <a:solidFill>
                  <a:srgbClr val="444444"/>
                </a:solidFill>
                <a:latin typeface="+mj-lt"/>
                <a:cs typeface="Space Grotesk Light" panose="020B0604020202020204" charset="0"/>
              </a:rPr>
              <a:t>à Xcode 11</a:t>
            </a:r>
          </a:p>
          <a:p>
            <a:pPr marL="285750" lvl="0" indent="-285750" algn="l" rtl="0">
              <a:spcBef>
                <a:spcPts val="0"/>
              </a:spcBef>
              <a:spcAft>
                <a:spcPts val="800"/>
              </a:spcAft>
              <a:buFontTx/>
              <a:buChar char="-"/>
            </a:pPr>
            <a:r>
              <a:rPr lang="vi-VN" sz="1500" b="1" i="0" dirty="0">
                <a:solidFill>
                  <a:srgbClr val="444444"/>
                </a:solidFill>
                <a:effectLst/>
                <a:latin typeface="+mj-lt"/>
                <a:cs typeface="Space Grotesk Light" panose="020B0604020202020204" charset="0"/>
              </a:rPr>
              <a:t>CoaPods đã cài đặt</a:t>
            </a:r>
          </a:p>
          <a:p>
            <a:pPr marL="285750" lvl="0" indent="-285750" algn="l" rtl="0">
              <a:spcBef>
                <a:spcPts val="0"/>
              </a:spcBef>
              <a:spcAft>
                <a:spcPts val="800"/>
              </a:spcAft>
              <a:buFontTx/>
              <a:buChar char="-"/>
            </a:pPr>
            <a:r>
              <a:rPr lang="vi-VN" sz="1500" b="1" dirty="0">
                <a:solidFill>
                  <a:srgbClr val="444444"/>
                </a:solidFill>
                <a:latin typeface="+mj-lt"/>
                <a:cs typeface="Space Grotesk Light" panose="020B0604020202020204" charset="0"/>
              </a:rPr>
              <a:t>Một tài khoản Firebase</a:t>
            </a: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Tree>
    <p:extLst>
      <p:ext uri="{BB962C8B-B14F-4D97-AF65-F5344CB8AC3E}">
        <p14:creationId xmlns:p14="http://schemas.microsoft.com/office/powerpoint/2010/main" val="1650810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i="0" dirty="0">
                <a:solidFill>
                  <a:srgbClr val="444444"/>
                </a:solidFill>
                <a:effectLst/>
                <a:latin typeface="Space Grotesk Light" panose="020B0604020202020204" charset="0"/>
                <a:cs typeface="Space Grotesk Light" panose="020B0604020202020204" charset="0"/>
              </a:rPr>
              <a:t>2. Xác thực người dùng</a:t>
            </a:r>
          </a:p>
          <a:p>
            <a:pPr marL="342900" lvl="0" indent="-342900" algn="l" rtl="0">
              <a:spcBef>
                <a:spcPts val="0"/>
              </a:spcBef>
              <a:spcAft>
                <a:spcPts val="800"/>
              </a:spcAft>
              <a:buAutoNum type="arabicPeriod"/>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5" name="TextBox 4">
            <a:extLst>
              <a:ext uri="{FF2B5EF4-FFF2-40B4-BE49-F238E27FC236}">
                <a16:creationId xmlns:a16="http://schemas.microsoft.com/office/drawing/2014/main" id="{095AA924-E59E-4DA2-B24C-DBD6A92CD558}"/>
              </a:ext>
            </a:extLst>
          </p:cNvPr>
          <p:cNvSpPr txBox="1"/>
          <p:nvPr/>
        </p:nvSpPr>
        <p:spPr>
          <a:xfrm>
            <a:off x="550500" y="2227896"/>
            <a:ext cx="7973243" cy="784830"/>
          </a:xfrm>
          <a:prstGeom prst="rect">
            <a:avLst/>
          </a:prstGeom>
          <a:noFill/>
        </p:spPr>
        <p:txBody>
          <a:bodyPr wrap="square" rtlCol="0">
            <a:spAutoFit/>
          </a:bodyPr>
          <a:lstStyle/>
          <a:p>
            <a:r>
              <a:rPr lang="vi-VN" sz="1500" b="0" i="1" dirty="0">
                <a:solidFill>
                  <a:srgbClr val="6C6C6C"/>
                </a:solidFill>
                <a:effectLst/>
                <a:latin typeface="+mj-lt"/>
              </a:rPr>
              <a:t>Xác thực Firebase cung cấp dịch vụ backend, SDK dễ sử dụng và thư viện UI tạo sẵn để xác thực người dùng với ứng dụng của bạn. Hỗ trợ xác thực bằng mật khẩu, số điện thoại, nhà cung cấp nhận dạng liên kết phổ biến như Google, Facebook và Twitter, v.v.</a:t>
            </a:r>
            <a:endParaRPr lang="vi-VN" sz="1500" dirty="0">
              <a:latin typeface="+mj-lt"/>
            </a:endParaRPr>
          </a:p>
        </p:txBody>
      </p:sp>
    </p:spTree>
    <p:extLst>
      <p:ext uri="{BB962C8B-B14F-4D97-AF65-F5344CB8AC3E}">
        <p14:creationId xmlns:p14="http://schemas.microsoft.com/office/powerpoint/2010/main" val="81242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3. Giới thiệu Fire base</a:t>
            </a:r>
            <a:endParaRPr sz="2800" dirty="0"/>
          </a:p>
        </p:txBody>
      </p:sp>
      <p:sp>
        <p:nvSpPr>
          <p:cNvPr id="963" name="Google Shape;963;p22"/>
          <p:cNvSpPr txBox="1">
            <a:spLocks noGrp="1"/>
          </p:cNvSpPr>
          <p:nvPr>
            <p:ph type="body" idx="1"/>
          </p:nvPr>
        </p:nvSpPr>
        <p:spPr>
          <a:xfrm>
            <a:off x="550500" y="1706225"/>
            <a:ext cx="5080866"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sz="1500" b="1" dirty="0">
                <a:solidFill>
                  <a:srgbClr val="444444"/>
                </a:solidFill>
                <a:latin typeface="Space Grotesk Light" panose="020B0604020202020204" charset="0"/>
                <a:cs typeface="Space Grotesk Light" panose="020B0604020202020204" charset="0"/>
              </a:rPr>
              <a:t>3. Triển khai UI</a:t>
            </a: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5" name="TextBox 4">
            <a:extLst>
              <a:ext uri="{FF2B5EF4-FFF2-40B4-BE49-F238E27FC236}">
                <a16:creationId xmlns:a16="http://schemas.microsoft.com/office/drawing/2014/main" id="{095AA924-E59E-4DA2-B24C-DBD6A92CD558}"/>
              </a:ext>
            </a:extLst>
          </p:cNvPr>
          <p:cNvSpPr txBox="1"/>
          <p:nvPr/>
        </p:nvSpPr>
        <p:spPr>
          <a:xfrm>
            <a:off x="469496" y="2152053"/>
            <a:ext cx="2037111" cy="2862322"/>
          </a:xfrm>
          <a:prstGeom prst="rect">
            <a:avLst/>
          </a:prstGeom>
          <a:noFill/>
        </p:spPr>
        <p:txBody>
          <a:bodyPr wrap="square" rtlCol="0">
            <a:spAutoFit/>
          </a:bodyPr>
          <a:lstStyle/>
          <a:p>
            <a:r>
              <a:rPr lang="vi-VN" sz="1500" b="0" i="1" dirty="0">
                <a:solidFill>
                  <a:srgbClr val="6C6C6C"/>
                </a:solidFill>
                <a:effectLst/>
                <a:latin typeface="+mj-lt"/>
              </a:rPr>
              <a:t>Firebase UI cung cấp giải pháp xác thực drop-in để xử lý các luồng UI cho việc đăng nhập người dùng bằng địa chỉ email và password, số điện thoại và với các nhà cung cấp nhận dạng phổ biến được liên kết, bao gồm Google Sign-in và Facebook Login.</a:t>
            </a:r>
            <a:endParaRPr lang="vi-VN" sz="1500" dirty="0">
              <a:latin typeface="+mj-lt"/>
            </a:endParaRPr>
          </a:p>
        </p:txBody>
      </p:sp>
      <p:pic>
        <p:nvPicPr>
          <p:cNvPr id="1026" name="Picture 2" descr="Adding EmailPassword and Phone support to app">
            <a:extLst>
              <a:ext uri="{FF2B5EF4-FFF2-40B4-BE49-F238E27FC236}">
                <a16:creationId xmlns:a16="http://schemas.microsoft.com/office/drawing/2014/main" id="{E93CCC7E-9F99-4FB7-9A45-1035078F1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927" y="1746740"/>
            <a:ext cx="6415814" cy="304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53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2800" dirty="0"/>
              <a:t>4. Kiểm thử phần mềm</a:t>
            </a:r>
            <a:endParaRPr sz="2800" dirty="0"/>
          </a:p>
        </p:txBody>
      </p:sp>
      <p:sp>
        <p:nvSpPr>
          <p:cNvPr id="963" name="Google Shape;963;p22"/>
          <p:cNvSpPr txBox="1">
            <a:spLocks noGrp="1"/>
          </p:cNvSpPr>
          <p:nvPr>
            <p:ph type="body" idx="1"/>
          </p:nvPr>
        </p:nvSpPr>
        <p:spPr>
          <a:xfrm>
            <a:off x="550500" y="1706225"/>
            <a:ext cx="4072200" cy="1277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1500" dirty="0">
              <a:latin typeface="Space Grotesk Light" panose="020B0604020202020204" charset="0"/>
              <a:cs typeface="Space Grotesk Light" panose="020B0604020202020204" charset="0"/>
            </a:endParaRPr>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6" name="Google Shape;1189;p35">
            <a:extLst>
              <a:ext uri="{FF2B5EF4-FFF2-40B4-BE49-F238E27FC236}">
                <a16:creationId xmlns:a16="http://schemas.microsoft.com/office/drawing/2014/main" id="{7B0A65DA-E5EF-4F13-B0DB-47BE2818DBE6}"/>
              </a:ext>
            </a:extLst>
          </p:cNvPr>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Tree>
    <p:extLst>
      <p:ext uri="{BB962C8B-B14F-4D97-AF65-F5344CB8AC3E}">
        <p14:creationId xmlns:p14="http://schemas.microsoft.com/office/powerpoint/2010/main" val="3063382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4339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121754"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thì</a:t>
            </a:r>
            <a:r>
              <a:rPr lang="en-US" sz="1800" dirty="0">
                <a:effectLst/>
                <a:latin typeface="Space Grotesk Light" panose="020B0604020202020204" charset="0"/>
                <a:ea typeface="Times New Roman" panose="02020603050405020304" pitchFamily="18" charset="0"/>
                <a:cs typeface="Space Grotesk Light" panose="020B0604020202020204" charset="0"/>
              </a:rPr>
              <a:t> load </a:t>
            </a:r>
            <a:r>
              <a:rPr lang="en-US" sz="1800" dirty="0" err="1">
                <a:effectLst/>
                <a:latin typeface="Space Grotesk Light" panose="020B0604020202020204" charset="0"/>
                <a:ea typeface="Times New Roman" panose="02020603050405020304" pitchFamily="18" charset="0"/>
                <a:cs typeface="Space Grotesk Light" panose="020B0604020202020204" charset="0"/>
              </a:rPr>
              <a:t>dữ</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liệu</a:t>
            </a:r>
            <a:r>
              <a:rPr lang="en-US" sz="1800" dirty="0">
                <a:effectLst/>
                <a:latin typeface="Space Grotesk Light" panose="020B0604020202020204" charset="0"/>
                <a:ea typeface="Times New Roman" panose="02020603050405020304" pitchFamily="18" charset="0"/>
                <a:cs typeface="Space Grotesk Light" panose="020B0604020202020204" charset="0"/>
              </a:rPr>
              <a:t> 1 </a:t>
            </a:r>
            <a:r>
              <a:rPr lang="en-US" sz="1800" dirty="0" err="1">
                <a:effectLst/>
                <a:latin typeface="Space Grotesk Light" panose="020B0604020202020204" charset="0"/>
                <a:ea typeface="Times New Roman" panose="02020603050405020304" pitchFamily="18" charset="0"/>
                <a:cs typeface="Space Grotesk Light" panose="020B0604020202020204" charset="0"/>
              </a:rPr>
              <a:t>lần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duy</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nhất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cho</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toàn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bộ</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chương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trình</a:t>
            </a:r>
            <a:r>
              <a:rPr lang="en-US" sz="1800" dirty="0">
                <a:effectLst/>
                <a:latin typeface="Space Grotesk Light" panose="020B0604020202020204" charset="0"/>
                <a:ea typeface="Times New Roman" panose="02020603050405020304" pitchFamily="18" charset="0"/>
                <a:cs typeface="Space Grotesk Light" panose="020B0604020202020204" charset="0"/>
              </a:rPr>
              <a:t>.</a:t>
            </a:r>
            <a:endParaRPr lang="vi-VN" sz="1800" dirty="0">
              <a:effectLst/>
              <a:latin typeface="Space Grotesk Light" panose="020B0604020202020204" charset="0"/>
              <a:ea typeface="Times New Roman" panose="02020603050405020304" pitchFamily="18" charset="0"/>
              <a:cs typeface="Space Grotesk Light" panose="020B0604020202020204" charset="0"/>
            </a:endParaRPr>
          </a:p>
          <a:p>
            <a:pPr marL="457200" lvl="0" indent="-368300" algn="l" rtl="0">
              <a:spcBef>
                <a:spcPts val="0"/>
              </a:spcBef>
              <a:spcAft>
                <a:spcPts val="0"/>
              </a:spcAft>
              <a:buSzPts val="2200"/>
              <a:buChar char="➢"/>
            </a:pP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mạng</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Không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nối</a:t>
            </a:r>
            <a:r>
              <a:rPr lang="en-US" sz="1800" dirty="0">
                <a:effectLst/>
                <a:latin typeface="Space Grotesk Light" panose="020B0604020202020204" charset="0"/>
                <a:ea typeface="Times New Roman" panose="02020603050405020304" pitchFamily="18" charset="0"/>
                <a:cs typeface="Space Grotesk Light" panose="020B0604020202020204" charset="0"/>
              </a:rPr>
              <a:t> internet!”</a:t>
            </a: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descr="A picture containing text, electronics, monitor, display&#10;&#10;Description automatically generated">
            <a:extLst>
              <a:ext uri="{FF2B5EF4-FFF2-40B4-BE49-F238E27FC236}">
                <a16:creationId xmlns:a16="http://schemas.microsoft.com/office/drawing/2014/main" id="{2C30255E-D0E6-4639-A0D5-95B9EFB341CC}"/>
              </a:ext>
            </a:extLst>
          </p:cNvPr>
          <p:cNvPicPr>
            <a:picLocks noChangeAspect="1"/>
          </p:cNvPicPr>
          <p:nvPr/>
        </p:nvPicPr>
        <p:blipFill>
          <a:blip r:embed="rId3"/>
          <a:stretch>
            <a:fillRect/>
          </a:stretch>
        </p:blipFill>
        <p:spPr>
          <a:xfrm>
            <a:off x="6542858" y="0"/>
            <a:ext cx="2601142" cy="5143500"/>
          </a:xfrm>
          <a:prstGeom prst="rect">
            <a:avLst/>
          </a:prstGeom>
        </p:spPr>
      </p:pic>
    </p:spTree>
    <p:extLst>
      <p:ext uri="{BB962C8B-B14F-4D97-AF65-F5344CB8AC3E}">
        <p14:creationId xmlns:p14="http://schemas.microsoft.com/office/powerpoint/2010/main" val="976892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5891188"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Ứng dụng sẽ hiển thị: Title,  Nút Bằng A1, A2, A3, A3, B1, B2, C, D, E, FC</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3" name="Picture 2" descr="A picture containing text, monitor, electronics, screenshot&#10;&#10;Description automatically generated">
            <a:extLst>
              <a:ext uri="{FF2B5EF4-FFF2-40B4-BE49-F238E27FC236}">
                <a16:creationId xmlns:a16="http://schemas.microsoft.com/office/drawing/2014/main" id="{E7E6E716-5AD4-4E13-8F9F-154F0EF6B195}"/>
              </a:ext>
            </a:extLst>
          </p:cNvPr>
          <p:cNvPicPr>
            <a:picLocks noChangeAspect="1"/>
          </p:cNvPicPr>
          <p:nvPr/>
        </p:nvPicPr>
        <p:blipFill>
          <a:blip r:embed="rId3"/>
          <a:stretch>
            <a:fillRect/>
          </a:stretch>
        </p:blipFill>
        <p:spPr>
          <a:xfrm>
            <a:off x="6634976" y="0"/>
            <a:ext cx="2535323" cy="5143500"/>
          </a:xfrm>
          <a:prstGeom prst="rect">
            <a:avLst/>
          </a:prstGeom>
        </p:spPr>
      </p:pic>
    </p:spTree>
    <p:extLst>
      <p:ext uri="{BB962C8B-B14F-4D97-AF65-F5344CB8AC3E}">
        <p14:creationId xmlns:p14="http://schemas.microsoft.com/office/powerpoint/2010/main" val="540124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Đầy đủ gồm :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của Bằng</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thoát</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Thời gian thi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Vị trí câu hỏi / tổng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Tiêu đề câu hỏi thuộc vị trí câu hỏi/ tổng số câu hỏi </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đáp án thuộc vị trí câu hỏi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trước</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Nộp bài</a:t>
            </a:r>
          </a:p>
          <a:p>
            <a:pPr marL="457200" lvl="0" indent="-368300" algn="l" rtl="0">
              <a:spcBef>
                <a:spcPts val="0"/>
              </a:spcBef>
              <a:spcAft>
                <a:spcPts val="0"/>
              </a:spcAft>
              <a:buSzPts val="2200"/>
              <a:buChar char="➢"/>
            </a:pPr>
            <a:r>
              <a:rPr lang="vi-VN" sz="1500" dirty="0">
                <a:latin typeface="Space Grotesk Light" panose="020B0604020202020204" charset="0"/>
                <a:cs typeface="Space Grotesk Light" panose="020B0604020202020204" charset="0"/>
              </a:rPr>
              <a:t>- Nút Câu sau</a:t>
            </a: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3" name="Picture 2" descr="A close-up of a cell phone&#10;&#10;Description automatically generated with medium confidence">
            <a:extLst>
              <a:ext uri="{FF2B5EF4-FFF2-40B4-BE49-F238E27FC236}">
                <a16:creationId xmlns:a16="http://schemas.microsoft.com/office/drawing/2014/main" id="{066BEB8D-959D-4B21-887B-A72F4ACCBC8A}"/>
              </a:ext>
            </a:extLst>
          </p:cNvPr>
          <p:cNvPicPr>
            <a:picLocks noChangeAspect="1"/>
          </p:cNvPicPr>
          <p:nvPr/>
        </p:nvPicPr>
        <p:blipFill>
          <a:blip r:embed="rId3"/>
          <a:stretch>
            <a:fillRect/>
          </a:stretch>
        </p:blipFill>
        <p:spPr>
          <a:xfrm>
            <a:off x="6536432" y="0"/>
            <a:ext cx="2607568" cy="5143500"/>
          </a:xfrm>
          <a:prstGeom prst="rect">
            <a:avLst/>
          </a:prstGeom>
        </p:spPr>
      </p:pic>
    </p:spTree>
    <p:extLst>
      <p:ext uri="{BB962C8B-B14F-4D97-AF65-F5344CB8AC3E}">
        <p14:creationId xmlns:p14="http://schemas.microsoft.com/office/powerpoint/2010/main" val="329212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Thông tin cơ bản</a:t>
            </a:r>
            <a:endParaRPr dirty="0"/>
          </a:p>
        </p:txBody>
      </p:sp>
      <p:sp>
        <p:nvSpPr>
          <p:cNvPr id="883" name="Google Shape;883;p14"/>
          <p:cNvSpPr txBox="1">
            <a:spLocks noGrp="1"/>
          </p:cNvSpPr>
          <p:nvPr>
            <p:ph type="body" idx="2"/>
          </p:nvPr>
        </p:nvSpPr>
        <p:spPr>
          <a:xfrm>
            <a:off x="724500" y="2174363"/>
            <a:ext cx="7146299" cy="1095082"/>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r>
              <a:rPr lang="vi-VN" sz="1200" b="1" dirty="0"/>
              <a:t>Thông tin cơ bản</a:t>
            </a:r>
          </a:p>
          <a:p>
            <a:pPr marL="0" lvl="0" indent="0" algn="l" rtl="0">
              <a:spcBef>
                <a:spcPts val="800"/>
              </a:spcBef>
              <a:spcAft>
                <a:spcPts val="800"/>
              </a:spcAft>
              <a:buClr>
                <a:schemeClr val="dk1"/>
              </a:buClr>
              <a:buSzPts val="1100"/>
              <a:buFont typeface="Arial"/>
              <a:buNone/>
            </a:pPr>
            <a:r>
              <a:rPr lang="vi-VN" sz="1200" b="1" dirty="0"/>
              <a:t>- Lớp CD19TT9-K19</a:t>
            </a:r>
          </a:p>
          <a:p>
            <a:pPr marL="171450" lvl="0" indent="-171450" algn="l" rtl="0">
              <a:spcBef>
                <a:spcPts val="800"/>
              </a:spcBef>
              <a:spcAft>
                <a:spcPts val="800"/>
              </a:spcAft>
              <a:buClr>
                <a:schemeClr val="dk1"/>
              </a:buClr>
              <a:buSzPts val="1100"/>
              <a:buFontTx/>
              <a:buChar char="-"/>
            </a:pPr>
            <a:r>
              <a:rPr lang="vi-VN" sz="1200" b="1" dirty="0"/>
              <a:t>Ứng dụng Android : Ứng dụng Thi trắc nghiệm Bằng lái xe các Hạng mục bằng</a:t>
            </a:r>
          </a:p>
          <a:p>
            <a:pPr marL="171450" lvl="0" indent="-171450" algn="l" rtl="0">
              <a:spcBef>
                <a:spcPts val="800"/>
              </a:spcBef>
              <a:spcAft>
                <a:spcPts val="800"/>
              </a:spcAft>
              <a:buClr>
                <a:schemeClr val="dk1"/>
              </a:buClr>
              <a:buSzPts val="1100"/>
              <a:buFontTx/>
              <a:buChar char="-"/>
            </a:pPr>
            <a:r>
              <a:rPr lang="vi-VN" sz="1200" b="1" dirty="0"/>
              <a:t>Thành viên:</a:t>
            </a:r>
          </a:p>
          <a:p>
            <a:pPr marL="0" indent="0">
              <a:spcBef>
                <a:spcPts val="800"/>
              </a:spcBef>
              <a:spcAft>
                <a:spcPts val="800"/>
              </a:spcAft>
              <a:buClr>
                <a:schemeClr val="dk1"/>
              </a:buClr>
              <a:buSzPts val="1100"/>
              <a:buNone/>
            </a:pPr>
            <a:r>
              <a:rPr lang="vi-VN" sz="1200" b="1" dirty="0"/>
              <a:t>+ Phạm Hoàng Anh                 +  Vũ Minh Chuẩn</a:t>
            </a:r>
          </a:p>
          <a:p>
            <a:pPr marL="0" indent="0">
              <a:spcBef>
                <a:spcPts val="800"/>
              </a:spcBef>
              <a:spcAft>
                <a:spcPts val="800"/>
              </a:spcAft>
              <a:buClr>
                <a:schemeClr val="dk1"/>
              </a:buClr>
              <a:buSzPts val="1100"/>
              <a:buNone/>
            </a:pPr>
            <a:r>
              <a:rPr lang="vi-VN" sz="1200" b="1" dirty="0"/>
              <a:t>+ Trương Minh Hiếu               + Đặng Thanh Nguyên</a:t>
            </a:r>
          </a:p>
          <a:p>
            <a:pPr marL="0" indent="0">
              <a:spcBef>
                <a:spcPts val="800"/>
              </a:spcBef>
              <a:spcAft>
                <a:spcPts val="800"/>
              </a:spcAft>
              <a:buClr>
                <a:schemeClr val="dk1"/>
              </a:buClr>
              <a:buSzPts val="1100"/>
              <a:buNone/>
            </a:pPr>
            <a:r>
              <a:rPr lang="vi-VN" sz="1200" b="1" dirty="0"/>
              <a:t>+ Phạm Văn Lộc                       + Đào Xuân Sơn</a:t>
            </a:r>
          </a:p>
          <a:p>
            <a:pPr marL="0" lvl="0" indent="0" algn="l" rtl="0">
              <a:spcBef>
                <a:spcPts val="800"/>
              </a:spcBef>
              <a:spcAft>
                <a:spcPts val="800"/>
              </a:spcAft>
              <a:buClr>
                <a:schemeClr val="dk1"/>
              </a:buClr>
              <a:buSzPts val="1100"/>
              <a:buNone/>
            </a:pPr>
            <a:r>
              <a:rPr lang="vi-VN" sz="1200" b="1" dirty="0"/>
              <a:t> </a:t>
            </a:r>
          </a:p>
        </p:txBody>
      </p:sp>
      <p:sp>
        <p:nvSpPr>
          <p:cNvPr id="884" name="Google Shape;884;p14"/>
          <p:cNvSpPr txBox="1">
            <a:spLocks noGrp="1"/>
          </p:cNvSpPr>
          <p:nvPr>
            <p:ph type="body" idx="1"/>
          </p:nvPr>
        </p:nvSpPr>
        <p:spPr>
          <a:xfrm>
            <a:off x="855300" y="1379740"/>
            <a:ext cx="5811718" cy="7946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vi-VN" dirty="0"/>
              <a:t>- Giảng viên hướng dẫn : Tiêu Kim Cương</a:t>
            </a:r>
          </a:p>
          <a:p>
            <a:pPr marL="0" lvl="0" indent="0" algn="l" rtl="0">
              <a:spcBef>
                <a:spcPts val="0"/>
              </a:spcBef>
              <a:spcAft>
                <a:spcPts val="0"/>
              </a:spcAft>
              <a:buClr>
                <a:schemeClr val="dk1"/>
              </a:buClr>
              <a:buSzPts val="1100"/>
              <a:buFont typeface="Arial"/>
              <a:buNone/>
            </a:pPr>
            <a:r>
              <a:rPr lang="vi-VN"/>
              <a:t>- Môn học: Lập trình di động trên IOS</a:t>
            </a:r>
            <a:endParaRPr lang="vi-VN" dirty="0"/>
          </a:p>
          <a:p>
            <a:pPr marL="0" lvl="0" indent="0" algn="l" rtl="0">
              <a:spcBef>
                <a:spcPts val="0"/>
              </a:spcBef>
              <a:spcAft>
                <a:spcPts val="0"/>
              </a:spcAft>
              <a:buClr>
                <a:schemeClr val="dk1"/>
              </a:buClr>
              <a:buSzPts val="1100"/>
              <a:buFont typeface="Arial"/>
              <a:buNone/>
            </a:pPr>
            <a:endParaRPr dirty="0"/>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4.1 Kiểm thử Giao diện và Chức năng</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sz="1800" b="0" i="0" u="none" strike="noStrike" dirty="0">
                <a:effectLst/>
                <a:latin typeface="Arial" panose="020B0604020202020204" pitchFamily="34" charset="0"/>
              </a:rPr>
              <a:t>Kiểm tra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thoát ra</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Có kết quả: Đậu hoặc trượt</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Label "Số câu đúng" </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Hiển thị số câu đúng / Tổng câu hỏi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List "Câu " đúng hoặc sai</a:t>
            </a:r>
            <a:br>
              <a:rPr lang="vi-VN" sz="1800" b="0" i="0" u="none" strike="noStrike" dirty="0">
                <a:effectLst/>
                <a:latin typeface="Arial" panose="020B0604020202020204" pitchFamily="34" charset="0"/>
              </a:rPr>
            </a:br>
            <a:r>
              <a:rPr lang="vi-VN" sz="1800" b="0" i="0" u="none" strike="noStrike" dirty="0">
                <a:effectLst/>
                <a:latin typeface="Arial" panose="020B0604020202020204" pitchFamily="34" charset="0"/>
              </a:rPr>
              <a:t>- Nút thi lại</a:t>
            </a:r>
            <a:r>
              <a:rPr lang="vi-VN" sz="1200" dirty="0"/>
              <a:t> </a:t>
            </a:r>
            <a:endParaRPr lang="vi-VN" sz="1500"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3" name="Picture 2" descr="A screenshot of a phone&#10;&#10;Description automatically generated with medium confidence">
            <a:extLst>
              <a:ext uri="{FF2B5EF4-FFF2-40B4-BE49-F238E27FC236}">
                <a16:creationId xmlns:a16="http://schemas.microsoft.com/office/drawing/2014/main" id="{5E239871-F9FF-42B1-A830-23ECCA20E1F1}"/>
              </a:ext>
            </a:extLst>
          </p:cNvPr>
          <p:cNvPicPr>
            <a:picLocks noChangeAspect="1"/>
          </p:cNvPicPr>
          <p:nvPr/>
        </p:nvPicPr>
        <p:blipFill>
          <a:blip r:embed="rId3"/>
          <a:stretch>
            <a:fillRect/>
          </a:stretch>
        </p:blipFill>
        <p:spPr>
          <a:xfrm>
            <a:off x="6517994" y="0"/>
            <a:ext cx="2626006" cy="5143500"/>
          </a:xfrm>
          <a:prstGeom prst="rect">
            <a:avLst/>
          </a:prstGeom>
        </p:spPr>
      </p:pic>
    </p:spTree>
    <p:extLst>
      <p:ext uri="{BB962C8B-B14F-4D97-AF65-F5344CB8AC3E}">
        <p14:creationId xmlns:p14="http://schemas.microsoft.com/office/powerpoint/2010/main" val="1248648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4.2 </a:t>
            </a:r>
            <a:r>
              <a:rPr lang="en-US" dirty="0" err="1"/>
              <a:t>Kiểm</a:t>
            </a:r>
            <a:r>
              <a:rPr lang="en-US" dirty="0"/>
              <a:t> </a:t>
            </a:r>
            <a:r>
              <a:rPr lang="en-US" dirty="0" err="1"/>
              <a:t>thử</a:t>
            </a:r>
            <a:r>
              <a:rPr lang="en-US" dirty="0"/>
              <a:t> phi </a:t>
            </a:r>
            <a:r>
              <a:rPr lang="en-US" dirty="0" err="1"/>
              <a:t>chức</a:t>
            </a:r>
            <a:r>
              <a:rPr lang="en-US" dirty="0"/>
              <a:t> </a:t>
            </a:r>
            <a:r>
              <a:rPr lang="en-US" dirty="0" err="1"/>
              <a:t>năng</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en-US" dirty="0" err="1"/>
              <a:t>Áp</a:t>
            </a:r>
            <a:r>
              <a:rPr lang="en-US" dirty="0"/>
              <a:t> </a:t>
            </a:r>
            <a:r>
              <a:rPr lang="en-US" dirty="0" err="1"/>
              <a:t>lực</a:t>
            </a:r>
            <a:r>
              <a:rPr lang="en-US" dirty="0"/>
              <a:t> </a:t>
            </a:r>
          </a:p>
          <a:p>
            <a:r>
              <a:rPr lang="en-US" dirty="0" err="1"/>
              <a:t>Khả</a:t>
            </a:r>
            <a:r>
              <a:rPr lang="en-US" dirty="0"/>
              <a:t> </a:t>
            </a:r>
            <a:r>
              <a:rPr lang="en-US" dirty="0" err="1"/>
              <a:t>năng</a:t>
            </a:r>
            <a:r>
              <a:rPr lang="en-US" dirty="0"/>
              <a:t> </a:t>
            </a:r>
            <a:r>
              <a:rPr lang="en-US" dirty="0" err="1"/>
              <a:t>sử</a:t>
            </a:r>
            <a:r>
              <a:rPr lang="en-US" dirty="0"/>
              <a:t> </a:t>
            </a:r>
            <a:r>
              <a:rPr lang="en-US" dirty="0" err="1"/>
              <a:t>dụng</a:t>
            </a:r>
            <a:endParaRPr lang="en-US" dirty="0"/>
          </a:p>
          <a:p>
            <a:r>
              <a:rPr lang="en-US" dirty="0" err="1"/>
              <a:t>Gián</a:t>
            </a:r>
            <a:r>
              <a:rPr lang="en-US" dirty="0"/>
              <a:t> </a:t>
            </a:r>
            <a:r>
              <a:rPr lang="en-US" dirty="0" err="1"/>
              <a:t>đoạn</a:t>
            </a:r>
            <a:endParaRPr lang="en-US" dirty="0"/>
          </a:p>
          <a:p>
            <a:r>
              <a:rPr lang="en-US" dirty="0" err="1"/>
              <a:t>Kiểm</a:t>
            </a:r>
            <a:r>
              <a:rPr lang="en-US" dirty="0"/>
              <a:t> </a:t>
            </a:r>
            <a:r>
              <a:rPr lang="en-US" dirty="0" err="1"/>
              <a:t>tra</a:t>
            </a:r>
            <a:r>
              <a:rPr lang="en-US" dirty="0"/>
              <a:t> </a:t>
            </a:r>
            <a:r>
              <a:rPr lang="en-US" dirty="0" err="1"/>
              <a:t>năng</a:t>
            </a:r>
            <a:r>
              <a:rPr lang="en-US" dirty="0"/>
              <a:t> </a:t>
            </a:r>
            <a:r>
              <a:rPr lang="en-US" dirty="0" err="1"/>
              <a:t>suất</a:t>
            </a:r>
            <a:endParaRPr lang="en-US" dirty="0"/>
          </a:p>
          <a:p>
            <a:r>
              <a:rPr lang="en-US" dirty="0" err="1"/>
              <a:t>Khác</a:t>
            </a:r>
            <a:endParaRPr lang="vi-VN" dirty="0"/>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289044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588-3D4E-4C2E-824F-90C2FE58AAF5}"/>
              </a:ext>
            </a:extLst>
          </p:cNvPr>
          <p:cNvSpPr>
            <a:spLocks noGrp="1"/>
          </p:cNvSpPr>
          <p:nvPr>
            <p:ph type="title"/>
          </p:nvPr>
        </p:nvSpPr>
        <p:spPr/>
        <p:txBody>
          <a:bodyPr/>
          <a:lstStyle/>
          <a:p>
            <a:r>
              <a:rPr lang="en-US" dirty="0"/>
              <a:t>4.3 Review Code</a:t>
            </a:r>
            <a:endParaRPr lang="vi-VN" dirty="0"/>
          </a:p>
        </p:txBody>
      </p:sp>
      <p:sp>
        <p:nvSpPr>
          <p:cNvPr id="3" name="Text Placeholder 2">
            <a:extLst>
              <a:ext uri="{FF2B5EF4-FFF2-40B4-BE49-F238E27FC236}">
                <a16:creationId xmlns:a16="http://schemas.microsoft.com/office/drawing/2014/main" id="{EEFE528B-F001-4F79-B96C-36E18B93C9C6}"/>
              </a:ext>
            </a:extLst>
          </p:cNvPr>
          <p:cNvSpPr>
            <a:spLocks noGrp="1"/>
          </p:cNvSpPr>
          <p:nvPr>
            <p:ph type="body" idx="1"/>
          </p:nvPr>
        </p:nvSpPr>
        <p:spPr/>
        <p:txBody>
          <a:bodyPr/>
          <a:lstStyle/>
          <a:p>
            <a:r>
              <a:rPr lang="vi-VN" b="0" i="0" dirty="0">
                <a:solidFill>
                  <a:srgbClr val="464646"/>
                </a:solidFill>
                <a:effectLst/>
                <a:latin typeface="+mj-lt"/>
              </a:rPr>
              <a:t>Code review là quá trình mà các lập trình viên xem xét và đánh giá code của một thành viên khác trong nhóm</a:t>
            </a:r>
          </a:p>
          <a:p>
            <a:r>
              <a:rPr lang="vi-VN" dirty="0">
                <a:solidFill>
                  <a:srgbClr val="464646"/>
                </a:solidFill>
                <a:latin typeface="+mj-lt"/>
              </a:rPr>
              <a:t>+ Kiểm tra biến tạo được sử dụng hay không</a:t>
            </a:r>
          </a:p>
          <a:p>
            <a:pPr marL="88900" indent="0">
              <a:buNone/>
            </a:pPr>
            <a:endParaRPr lang="vi-VN" dirty="0">
              <a:solidFill>
                <a:srgbClr val="464646"/>
              </a:solidFill>
              <a:latin typeface="+mj-lt"/>
            </a:endParaRPr>
          </a:p>
        </p:txBody>
      </p:sp>
      <p:sp>
        <p:nvSpPr>
          <p:cNvPr id="4" name="Slide Number Placeholder 3">
            <a:extLst>
              <a:ext uri="{FF2B5EF4-FFF2-40B4-BE49-F238E27FC236}">
                <a16:creationId xmlns:a16="http://schemas.microsoft.com/office/drawing/2014/main" id="{D47F9699-4547-46B9-8D0C-32DDBC68BB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75068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A778C5"/>
            </a:gs>
            <a:gs pos="72000">
              <a:srgbClr val="F8C2C2"/>
            </a:gs>
            <a:gs pos="100000">
              <a:srgbClr val="FFE599"/>
            </a:gs>
          </a:gsLst>
          <a:lin ang="5400700" scaled="0"/>
        </a:gradFill>
        <a:effectLst/>
      </p:bgPr>
    </p:bg>
    <p:spTree>
      <p:nvGrpSpPr>
        <p:cNvPr id="1" name="Shape 1077"/>
        <p:cNvGrpSpPr/>
        <p:nvPr/>
      </p:nvGrpSpPr>
      <p:grpSpPr>
        <a:xfrm>
          <a:off x="0" y="0"/>
          <a:ext cx="0" cy="0"/>
          <a:chOff x="0" y="0"/>
          <a:chExt cx="0" cy="0"/>
        </a:xfrm>
      </p:grpSpPr>
      <p:sp>
        <p:nvSpPr>
          <p:cNvPr id="1079" name="Google Shape;1079;p27"/>
          <p:cNvSpPr txBox="1">
            <a:spLocks noGrp="1"/>
          </p:cNvSpPr>
          <p:nvPr>
            <p:ph type="subTitle" idx="4294967295"/>
          </p:nvPr>
        </p:nvSpPr>
        <p:spPr>
          <a:xfrm>
            <a:off x="1187809" y="560639"/>
            <a:ext cx="7433400" cy="393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Thời gian thực hiện Kiểm thử</a:t>
            </a:r>
            <a:endParaRPr dirty="0"/>
          </a:p>
        </p:txBody>
      </p:sp>
      <p:sp>
        <p:nvSpPr>
          <p:cNvPr id="1080" name="Google Shape;1080;p2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33</a:t>
            </a:fld>
            <a:endParaRPr>
              <a:solidFill>
                <a:schemeClr val="lt1"/>
              </a:solidFill>
            </a:endParaRPr>
          </a:p>
        </p:txBody>
      </p:sp>
      <p:graphicFrame>
        <p:nvGraphicFramePr>
          <p:cNvPr id="3" name="Table 2">
            <a:extLst>
              <a:ext uri="{FF2B5EF4-FFF2-40B4-BE49-F238E27FC236}">
                <a16:creationId xmlns:a16="http://schemas.microsoft.com/office/drawing/2014/main" id="{39A910CC-A6ED-49D9-ADD3-1094D56ACB50}"/>
              </a:ext>
            </a:extLst>
          </p:cNvPr>
          <p:cNvGraphicFramePr>
            <a:graphicFrameLocks noGrp="1"/>
          </p:cNvGraphicFramePr>
          <p:nvPr>
            <p:extLst>
              <p:ext uri="{D42A27DB-BD31-4B8C-83A1-F6EECF244321}">
                <p14:modId xmlns:p14="http://schemas.microsoft.com/office/powerpoint/2010/main" val="3879952567"/>
              </p:ext>
            </p:extLst>
          </p:nvPr>
        </p:nvGraphicFramePr>
        <p:xfrm>
          <a:off x="869639" y="1016710"/>
          <a:ext cx="7193706" cy="1100234"/>
        </p:xfrm>
        <a:graphic>
          <a:graphicData uri="http://schemas.openxmlformats.org/drawingml/2006/table">
            <a:tbl>
              <a:tblPr firstRow="1" firstCol="1" bandRow="1">
                <a:tableStyleId>{B71E8972-68E6-47C6-8168-9DFCAA21A1EE}</a:tableStyleId>
              </a:tblPr>
              <a:tblGrid>
                <a:gridCol w="503928">
                  <a:extLst>
                    <a:ext uri="{9D8B030D-6E8A-4147-A177-3AD203B41FA5}">
                      <a16:colId xmlns:a16="http://schemas.microsoft.com/office/drawing/2014/main" val="3447077594"/>
                    </a:ext>
                  </a:extLst>
                </a:gridCol>
                <a:gridCol w="1132240">
                  <a:extLst>
                    <a:ext uri="{9D8B030D-6E8A-4147-A177-3AD203B41FA5}">
                      <a16:colId xmlns:a16="http://schemas.microsoft.com/office/drawing/2014/main" val="1679377229"/>
                    </a:ext>
                  </a:extLst>
                </a:gridCol>
                <a:gridCol w="1089980">
                  <a:extLst>
                    <a:ext uri="{9D8B030D-6E8A-4147-A177-3AD203B41FA5}">
                      <a16:colId xmlns:a16="http://schemas.microsoft.com/office/drawing/2014/main" val="3489305777"/>
                    </a:ext>
                  </a:extLst>
                </a:gridCol>
                <a:gridCol w="1136227">
                  <a:extLst>
                    <a:ext uri="{9D8B030D-6E8A-4147-A177-3AD203B41FA5}">
                      <a16:colId xmlns:a16="http://schemas.microsoft.com/office/drawing/2014/main" val="1538590380"/>
                    </a:ext>
                  </a:extLst>
                </a:gridCol>
                <a:gridCol w="523862">
                  <a:extLst>
                    <a:ext uri="{9D8B030D-6E8A-4147-A177-3AD203B41FA5}">
                      <a16:colId xmlns:a16="http://schemas.microsoft.com/office/drawing/2014/main" val="198869136"/>
                    </a:ext>
                  </a:extLst>
                </a:gridCol>
                <a:gridCol w="696086">
                  <a:extLst>
                    <a:ext uri="{9D8B030D-6E8A-4147-A177-3AD203B41FA5}">
                      <a16:colId xmlns:a16="http://schemas.microsoft.com/office/drawing/2014/main" val="1045590030"/>
                    </a:ext>
                  </a:extLst>
                </a:gridCol>
                <a:gridCol w="908978">
                  <a:extLst>
                    <a:ext uri="{9D8B030D-6E8A-4147-A177-3AD203B41FA5}">
                      <a16:colId xmlns:a16="http://schemas.microsoft.com/office/drawing/2014/main" val="277423176"/>
                    </a:ext>
                  </a:extLst>
                </a:gridCol>
                <a:gridCol w="1202405">
                  <a:extLst>
                    <a:ext uri="{9D8B030D-6E8A-4147-A177-3AD203B41FA5}">
                      <a16:colId xmlns:a16="http://schemas.microsoft.com/office/drawing/2014/main" val="2710194535"/>
                    </a:ext>
                  </a:extLst>
                </a:gridCol>
              </a:tblGrid>
              <a:tr h="351997">
                <a:tc>
                  <a:txBody>
                    <a:bodyPr/>
                    <a:lstStyle/>
                    <a:p>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bắt đầu</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Ngày kết thúc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Ước lượng(ngày)</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Không Lỗi</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Lỗi khác</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a:effectLst/>
                        </a:rPr>
                        <a:t>Ghi chú</a:t>
                      </a:r>
                      <a:endParaRPr lang="vi-VN" sz="130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2842872052"/>
                  </a:ext>
                </a:extLst>
              </a:tr>
              <a:tr h="703994">
                <a:tc>
                  <a:txBody>
                    <a:bodyPr/>
                    <a:lstStyle/>
                    <a:p>
                      <a:r>
                        <a:rPr lang="en-US" sz="1300" dirty="0">
                          <a:effectLst/>
                          <a:latin typeface="Times New Roman" panose="02020603050405020304" pitchFamily="18" charset="0"/>
                          <a:ea typeface="Times New Roman" panose="02020603050405020304" pitchFamily="18" charset="0"/>
                        </a:rPr>
                        <a:t>1</a:t>
                      </a:r>
                      <a:endParaRPr lang="vi-VN" sz="1300" dirty="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dirty="0">
                          <a:effectLst/>
                        </a:rPr>
                        <a:t>24/06/2021</a:t>
                      </a:r>
                      <a:endParaRPr lang="vi-VN" sz="1300" dirty="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dirty="0">
                          <a:effectLst/>
                        </a:rPr>
                        <a:t>25/06/2021</a:t>
                      </a:r>
                      <a:endParaRPr lang="vi-VN" sz="1300" dirty="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en-US" sz="1300" dirty="0">
                          <a:effectLst/>
                          <a:latin typeface="Times New Roman" panose="02020603050405020304" pitchFamily="18" charset="0"/>
                          <a:ea typeface="Times New Roman" panose="02020603050405020304" pitchFamily="18" charset="0"/>
                        </a:rPr>
                        <a:t>2</a:t>
                      </a:r>
                      <a:endParaRPr lang="vi-VN" sz="1300" dirty="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99,9%</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r>
                        <a:rPr lang="vi-VN" sz="1300">
                          <a:effectLst/>
                        </a:rPr>
                        <a:t>0,1</a:t>
                      </a:r>
                      <a:r>
                        <a:rPr lang="en-US" sz="1300">
                          <a:effectLst/>
                        </a:rPr>
                        <a:t>%</a:t>
                      </a:r>
                      <a:endParaRPr lang="vi-VN" sz="1300">
                        <a:effectLst/>
                        <a:latin typeface="Times New Roman" panose="02020603050405020304" pitchFamily="18" charset="0"/>
                        <a:ea typeface="Times New Roman" panose="02020603050405020304" pitchFamily="18" charset="0"/>
                      </a:endParaRPr>
                    </a:p>
                  </a:txBody>
                  <a:tcPr marL="16778" marR="16778" marT="0" marB="0"/>
                </a:tc>
                <a:tc>
                  <a:txBody>
                    <a:bodyPr/>
                    <a:lstStyle/>
                    <a:p>
                      <a:endParaRPr lang="vi-VN" sz="1300" dirty="0">
                        <a:effectLst/>
                        <a:latin typeface="Times New Roman" panose="02020603050405020304" pitchFamily="18" charset="0"/>
                        <a:ea typeface="Times New Roman" panose="02020603050405020304" pitchFamily="18" charset="0"/>
                      </a:endParaRPr>
                    </a:p>
                  </a:txBody>
                  <a:tcPr marL="16778" marR="16778" marT="0" marB="0"/>
                </a:tc>
                <a:extLst>
                  <a:ext uri="{0D108BD9-81ED-4DB2-BD59-A6C34878D82A}">
                    <a16:rowId xmlns:a16="http://schemas.microsoft.com/office/drawing/2014/main" val="118674897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90" name="Google Shape;1090;p28"/>
          <p:cNvSpPr txBox="1">
            <a:spLocks noGrp="1"/>
          </p:cNvSpPr>
          <p:nvPr>
            <p:ph type="subTitle" idx="4294967295"/>
          </p:nvPr>
        </p:nvSpPr>
        <p:spPr>
          <a:xfrm>
            <a:off x="433269" y="391796"/>
            <a:ext cx="6078000" cy="463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vi-VN" dirty="0"/>
              <a:t>Nhật kí hoạt động nhóm</a:t>
            </a:r>
            <a:endParaRPr dirty="0"/>
          </a:p>
        </p:txBody>
      </p:sp>
      <p:sp>
        <p:nvSpPr>
          <p:cNvPr id="1091" name="Google Shape;1091;p2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graphicFrame>
        <p:nvGraphicFramePr>
          <p:cNvPr id="2" name="Table 1">
            <a:extLst>
              <a:ext uri="{FF2B5EF4-FFF2-40B4-BE49-F238E27FC236}">
                <a16:creationId xmlns:a16="http://schemas.microsoft.com/office/drawing/2014/main" id="{9D885EE0-6D05-4D72-97BE-9A6A138B3B4C}"/>
              </a:ext>
            </a:extLst>
          </p:cNvPr>
          <p:cNvGraphicFramePr>
            <a:graphicFrameLocks noGrp="1"/>
          </p:cNvGraphicFramePr>
          <p:nvPr>
            <p:extLst>
              <p:ext uri="{D42A27DB-BD31-4B8C-83A1-F6EECF244321}">
                <p14:modId xmlns:p14="http://schemas.microsoft.com/office/powerpoint/2010/main" val="598842526"/>
              </p:ext>
            </p:extLst>
          </p:nvPr>
        </p:nvGraphicFramePr>
        <p:xfrm>
          <a:off x="185438" y="854996"/>
          <a:ext cx="8645235" cy="3887720"/>
        </p:xfrm>
        <a:graphic>
          <a:graphicData uri="http://schemas.openxmlformats.org/drawingml/2006/table">
            <a:tbl>
              <a:tblPr firstRow="1" firstCol="1" bandRow="1" bandCol="1">
                <a:tableStyleId>{B71E8972-68E6-47C6-8168-9DFCAA21A1EE}</a:tableStyleId>
              </a:tblPr>
              <a:tblGrid>
                <a:gridCol w="510638">
                  <a:extLst>
                    <a:ext uri="{9D8B030D-6E8A-4147-A177-3AD203B41FA5}">
                      <a16:colId xmlns:a16="http://schemas.microsoft.com/office/drawing/2014/main" val="3250975960"/>
                    </a:ext>
                  </a:extLst>
                </a:gridCol>
                <a:gridCol w="2437182">
                  <a:extLst>
                    <a:ext uri="{9D8B030D-6E8A-4147-A177-3AD203B41FA5}">
                      <a16:colId xmlns:a16="http://schemas.microsoft.com/office/drawing/2014/main" val="3596919297"/>
                    </a:ext>
                  </a:extLst>
                </a:gridCol>
                <a:gridCol w="2589734">
                  <a:extLst>
                    <a:ext uri="{9D8B030D-6E8A-4147-A177-3AD203B41FA5}">
                      <a16:colId xmlns:a16="http://schemas.microsoft.com/office/drawing/2014/main" val="2515623683"/>
                    </a:ext>
                  </a:extLst>
                </a:gridCol>
                <a:gridCol w="1456098">
                  <a:extLst>
                    <a:ext uri="{9D8B030D-6E8A-4147-A177-3AD203B41FA5}">
                      <a16:colId xmlns:a16="http://schemas.microsoft.com/office/drawing/2014/main" val="2059757338"/>
                    </a:ext>
                  </a:extLst>
                </a:gridCol>
                <a:gridCol w="1651583">
                  <a:extLst>
                    <a:ext uri="{9D8B030D-6E8A-4147-A177-3AD203B41FA5}">
                      <a16:colId xmlns:a16="http://schemas.microsoft.com/office/drawing/2014/main" val="1990804538"/>
                    </a:ext>
                  </a:extLst>
                </a:gridCol>
              </a:tblGrid>
              <a:tr h="598793">
                <a:tc>
                  <a:txBody>
                    <a:bodyPr/>
                    <a:lstStyle/>
                    <a:p>
                      <a:pPr algn="ctr">
                        <a:tabLst>
                          <a:tab pos="647700" algn="l"/>
                        </a:tabLst>
                      </a:pPr>
                      <a:r>
                        <a:rPr lang="en-US" sz="1300">
                          <a:effectLst/>
                        </a:rPr>
                        <a:t>Stt</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Họ và tên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Công việc đã thực hiện</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Nhóm đánh giá</a:t>
                      </a:r>
                      <a:endParaRPr lang="vi-VN" sz="1300">
                        <a:effectLst/>
                      </a:endParaRPr>
                    </a:p>
                    <a:p>
                      <a:pPr algn="ctr">
                        <a:tabLst>
                          <a:tab pos="647700" algn="l"/>
                        </a:tabLst>
                      </a:pPr>
                      <a:r>
                        <a:rPr lang="vi-VN" sz="1300">
                          <a:effectLst/>
                        </a:rPr>
                        <a:t>(Tính theo %)</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Chữ ký</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extLst>
                  <a:ext uri="{0D108BD9-81ED-4DB2-BD59-A6C34878D82A}">
                    <a16:rowId xmlns:a16="http://schemas.microsoft.com/office/drawing/2014/main" val="4160856491"/>
                  </a:ext>
                </a:extLst>
              </a:tr>
              <a:tr h="449094">
                <a:tc>
                  <a:txBody>
                    <a:bodyPr/>
                    <a:lstStyle/>
                    <a:p>
                      <a:pPr algn="ctr">
                        <a:tabLst>
                          <a:tab pos="647700" algn="l"/>
                        </a:tabLst>
                      </a:pPr>
                      <a:r>
                        <a:rPr lang="en-US" sz="1300">
                          <a:effectLst/>
                        </a:rPr>
                        <a:t>1</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Hoàng Anh</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a:effectLst/>
                        </a:rPr>
                        <a:t>16</a:t>
                      </a:r>
                      <a:r>
                        <a:rPr lang="vi-VN" sz="1300" dirty="0">
                          <a:effectLst/>
                        </a:rPr>
                        <a:t>%</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195453624"/>
                  </a:ext>
                </a:extLst>
              </a:tr>
              <a:tr h="449094">
                <a:tc>
                  <a:txBody>
                    <a:bodyPr/>
                    <a:lstStyle/>
                    <a:p>
                      <a:pPr algn="ctr">
                        <a:tabLst>
                          <a:tab pos="647700" algn="l"/>
                        </a:tabLst>
                      </a:pPr>
                      <a:r>
                        <a:rPr lang="en-US" sz="1300">
                          <a:effectLst/>
                        </a:rPr>
                        <a:t>2</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Trương Minh Hiếu</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giao diện</a:t>
                      </a:r>
                      <a:endParaRPr lang="vi-VN" sz="1300">
                        <a:effectLst/>
                      </a:endParaRPr>
                    </a:p>
                    <a:p>
                      <a:pPr algn="just">
                        <a:tabLst>
                          <a:tab pos="647700" algn="l"/>
                        </a:tabLst>
                      </a:pPr>
                      <a:r>
                        <a:rPr lang="en-US" sz="1300">
                          <a:effectLst/>
                        </a:rPr>
                        <a:t>2. Triển khai thiết kế giao diện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a:effectLst/>
                        </a:rPr>
                        <a:t>16.25%</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2058046171"/>
                  </a:ext>
                </a:extLst>
              </a:tr>
              <a:tr h="598793">
                <a:tc>
                  <a:txBody>
                    <a:bodyPr/>
                    <a:lstStyle/>
                    <a:p>
                      <a:pPr algn="ctr">
                        <a:tabLst>
                          <a:tab pos="647700" algn="l"/>
                        </a:tabLst>
                      </a:pPr>
                      <a:r>
                        <a:rPr lang="en-US" sz="1300">
                          <a:effectLst/>
                        </a:rPr>
                        <a:t>3</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Phạm Văn Lộc</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a:effectLst/>
                        </a:rPr>
                        <a:t>16.25%</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1282708933"/>
                  </a:ext>
                </a:extLst>
              </a:tr>
              <a:tr h="598793">
                <a:tc>
                  <a:txBody>
                    <a:bodyPr/>
                    <a:lstStyle/>
                    <a:p>
                      <a:pPr algn="ctr">
                        <a:tabLst>
                          <a:tab pos="647700" algn="l"/>
                        </a:tabLst>
                      </a:pPr>
                      <a:r>
                        <a:rPr lang="en-US" sz="1300">
                          <a:effectLst/>
                        </a:rPr>
                        <a:t>4</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Đặng Thanh Nguyên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Thiết kế dữ liệu Firebase</a:t>
                      </a:r>
                      <a:endParaRPr lang="vi-VN" sz="1300">
                        <a:effectLst/>
                      </a:endParaRPr>
                    </a:p>
                    <a:p>
                      <a:pPr algn="just">
                        <a:tabLst>
                          <a:tab pos="647700" algn="l"/>
                        </a:tabLst>
                      </a:pPr>
                      <a:r>
                        <a:rPr lang="en-US" sz="1300">
                          <a:effectLst/>
                        </a:rPr>
                        <a:t>2. Nhập dữ liệu lên Firebase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a:effectLst/>
                        </a:rPr>
                        <a:t>16.25%</a:t>
                      </a:r>
                      <a:endParaRPr lang="vi-VN" sz="130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4128060662"/>
                  </a:ext>
                </a:extLst>
              </a:tr>
              <a:tr h="449094">
                <a:tc>
                  <a:txBody>
                    <a:bodyPr/>
                    <a:lstStyle/>
                    <a:p>
                      <a:pPr algn="ctr">
                        <a:tabLst>
                          <a:tab pos="647700" algn="l"/>
                        </a:tabLst>
                      </a:pPr>
                      <a:r>
                        <a:rPr lang="en-US" sz="1300">
                          <a:effectLst/>
                        </a:rPr>
                        <a:t>5</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Đào Xuân Sơn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1. Lên kế hoạch Test</a:t>
                      </a:r>
                      <a:endParaRPr lang="vi-VN" sz="1300">
                        <a:effectLst/>
                      </a:endParaRPr>
                    </a:p>
                    <a:p>
                      <a:pPr algn="just">
                        <a:tabLst>
                          <a:tab pos="647700" algn="l"/>
                        </a:tabLst>
                      </a:pPr>
                      <a:r>
                        <a:rPr lang="en-US" sz="1300">
                          <a:effectLst/>
                        </a:rPr>
                        <a:t>2. Test chương trình</a:t>
                      </a:r>
                      <a:endParaRPr lang="vi-VN" sz="1300">
                        <a:effectLst/>
                      </a:endParaRPr>
                    </a:p>
                    <a:p>
                      <a:pPr algn="just">
                        <a:tabLst>
                          <a:tab pos="647700" algn="l"/>
                        </a:tabLst>
                      </a:pPr>
                      <a:r>
                        <a:rPr lang="en-US" sz="1300">
                          <a:effectLst/>
                        </a:rPr>
                        <a:t>3. Review code</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a:effectLst/>
                        </a:rPr>
                        <a:t>17.25%</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a:effectLst/>
                        </a:rPr>
                        <a:t> </a:t>
                      </a:r>
                      <a:endParaRPr lang="vi-VN" sz="130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3266535749"/>
                  </a:ext>
                </a:extLst>
              </a:tr>
              <a:tr h="598793">
                <a:tc>
                  <a:txBody>
                    <a:bodyPr/>
                    <a:lstStyle/>
                    <a:p>
                      <a:pPr algn="ctr">
                        <a:tabLst>
                          <a:tab pos="647700" algn="l"/>
                        </a:tabLst>
                      </a:pPr>
                      <a:r>
                        <a:rPr lang="en-US" sz="1300">
                          <a:effectLst/>
                        </a:rPr>
                        <a:t>6</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a:effectLst/>
                        </a:rPr>
                        <a:t>Vũ Minh Chuẩn</a:t>
                      </a:r>
                      <a:endParaRPr lang="vi-VN" sz="1300">
                        <a:effectLst/>
                        <a:latin typeface="Times New Roman" panose="02020603050405020304" pitchFamily="18" charset="0"/>
                        <a:ea typeface="Times New Roman" panose="02020603050405020304" pitchFamily="18" charset="0"/>
                      </a:endParaRPr>
                    </a:p>
                  </a:txBody>
                  <a:tcPr marL="36433" marR="36433" marT="0" marB="0"/>
                </a:tc>
                <a:tc>
                  <a:txBody>
                    <a:bodyPr/>
                    <a:lstStyle/>
                    <a:p>
                      <a:pPr algn="just">
                        <a:tabLst>
                          <a:tab pos="647700" algn="l"/>
                        </a:tabLst>
                      </a:pPr>
                      <a:r>
                        <a:rPr lang="en-US" sz="1300" dirty="0">
                          <a:effectLst/>
                        </a:rPr>
                        <a:t>1. </a:t>
                      </a:r>
                      <a:r>
                        <a:rPr lang="en-US" sz="1300" dirty="0" err="1">
                          <a:effectLst/>
                        </a:rPr>
                        <a:t>Thiết</a:t>
                      </a:r>
                      <a:r>
                        <a:rPr lang="en-US" sz="1300" dirty="0">
                          <a:effectLst/>
                        </a:rPr>
                        <a:t> </a:t>
                      </a:r>
                      <a:r>
                        <a:rPr lang="en-US" sz="1300" dirty="0" err="1">
                          <a:effectLst/>
                        </a:rPr>
                        <a:t>kế</a:t>
                      </a:r>
                      <a:r>
                        <a:rPr lang="en-US" sz="1300" dirty="0">
                          <a:effectLst/>
                        </a:rPr>
                        <a:t> SRS, SDS</a:t>
                      </a:r>
                      <a:endParaRPr lang="vi-VN" sz="1300" dirty="0">
                        <a:effectLst/>
                      </a:endParaRPr>
                    </a:p>
                    <a:p>
                      <a:pPr algn="just">
                        <a:tabLst>
                          <a:tab pos="647700" algn="l"/>
                        </a:tabLst>
                      </a:pPr>
                      <a:r>
                        <a:rPr lang="en-US" sz="1300" dirty="0">
                          <a:effectLst/>
                        </a:rPr>
                        <a:t>2. </a:t>
                      </a:r>
                      <a:r>
                        <a:rPr lang="en-US" sz="1300" dirty="0" err="1">
                          <a:effectLst/>
                        </a:rPr>
                        <a:t>Thiết</a:t>
                      </a:r>
                      <a:r>
                        <a:rPr lang="en-US" sz="1300" dirty="0">
                          <a:effectLst/>
                        </a:rPr>
                        <a:t> </a:t>
                      </a:r>
                      <a:r>
                        <a:rPr lang="en-US" sz="1300" dirty="0" err="1">
                          <a:effectLst/>
                        </a:rPr>
                        <a:t>kế</a:t>
                      </a:r>
                      <a:r>
                        <a:rPr lang="en-US" sz="1300" dirty="0">
                          <a:effectLst/>
                        </a:rPr>
                        <a:t> Model </a:t>
                      </a:r>
                      <a:endParaRPr lang="vi-VN" sz="1300" dirty="0">
                        <a:effectLst/>
                      </a:endParaRPr>
                    </a:p>
                    <a:p>
                      <a:pPr algn="just">
                        <a:tabLst>
                          <a:tab pos="647700" algn="l"/>
                        </a:tabLst>
                      </a:pPr>
                      <a:r>
                        <a:rPr lang="en-US" sz="1300" dirty="0">
                          <a:effectLst/>
                        </a:rPr>
                        <a:t>3. </a:t>
                      </a:r>
                      <a:r>
                        <a:rPr lang="en-US" sz="1300" dirty="0" err="1">
                          <a:effectLst/>
                        </a:rPr>
                        <a:t>Triển</a:t>
                      </a:r>
                      <a:r>
                        <a:rPr lang="en-US" sz="1300" dirty="0">
                          <a:effectLst/>
                        </a:rPr>
                        <a:t> </a:t>
                      </a:r>
                      <a:r>
                        <a:rPr lang="en-US" sz="1300" dirty="0" err="1">
                          <a:effectLst/>
                        </a:rPr>
                        <a:t>khai</a:t>
                      </a:r>
                      <a:r>
                        <a:rPr lang="en-US" sz="1300" dirty="0">
                          <a:effectLst/>
                        </a:rPr>
                        <a:t> Model </a:t>
                      </a:r>
                      <a:r>
                        <a:rPr lang="en-US" sz="1300" dirty="0" err="1">
                          <a:effectLst/>
                        </a:rPr>
                        <a:t>và</a:t>
                      </a:r>
                      <a:r>
                        <a:rPr lang="en-US" sz="1300" dirty="0">
                          <a:effectLst/>
                        </a:rPr>
                        <a:t> Controller</a:t>
                      </a:r>
                      <a:endParaRPr lang="vi-VN" sz="1300" dirty="0">
                        <a:effectLst/>
                        <a:latin typeface="Times New Roman" panose="02020603050405020304" pitchFamily="18" charset="0"/>
                        <a:ea typeface="Times New Roman" panose="02020603050405020304" pitchFamily="18" charset="0"/>
                      </a:endParaRPr>
                    </a:p>
                  </a:txBody>
                  <a:tcPr marL="36433" marR="36433" marT="0" marB="0"/>
                </a:tc>
                <a:tc>
                  <a:txBody>
                    <a:bodyPr/>
                    <a:lstStyle/>
                    <a:p>
                      <a:pPr algn="ctr">
                        <a:tabLst>
                          <a:tab pos="647700" algn="l"/>
                        </a:tabLst>
                      </a:pPr>
                      <a:r>
                        <a:rPr lang="en-US" sz="1300" dirty="0">
                          <a:effectLst/>
                        </a:rPr>
                        <a:t>15%</a:t>
                      </a:r>
                      <a:endParaRPr lang="vi-VN" sz="1300" dirty="0">
                        <a:effectLst/>
                        <a:latin typeface="Times New Roman" panose="02020603050405020304" pitchFamily="18" charset="0"/>
                        <a:ea typeface="Times New Roman" panose="02020603050405020304" pitchFamily="18" charset="0"/>
                      </a:endParaRPr>
                    </a:p>
                  </a:txBody>
                  <a:tcPr marL="36433" marR="36433" marT="0" marB="0" anchor="ctr"/>
                </a:tc>
                <a:tc>
                  <a:txBody>
                    <a:bodyPr/>
                    <a:lstStyle/>
                    <a:p>
                      <a:pPr algn="ctr">
                        <a:tabLst>
                          <a:tab pos="647700" algn="l"/>
                        </a:tabLst>
                      </a:pPr>
                      <a:r>
                        <a:rPr lang="en-US" sz="1300" dirty="0">
                          <a:effectLst/>
                        </a:rPr>
                        <a:t> </a:t>
                      </a:r>
                      <a:endParaRPr lang="vi-VN" sz="1300" dirty="0">
                        <a:effectLst/>
                        <a:latin typeface="Times New Roman" panose="02020603050405020304" pitchFamily="18" charset="0"/>
                        <a:ea typeface="Times New Roman" panose="02020603050405020304" pitchFamily="18" charset="0"/>
                      </a:endParaRPr>
                    </a:p>
                  </a:txBody>
                  <a:tcPr marL="36433" marR="36433" marT="0" marB="0"/>
                </a:tc>
                <a:extLst>
                  <a:ext uri="{0D108BD9-81ED-4DB2-BD59-A6C34878D82A}">
                    <a16:rowId xmlns:a16="http://schemas.microsoft.com/office/drawing/2014/main" val="98728171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35"/>
          <p:cNvPicPr preferRelativeResize="0"/>
          <p:nvPr/>
        </p:nvPicPr>
        <p:blipFill rotWithShape="1">
          <a:blip r:embed="rId3">
            <a:alphaModFix/>
          </a:blip>
          <a:srcRect t="13159" b="58194"/>
          <a:stretch/>
        </p:blipFill>
        <p:spPr>
          <a:xfrm>
            <a:off x="2445846"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1190" name="Google Shape;1190;p35"/>
          <p:cNvSpPr txBox="1">
            <a:spLocks noGrp="1"/>
          </p:cNvSpPr>
          <p:nvPr>
            <p:ph type="ctrTitle" idx="4294967295"/>
          </p:nvPr>
        </p:nvSpPr>
        <p:spPr>
          <a:xfrm>
            <a:off x="855300" y="516550"/>
            <a:ext cx="3828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solidFill>
                  <a:schemeClr val="lt1"/>
                </a:solidFill>
              </a:rPr>
              <a:t>Thanks!</a:t>
            </a:r>
            <a:endParaRPr sz="7200">
              <a:solidFill>
                <a:schemeClr val="lt1"/>
              </a:solidFill>
            </a:endParaRPr>
          </a:p>
        </p:txBody>
      </p:sp>
      <p:sp>
        <p:nvSpPr>
          <p:cNvPr id="1192" name="Google Shape;1192;p3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A37C41-FC97-44A2-B25B-A4D81E69D7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pic>
        <p:nvPicPr>
          <p:cNvPr id="4098" name="Picture 2" descr="Xem ảnh nguồn">
            <a:extLst>
              <a:ext uri="{FF2B5EF4-FFF2-40B4-BE49-F238E27FC236}">
                <a16:creationId xmlns:a16="http://schemas.microsoft.com/office/drawing/2014/main" id="{0787CA62-BA8C-475B-BA4C-2572778D7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0" y="-13909"/>
            <a:ext cx="7736115" cy="515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7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FCE5CD"/>
                </a:solidFill>
              </a:rPr>
              <a:t>1.</a:t>
            </a:r>
            <a:endParaRPr dirty="0">
              <a:solidFill>
                <a:srgbClr val="FCE5CD"/>
              </a:solidFill>
            </a:endParaRPr>
          </a:p>
          <a:p>
            <a:pPr marL="0" lvl="0" indent="0" algn="ctr" rtl="0">
              <a:spcBef>
                <a:spcPts val="0"/>
              </a:spcBef>
              <a:spcAft>
                <a:spcPts val="0"/>
              </a:spcAft>
              <a:buNone/>
            </a:pPr>
            <a:r>
              <a:rPr lang="vi-VN" dirty="0"/>
              <a:t>Mở Đầu</a:t>
            </a:r>
            <a:endParaRPr dirty="0"/>
          </a:p>
        </p:txBody>
      </p:sp>
      <p:sp>
        <p:nvSpPr>
          <p:cNvPr id="3" name="Subtitle 2">
            <a:extLst>
              <a:ext uri="{FF2B5EF4-FFF2-40B4-BE49-F238E27FC236}">
                <a16:creationId xmlns:a16="http://schemas.microsoft.com/office/drawing/2014/main" id="{E2E0F210-7097-4D8B-A1A1-2B916F6FD3E4}"/>
              </a:ext>
            </a:extLst>
          </p:cNvPr>
          <p:cNvSpPr>
            <a:spLocks noGrp="1"/>
          </p:cNvSpPr>
          <p:nvPr>
            <p:ph type="subTitle" idx="1"/>
          </p:nvPr>
        </p:nvSpPr>
        <p:spPr/>
        <p:txBody>
          <a:bodyPr/>
          <a:lstStyle/>
          <a:p>
            <a:r>
              <a:rPr lang="vi-VN" dirty="0"/>
              <a:t>Mô tả ứng dụng</a:t>
            </a:r>
          </a:p>
          <a:p>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1675575" y="2161800"/>
            <a:ext cx="5778600" cy="8199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dirty="0"/>
              <a:t>“</a:t>
            </a:r>
            <a:r>
              <a:rPr lang="vi-VN" dirty="0"/>
              <a:t>Ứng dụng hỗ trợ người dùng thi thử trắc nghiệm các loại bằng lái xe theo bộ đề ôn tập của sở Giao Thông Vận Tải phát hành</a:t>
            </a:r>
            <a:r>
              <a:rPr lang="en" dirty="0"/>
              <a:t>”</a:t>
            </a:r>
            <a:endParaRPr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855300" y="2116750"/>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6000" dirty="0"/>
              <a:t>2. Phân tích thiết kế hệ thống</a:t>
            </a:r>
            <a:endParaRPr sz="6000" dirty="0"/>
          </a:p>
        </p:txBody>
      </p:sp>
      <p:sp>
        <p:nvSpPr>
          <p:cNvPr id="919" name="Google Shape;919;p19"/>
          <p:cNvSpPr txBox="1">
            <a:spLocks noGrp="1"/>
          </p:cNvSpPr>
          <p:nvPr>
            <p:ph type="subTitle" idx="4294967295"/>
          </p:nvPr>
        </p:nvSpPr>
        <p:spPr>
          <a:xfrm>
            <a:off x="855300" y="3411555"/>
            <a:ext cx="7433400" cy="7848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Bring the attention of your audience over a key concept using icons or illustrations</a:t>
            </a:r>
            <a:endParaRPr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6362625" y="186685"/>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Load sceen</a:t>
            </a:r>
            <a:endParaRPr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t>Logo ứng dụng</a:t>
            </a:r>
          </a:p>
          <a:p>
            <a:pPr marL="457200" lvl="0" indent="-368300" algn="l" rtl="0">
              <a:spcBef>
                <a:spcPts val="0"/>
              </a:spcBef>
              <a:spcAft>
                <a:spcPts val="0"/>
              </a:spcAft>
              <a:buSzPts val="2200"/>
              <a:buChar char="➢"/>
            </a:pPr>
            <a:r>
              <a:rPr lang="vi-VN" dirty="0"/>
              <a:t>Chuỗi hiện thông báo</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descr="A picture containing text, electronics, monitor, display&#10;&#10;Description automatically generated">
            <a:extLst>
              <a:ext uri="{FF2B5EF4-FFF2-40B4-BE49-F238E27FC236}">
                <a16:creationId xmlns:a16="http://schemas.microsoft.com/office/drawing/2014/main" id="{585D73FE-93F4-4DED-8522-F822F79A8B0A}"/>
              </a:ext>
            </a:extLst>
          </p:cNvPr>
          <p:cNvPicPr>
            <a:picLocks noChangeAspect="1"/>
          </p:cNvPicPr>
          <p:nvPr/>
        </p:nvPicPr>
        <p:blipFill>
          <a:blip r:embed="rId3"/>
          <a:stretch>
            <a:fillRect/>
          </a:stretch>
        </p:blipFill>
        <p:spPr>
          <a:xfrm>
            <a:off x="6542858" y="0"/>
            <a:ext cx="2601142"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chọn bằng thi</a:t>
            </a:r>
            <a:endParaRPr dirty="0"/>
          </a:p>
        </p:txBody>
      </p:sp>
      <p:sp>
        <p:nvSpPr>
          <p:cNvPr id="912" name="Google Shape;912;p18"/>
          <p:cNvSpPr txBox="1">
            <a:spLocks noGrp="1"/>
          </p:cNvSpPr>
          <p:nvPr>
            <p:ph type="body" idx="1"/>
          </p:nvPr>
        </p:nvSpPr>
        <p:spPr>
          <a:xfrm>
            <a:off x="855300" y="1553825"/>
            <a:ext cx="5779676" cy="3437226"/>
          </a:xfrm>
          <a:prstGeom prst="rect">
            <a:avLst/>
          </a:prstGeom>
        </p:spPr>
        <p:txBody>
          <a:bodyPr spcFirstLastPara="1" wrap="square" lIns="0" tIns="0" rIns="0" bIns="0" anchor="t" anchorCtr="0">
            <a:noAutofit/>
          </a:bodyPr>
          <a:lstStyle/>
          <a:p>
            <a:pPr marL="457200" lvl="0" indent="-368300" algn="l" rtl="0">
              <a:spcBef>
                <a:spcPts val="0"/>
              </a:spcBef>
              <a:spcAft>
                <a:spcPts val="0"/>
              </a:spcAft>
              <a:buSzPts val="2200"/>
              <a:buChar char="➢"/>
            </a:pPr>
            <a:r>
              <a:rPr lang="vi-VN" dirty="0">
                <a:latin typeface="Space Grotesk Light" panose="020B0604020202020204" charset="0"/>
                <a:cs typeface="Space Grotesk Light" panose="020B0604020202020204" charset="0"/>
              </a:rPr>
              <a:t>User Interfaces</a:t>
            </a:r>
          </a:p>
          <a:p>
            <a:pPr marL="4572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Màn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hình</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lựa</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chọn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câu</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hỏi</a:t>
            </a:r>
            <a:r>
              <a:rPr lang="en-US" sz="1800" kern="150" dirty="0">
                <a:effectLst/>
                <a:latin typeface="Space Grotesk Light" panose="020B0604020202020204" charset="0"/>
                <a:ea typeface="Calibri" panose="020F0502020204030204" pitchFamily="34" charset="0"/>
                <a:cs typeface="Space Grotesk Light" panose="020B0604020202020204" charset="0"/>
              </a:rPr>
              <a:t> bao </a:t>
            </a:r>
            <a:r>
              <a:rPr lang="en-US" sz="1800" kern="150" dirty="0" err="1">
                <a:effectLst/>
                <a:latin typeface="Space Grotesk Light" panose="020B0604020202020204" charset="0"/>
                <a:ea typeface="Calibri" panose="020F0502020204030204" pitchFamily="34" charset="0"/>
                <a:cs typeface="Space Grotesk Light" panose="020B0604020202020204" charset="0"/>
              </a:rPr>
              <a:t>gồm</a:t>
            </a:r>
            <a:r>
              <a:rPr lang="en-US" sz="1800" kern="150" dirty="0">
                <a:effectLst/>
                <a:latin typeface="Space Grotesk Light" panose="020B0604020202020204" charset="0"/>
                <a:ea typeface="Calibri" panose="020F0502020204030204" pitchFamily="34" charset="0"/>
                <a:cs typeface="Space Grotesk Light" panose="020B0604020202020204" charset="0"/>
              </a:rPr>
              <a:t> 10 button </a:t>
            </a:r>
            <a:r>
              <a:rPr lang="en-US" sz="1800" kern="150" dirty="0" err="1">
                <a:effectLst/>
                <a:latin typeface="Space Grotesk Light" panose="020B0604020202020204" charset="0"/>
                <a:ea typeface="Calibri" panose="020F0502020204030204" pitchFamily="34" charset="0"/>
                <a:cs typeface="Space Grotesk Light" panose="020B0604020202020204" charset="0"/>
              </a:rPr>
              <a:t>tương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với</a:t>
            </a:r>
            <a:r>
              <a:rPr lang="en-US" sz="1800" kern="150" dirty="0">
                <a:effectLst/>
                <a:latin typeface="Space Grotesk Light" panose="020B0604020202020204" charset="0"/>
                <a:ea typeface="Calibri" panose="020F0502020204030204" pitchFamily="34" charset="0"/>
                <a:cs typeface="Space Grotesk Light" panose="020B0604020202020204" charset="0"/>
              </a:rPr>
              <a:t> 10 </a:t>
            </a:r>
            <a:r>
              <a:rPr lang="en-US" sz="1800" kern="150" dirty="0" err="1">
                <a:effectLst/>
                <a:latin typeface="Space Grotesk Light" panose="020B0604020202020204" charset="0"/>
                <a:ea typeface="Calibri" panose="020F0502020204030204" pitchFamily="34" charset="0"/>
                <a:cs typeface="Space Grotesk Light" panose="020B0604020202020204" charset="0"/>
              </a:rPr>
              <a:t>loại</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1 text view </a:t>
            </a:r>
            <a:r>
              <a:rPr lang="en-US" sz="1800" kern="150" dirty="0" err="1">
                <a:effectLst/>
                <a:latin typeface="Space Grotesk Light" panose="020B0604020202020204" charset="0"/>
                <a:ea typeface="Calibri" panose="020F0502020204030204" pitchFamily="34" charset="0"/>
                <a:cs typeface="Space Grotesk Light" panose="020B0604020202020204" charset="0"/>
              </a:rPr>
              <a:t>có</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tên</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ứng</a:t>
            </a:r>
            <a:r>
              <a:rPr lang="en-US" sz="1800" kern="150" dirty="0">
                <a:effectLst/>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dụng</a:t>
            </a:r>
            <a:r>
              <a:rPr lang="en-US" sz="1800" kern="150" dirty="0">
                <a:effectLst/>
                <a:latin typeface="Space Grotesk Light" panose="020B0604020202020204" charset="0"/>
                <a:ea typeface="Calibri" panose="020F0502020204030204" pitchFamily="34" charset="0"/>
                <a:cs typeface="Space Grotesk Light" panose="020B0604020202020204" charset="0"/>
              </a:rPr>
              <a:t>:</a:t>
            </a:r>
            <a:endParaRPr lang="vi-VN" sz="1800" kern="150" dirty="0">
              <a:effectLst/>
              <a:latin typeface="Space Grotesk Light" panose="020B0604020202020204" charset="0"/>
              <a:ea typeface="Calibri" panose="020F0502020204030204" pitchFamily="34" charset="0"/>
              <a:cs typeface="Space Grotesk Light" panose="020B0604020202020204" charset="0"/>
            </a:endParaRPr>
          </a:p>
          <a:p>
            <a:pPr marL="228600">
              <a:spcBef>
                <a:spcPts val="300"/>
              </a:spcBef>
              <a:spcAft>
                <a:spcPts val="300"/>
              </a:spcAft>
            </a:pP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A1,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A3</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A4</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B1</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B2</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D</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E</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kern="150" dirty="0" err="1">
                <a:effectLst/>
                <a:latin typeface="Space Grotesk Light" panose="020B0604020202020204" charset="0"/>
                <a:ea typeface="Calibri" panose="020F0502020204030204" pitchFamily="34" charset="0"/>
                <a:cs typeface="Space Grotesk Light" panose="020B0604020202020204" charset="0"/>
              </a:rPr>
              <a:t>Bằng</a:t>
            </a:r>
            <a:r>
              <a:rPr lang="en-US" sz="1800" kern="150" dirty="0">
                <a:effectLst/>
                <a:latin typeface="Space Grotesk Light" panose="020B0604020202020204" charset="0"/>
                <a:ea typeface="Calibri" panose="020F0502020204030204" pitchFamily="34" charset="0"/>
                <a:cs typeface="Space Grotesk Light" panose="020B0604020202020204" charset="0"/>
              </a:rPr>
              <a:t> Fc</a:t>
            </a:r>
            <a:r>
              <a:rPr lang="en-US" sz="1800" kern="150" dirty="0">
                <a:latin typeface="Space Grotesk Light" panose="020B0604020202020204" charset="0"/>
                <a:ea typeface="Calibri" panose="020F0502020204030204" pitchFamily="34" charset="0"/>
                <a:cs typeface="Space Grotesk Light" panose="020B0604020202020204" charset="0"/>
              </a:rPr>
              <a:t>, </a:t>
            </a:r>
            <a:r>
              <a:rPr lang="en-US" sz="1800" dirty="0">
                <a:effectLst/>
                <a:latin typeface="Space Grotesk Light" panose="020B0604020202020204" charset="0"/>
                <a:ea typeface="Times New Roman" panose="02020603050405020304" pitchFamily="18" charset="0"/>
                <a:cs typeface="Space Grotesk Light" panose="020B0604020202020204" charset="0"/>
              </a:rPr>
              <a:t>ATGT CANSA</a:t>
            </a:r>
            <a:endParaRPr lang="vi-VN" dirty="0">
              <a:latin typeface="Space Grotesk Light" panose="020B0604020202020204" charset="0"/>
              <a:cs typeface="Space Grotesk Light" panose="020B0604020202020204" charset="0"/>
            </a:endParaRPr>
          </a:p>
          <a:p>
            <a:pPr marL="457200" lvl="0" indent="-368300" algn="l" rtl="0">
              <a:spcBef>
                <a:spcPts val="0"/>
              </a:spcBef>
              <a:spcAft>
                <a:spcPts val="0"/>
              </a:spcAft>
              <a:buSzPts val="2200"/>
              <a:buChar char="➢"/>
            </a:pPr>
            <a:endParaRPr lang="vi-VN" dirty="0">
              <a:latin typeface="Space Grotesk Light" panose="020B0604020202020204" charset="0"/>
              <a:cs typeface="Space Grotesk Light" panose="020B0604020202020204" charset="0"/>
            </a:endParaRPr>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 name="Picture 2" descr="A picture containing text, monitor, electronics, screenshot&#10;&#10;Description automatically generated">
            <a:extLst>
              <a:ext uri="{FF2B5EF4-FFF2-40B4-BE49-F238E27FC236}">
                <a16:creationId xmlns:a16="http://schemas.microsoft.com/office/drawing/2014/main" id="{A02BCAA7-D536-4B19-8EA5-8371DC535D6D}"/>
              </a:ext>
            </a:extLst>
          </p:cNvPr>
          <p:cNvPicPr>
            <a:picLocks noChangeAspect="1"/>
          </p:cNvPicPr>
          <p:nvPr/>
        </p:nvPicPr>
        <p:blipFill>
          <a:blip r:embed="rId3"/>
          <a:stretch>
            <a:fillRect/>
          </a:stretch>
        </p:blipFill>
        <p:spPr>
          <a:xfrm>
            <a:off x="6608677" y="0"/>
            <a:ext cx="2535323" cy="5143500"/>
          </a:xfrm>
          <a:prstGeom prst="rect">
            <a:avLst/>
          </a:prstGeom>
        </p:spPr>
      </p:pic>
    </p:spTree>
    <p:extLst>
      <p:ext uri="{BB962C8B-B14F-4D97-AF65-F5344CB8AC3E}">
        <p14:creationId xmlns:p14="http://schemas.microsoft.com/office/powerpoint/2010/main" val="215478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dirty="0"/>
              <a:t>2.1 Màn hình thi</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F515F6FD-6746-4532-A7D3-F44252AA8E1F}"/>
              </a:ext>
            </a:extLst>
          </p:cNvPr>
          <p:cNvSpPr>
            <a:spLocks noGrp="1"/>
          </p:cNvSpPr>
          <p:nvPr>
            <p:ph type="body" idx="1"/>
          </p:nvPr>
        </p:nvSpPr>
        <p:spPr>
          <a:xfrm>
            <a:off x="855300" y="1553825"/>
            <a:ext cx="5411685" cy="3437226"/>
          </a:xfrm>
        </p:spPr>
        <p:txBody>
          <a:bodyPr/>
          <a:lstStyle/>
          <a:p>
            <a:r>
              <a:rPr lang="vi-VN" dirty="0"/>
              <a:t>User Interfaces</a:t>
            </a:r>
          </a:p>
          <a:p>
            <a:r>
              <a:rPr lang="en-US" sz="1800" dirty="0" err="1">
                <a:effectLst/>
                <a:latin typeface="Space Grotesk Light" panose="020B0604020202020204" charset="0"/>
                <a:ea typeface="Times New Roman" panose="02020603050405020304" pitchFamily="18" charset="0"/>
                <a:cs typeface="Space Grotesk Light" panose="020B0604020202020204" charset="0"/>
              </a:rPr>
              <a:t>Màn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gồm</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quay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về</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trang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chọn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vị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trí</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tên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loại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bằng</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thời</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gian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TextView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câu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hỏi</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ImageView</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hình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ảnh</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nếu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có</a:t>
            </a:r>
            <a:endParaRPr lang="en-US" sz="1800" dirty="0">
              <a:effectLst/>
              <a:latin typeface="Space Grotesk Light" panose="020B0604020202020204" charset="0"/>
              <a:ea typeface="Times New Roman" panose="02020603050405020304" pitchFamily="18" charset="0"/>
              <a:cs typeface="Space Grotesk Light" panose="020B0604020202020204" charset="0"/>
            </a:endParaRPr>
          </a:p>
          <a:p>
            <a:r>
              <a:rPr lang="en-US" sz="1800" dirty="0">
                <a:effectLst/>
                <a:latin typeface="Space Grotesk Light" panose="020B0604020202020204" charset="0"/>
                <a:ea typeface="Times New Roman" panose="02020603050405020304" pitchFamily="18" charset="0"/>
                <a:cs typeface="Space Grotesk Light" panose="020B0604020202020204" charset="0"/>
              </a:rPr>
              <a:t>1 </a:t>
            </a:r>
            <a:r>
              <a:rPr lang="en-US" sz="1800" dirty="0" err="1">
                <a:effectLst/>
                <a:latin typeface="Space Grotesk Light" panose="020B0604020202020204" charset="0"/>
                <a:ea typeface="Times New Roman" panose="02020603050405020304" pitchFamily="18" charset="0"/>
                <a:cs typeface="Space Grotesk Light" panose="020B0604020202020204" charset="0"/>
              </a:rPr>
              <a:t>RadioGroup</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hiển</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thị</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2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điều</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hướng</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p>
          <a:p>
            <a:r>
              <a:rPr lang="en-US" sz="1800" dirty="0">
                <a:effectLst/>
                <a:latin typeface="Space Grotesk Light" panose="020B0604020202020204" charset="0"/>
                <a:ea typeface="Times New Roman" panose="02020603050405020304" pitchFamily="18" charset="0"/>
                <a:cs typeface="Space Grotesk Light" panose="020B0604020202020204" charset="0"/>
              </a:rPr>
              <a:t>1 Button </a:t>
            </a:r>
            <a:r>
              <a:rPr lang="en-US" sz="1800" dirty="0" err="1">
                <a:effectLst/>
                <a:latin typeface="Space Grotesk Light" panose="020B0604020202020204" charset="0"/>
                <a:ea typeface="Times New Roman" panose="02020603050405020304" pitchFamily="18" charset="0"/>
                <a:cs typeface="Space Grotesk Light" panose="020B0604020202020204" charset="0"/>
              </a:rPr>
              <a:t>kết</a:t>
            </a:r>
            <a:r>
              <a:rPr lang="en-US" sz="1800" dirty="0">
                <a:effectLst/>
                <a:latin typeface="Space Grotesk Light" panose="020B0604020202020204" charset="0"/>
                <a:ea typeface="Times New Roman" panose="02020603050405020304" pitchFamily="18" charset="0"/>
                <a:cs typeface="Space Grotesk Light" panose="020B0604020202020204" charset="0"/>
              </a:rPr>
              <a:t> </a:t>
            </a:r>
            <a:r>
              <a:rPr lang="en-US" sz="1800" dirty="0" err="1">
                <a:effectLst/>
                <a:latin typeface="Space Grotesk Light" panose="020B0604020202020204" charset="0"/>
                <a:ea typeface="Times New Roman" panose="02020603050405020304" pitchFamily="18" charset="0"/>
                <a:cs typeface="Space Grotesk Light" panose="020B0604020202020204" charset="0"/>
              </a:rPr>
              <a:t>quả</a:t>
            </a:r>
            <a:endParaRPr lang="vi-VN" dirty="0">
              <a:latin typeface="Space Grotesk Light" panose="020B0604020202020204" charset="0"/>
              <a:cs typeface="Space Grotesk Light" panose="020B0604020202020204" charset="0"/>
            </a:endParaRPr>
          </a:p>
        </p:txBody>
      </p:sp>
      <p:pic>
        <p:nvPicPr>
          <p:cNvPr id="4" name="Picture 3" descr="A close-up of a cell phone&#10;&#10;Description automatically generated with medium confidence">
            <a:extLst>
              <a:ext uri="{FF2B5EF4-FFF2-40B4-BE49-F238E27FC236}">
                <a16:creationId xmlns:a16="http://schemas.microsoft.com/office/drawing/2014/main" id="{575FB28D-3278-4AEB-B560-B84AFCDEF418}"/>
              </a:ext>
            </a:extLst>
          </p:cNvPr>
          <p:cNvPicPr>
            <a:picLocks noChangeAspect="1"/>
          </p:cNvPicPr>
          <p:nvPr/>
        </p:nvPicPr>
        <p:blipFill>
          <a:blip r:embed="rId3"/>
          <a:stretch>
            <a:fillRect/>
          </a:stretch>
        </p:blipFill>
        <p:spPr>
          <a:xfrm>
            <a:off x="6536432" y="0"/>
            <a:ext cx="2607568" cy="5143500"/>
          </a:xfrm>
          <a:prstGeom prst="rect">
            <a:avLst/>
          </a:prstGeom>
        </p:spPr>
      </p:pic>
    </p:spTree>
    <p:extLst>
      <p:ext uri="{BB962C8B-B14F-4D97-AF65-F5344CB8AC3E}">
        <p14:creationId xmlns:p14="http://schemas.microsoft.com/office/powerpoint/2010/main" val="1260491369"/>
      </p:ext>
    </p:extLst>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1986</Words>
  <Application>Microsoft Office PowerPoint</Application>
  <PresentationFormat>On-screen Show (16:9)</PresentationFormat>
  <Paragraphs>465</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Space Grotesk</vt:lpstr>
      <vt:lpstr>Arial</vt:lpstr>
      <vt:lpstr>Space Grotesk Light</vt:lpstr>
      <vt:lpstr>Times New Roman</vt:lpstr>
      <vt:lpstr>Bianca template</vt:lpstr>
      <vt:lpstr>Ứng dụng Thi trắc nghiệm Bằng lái xe các Hạng mục bằng</vt:lpstr>
      <vt:lpstr>Menu</vt:lpstr>
      <vt:lpstr>Thông tin cơ bản</vt:lpstr>
      <vt:lpstr>1. Mở Đầu</vt:lpstr>
      <vt:lpstr>PowerPoint Presentation</vt:lpstr>
      <vt:lpstr>2. Phân tích thiết kế hệ thống</vt:lpstr>
      <vt:lpstr>2.1 Load sceen</vt:lpstr>
      <vt:lpstr>2.1 Màn hình chọn bằng thi</vt:lpstr>
      <vt:lpstr>2.1 Màn hình thi</vt:lpstr>
      <vt:lpstr>2.1 Màn hình kết quả</vt:lpstr>
      <vt:lpstr>2.2 Thiết kế hệ thống</vt:lpstr>
      <vt:lpstr>2.3 Functional Load sceen</vt:lpstr>
      <vt:lpstr>2.3 Functional Màn hình chọn bằng thi</vt:lpstr>
      <vt:lpstr>2.3 Functional Màn hình thi</vt:lpstr>
      <vt:lpstr>2.3 Functional Màn hình thi</vt:lpstr>
      <vt:lpstr>2.3 Function Màn hình kết quả</vt:lpstr>
      <vt:lpstr>2.4 Structure Lisence</vt:lpstr>
      <vt:lpstr>2.4 Structure Lisence</vt:lpstr>
      <vt:lpstr>2.4 Structure Lisence</vt:lpstr>
      <vt:lpstr>2.4 Structure Lisence</vt:lpstr>
      <vt:lpstr>2.4 Structure Lisence</vt:lpstr>
      <vt:lpstr>3. Giới thiệu Fire base</vt:lpstr>
      <vt:lpstr>3. Giới thiệu Fire base</vt:lpstr>
      <vt:lpstr>3. Giới thiệu Fire base</vt:lpstr>
      <vt:lpstr>3. Giới thiệu Fire base</vt:lpstr>
      <vt:lpstr>4. Kiểm thử phần mềm</vt:lpstr>
      <vt:lpstr>4.1 Kiểm thử Giao diện và Chức năng</vt:lpstr>
      <vt:lpstr>4.1 Kiểm thử Giao diện và Chức năng</vt:lpstr>
      <vt:lpstr>4.1 Kiểm thử Giao diện và Chức năng</vt:lpstr>
      <vt:lpstr>4.1 Kiểm thử Giao diện và Chức năng</vt:lpstr>
      <vt:lpstr>4.2 Kiểm thử phi chức năng</vt:lpstr>
      <vt:lpstr>4.3 Review Code</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Thi trắc nghiệm Bằng lái xe các Hạng mục bằng</dc:title>
  <cp:lastModifiedBy>n161867</cp:lastModifiedBy>
  <cp:revision>155</cp:revision>
  <dcterms:modified xsi:type="dcterms:W3CDTF">2021-06-25T05:07:01Z</dcterms:modified>
</cp:coreProperties>
</file>