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03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70" r:id="rId14"/>
    <p:sldId id="271" r:id="rId15"/>
    <p:sldId id="272" r:id="rId16"/>
    <p:sldId id="273" r:id="rId17"/>
    <p:sldId id="274" r:id="rId18"/>
    <p:sldId id="259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0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85" r:id="rId39"/>
    <p:sldId id="261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588" autoAdjust="0"/>
    <p:restoredTop sz="94624" autoAdjust="0"/>
  </p:normalViewPr>
  <p:slideViewPr>
    <p:cSldViewPr>
      <p:cViewPr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F0760-1905-4BB2-AF7F-114B800466D3}" type="datetimeFigureOut">
              <a:rPr lang="en-US" smtClean="0"/>
              <a:t>7/15/2020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ECB3-0A16-4304-B621-3CBFA9BDC0B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74D6-8336-47D1-ACD5-6844DC13DB2D}" type="datetimeFigureOut">
              <a:rPr lang="en-US" smtClean="0"/>
              <a:t>7/15/2020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DA1AE-CA9F-4AE8-B774-0B6396DA433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d7f1bfaf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3d7f1bfaf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4"/>
          <p:cNvSpPr txBox="1">
            <a:spLocks noGrp="1"/>
          </p:cNvSpPr>
          <p:nvPr>
            <p:ph type="ftr" idx="11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2020-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Binu</a:t>
            </a:r>
            <a:r>
              <a:rPr lang="en-US" dirty="0" smtClean="0"/>
              <a:t> (FSW)</a:t>
            </a:r>
            <a:endParaRPr/>
          </a:p>
        </p:txBody>
      </p:sp>
      <p:sp>
        <p:nvSpPr>
          <p:cNvPr id="703" name="Google Shape;703;p74"/>
          <p:cNvSpPr txBox="1">
            <a:spLocks noGrp="1"/>
          </p:cNvSpPr>
          <p:nvPr>
            <p:ph type="sldNum" idx="12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t>1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7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Flight Software (FSW) </a:t>
            </a:r>
            <a:r>
              <a:rPr lang="en-US" sz="32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br>
              <a:rPr lang="en-US" sz="32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 Slide</a:t>
            </a:r>
            <a:endParaRPr/>
          </a:p>
        </p:txBody>
      </p:sp>
      <p:sp>
        <p:nvSpPr>
          <p:cNvPr id="705" name="Google Shape;705;p74"/>
          <p:cNvSpPr txBox="1">
            <a:spLocks noGrp="1"/>
          </p:cNvSpPr>
          <p:nvPr>
            <p:ph type="subTitle" idx="1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 smtClean="0"/>
              <a:t>Guide Slides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305800" y="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GS</a:t>
            </a:r>
            <a:endParaRPr lang="en-IN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Part 1: Summary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Team 3’s approach is not considered as it is too cluttered.</a:t>
            </a:r>
          </a:p>
          <a:p>
            <a:r>
              <a:rPr lang="en-IN" dirty="0" smtClean="0"/>
              <a:t>Ideal approach is a combination of Slides 1,2 &amp; 3 of Team 1 and Slide 2 of Team 2. All required parameters will be fulfilled if we follow this approach.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GS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5" name="Google Shape;702;p74"/>
          <p:cNvSpPr txBox="1">
            <a:spLocks noGrp="1"/>
          </p:cNvSpPr>
          <p:nvPr>
            <p:ph type="ftr" idx="11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2020-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Binu</a:t>
            </a:r>
            <a:r>
              <a:rPr lang="en-US" dirty="0" smtClean="0"/>
              <a:t> (FSW)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6"/>
          <p:cNvSpPr txBox="1">
            <a:spLocks noGrp="1"/>
          </p:cNvSpPr>
          <p:nvPr>
            <p:ph type="sldNum" idx="12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t>11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7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2: FSW 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3200"/>
          </a:p>
        </p:txBody>
      </p:sp>
      <p:sp>
        <p:nvSpPr>
          <p:cNvPr id="724" name="Google Shape;724;p76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purpose of the table is to demonstrate to the judges that the team understands the requirements that apply to this sub-system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Overview of FSW sub-system requirements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Use bullets or a table to demonstrate an understanding of the mission requirements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This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table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may be expanded to multiple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tables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 needed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Clearly indicate: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Which Competition Guide Requirements are allocated to this subsystem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Any derived requirements for 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subsystem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GS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8" name="Google Shape;702;p74"/>
          <p:cNvSpPr txBox="1">
            <a:spLocks noGrp="1"/>
          </p:cNvSpPr>
          <p:nvPr>
            <p:ph type="ftr" idx="11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2020-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Binu</a:t>
            </a:r>
            <a:r>
              <a:rPr lang="en-US" dirty="0" smtClean="0"/>
              <a:t> (FSW)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27264" y="131063"/>
            <a:ext cx="783335" cy="783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9194" y="291795"/>
            <a:ext cx="56360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FSW Requirements</a:t>
            </a:r>
            <a:r>
              <a:rPr sz="3200" spc="-25" dirty="0"/>
              <a:t> </a:t>
            </a:r>
            <a:r>
              <a:rPr sz="3200" dirty="0"/>
              <a:t>(1/3)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2250" y="1125219"/>
          <a:ext cx="8660763" cy="4758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/>
                <a:gridCol w="2919095"/>
                <a:gridCol w="991235"/>
                <a:gridCol w="746125"/>
                <a:gridCol w="913764"/>
                <a:gridCol w="831214"/>
                <a:gridCol w="383540"/>
                <a:gridCol w="383540"/>
                <a:gridCol w="383540"/>
                <a:gridCol w="383540"/>
              </a:tblGrid>
              <a:tr h="34810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Rationale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Children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82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FSW-1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558165" marR="111125" indent="-4394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science payload shall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measure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altitude  using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air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pressure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sensor.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6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243840" marR="234315" indent="5778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SS-6 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CDH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996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FSW-2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104900" marR="138430" indent="-9588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science payload shall provide position  using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GPS.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68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243840" marR="234315" indent="5778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SS-7 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CDH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-2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9969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7261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FSW-3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science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payload shall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measure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battery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voltage.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686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SS-8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CDH-3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9060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755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FSW-4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science payload shall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measure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outside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temperature.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686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4470" marR="196215" indent="9715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SS-9 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CDH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9695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805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FSW-5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0965" marR="9271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science payload shall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measure the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spin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rate of the auto-gyro blades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relative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the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science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vehicle.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68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43840" marR="234315" indent="1778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SS-10 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CDH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-5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9969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731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FSW-6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0310" marR="188595" indent="-101409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science payload shall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measure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pitch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roll.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686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SS-11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CDH-6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906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67056" y="0"/>
            <a:ext cx="1524000" cy="920750"/>
            <a:chOff x="67056" y="33528"/>
            <a:chExt cx="1524000" cy="920750"/>
          </a:xfrm>
        </p:grpSpPr>
        <p:sp>
          <p:nvSpPr>
            <p:cNvPr id="7" name="object 7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1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27264" y="131063"/>
            <a:ext cx="783335" cy="783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9194" y="291795"/>
            <a:ext cx="57884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FSW Requirements</a:t>
            </a:r>
            <a:r>
              <a:rPr sz="3200" spc="-25" dirty="0"/>
              <a:t> </a:t>
            </a:r>
            <a:r>
              <a:rPr sz="3200" dirty="0"/>
              <a:t>(2/3)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2250" y="1188338"/>
          <a:ext cx="8744580" cy="4853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"/>
                <a:gridCol w="2973070"/>
                <a:gridCol w="1003300"/>
                <a:gridCol w="755014"/>
                <a:gridCol w="955675"/>
                <a:gridCol w="809625"/>
                <a:gridCol w="382904"/>
                <a:gridCol w="382904"/>
                <a:gridCol w="382904"/>
                <a:gridCol w="382904"/>
              </a:tblGrid>
              <a:tr h="3361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423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Rationale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Children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60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</a:tr>
              <a:tr h="504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FSW-7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082675" marR="185420" indent="-8921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probe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shall transmit 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sensor data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telemetry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92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FSW-8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10489" indent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ground station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able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 command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science vehicle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calibrate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barometric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altitude,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pitch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angles  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zero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as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payload sits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launch  pad.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1126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FSW-9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21615" marR="214629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Telemetry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shall include mission time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one second or better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resolution.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6520" marR="9144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Mission time shall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maintained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event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a processor reset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during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launch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mission.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CDH-9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5218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FSW-10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007744" marR="160020" indent="-8432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telemetry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displayed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time  during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descent.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GCS-3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FSW-11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453390" marR="4470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telemetry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displayed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  engineering units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(meters,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meters/sec,Celsius,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etc.)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GCS-4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504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FSW-12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791845" marR="109855" indent="-67373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GPS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receiver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must use the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NMEA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0183  GGA message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format.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7" name="object 7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1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27264" y="131063"/>
            <a:ext cx="783335" cy="783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228600"/>
            <a:ext cx="35318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FSW Requirements</a:t>
            </a:r>
            <a:r>
              <a:rPr sz="2800" spc="-25" dirty="0"/>
              <a:t> </a:t>
            </a:r>
            <a:r>
              <a:rPr sz="2800" dirty="0"/>
              <a:t>(3/3)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5234" y="1065275"/>
          <a:ext cx="8674733" cy="5069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/>
                <a:gridCol w="2758439"/>
                <a:gridCol w="1024889"/>
                <a:gridCol w="794385"/>
                <a:gridCol w="962660"/>
                <a:gridCol w="895350"/>
                <a:gridCol w="382270"/>
                <a:gridCol w="382270"/>
                <a:gridCol w="382270"/>
                <a:gridCol w="382270"/>
              </a:tblGrid>
              <a:tr h="33604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356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Rationale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Children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61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</a:tr>
              <a:tr h="993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FSW-13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14935" marR="107314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flight software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shall maintain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count  of packets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transmitted, which shall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increment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each packet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transmission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throughout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mission.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value shall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maintained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through processor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resets.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CDH-4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FSW-14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113664" indent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An audio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beacon is required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payload.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It may 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powered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after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landing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 operate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continuously.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BR-47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EPS-4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523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FSW-15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Video shall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color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minimum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resolution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640x480 pixels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30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fps.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220345" marR="213360" indent="939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Bonus  Objecti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692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SS-13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929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FSW-16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213995" marR="206375" indent="-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After the separation 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container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payload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 450 meters, camera of</a:t>
                      </a:r>
                      <a:r>
                        <a:rPr sz="11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payload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records 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video during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 descent and store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video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the</a:t>
                      </a:r>
                      <a:r>
                        <a:rPr sz="11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SD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Card.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0345" marR="213360" indent="9398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Bonus  Objecti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SY-27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92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SS-14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FSW-17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238125" marR="2292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camera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shall point downward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45  degrees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nadir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science  payload.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Bonus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Objective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SY-28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69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SS-15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761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FSW-18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142240" indent="-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shall point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one direction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relative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earth’s magnetic field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stability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+/- 10 degrees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 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directions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during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descent.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0345" marR="213360" indent="939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Bonus  Objecti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SY-29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6924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SS-16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 Symbols"/>
                          <a:cs typeface="Noto Sans Symbols"/>
                        </a:rPr>
                        <a:t>✓</a:t>
                      </a:r>
                      <a:endParaRPr sz="1400">
                        <a:latin typeface="Noto Sans Symbols"/>
                        <a:cs typeface="Noto Sans Symbol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7" name="object 7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1400" y="609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599" y="6400787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782" y="0"/>
                </a:lnTo>
              </a:path>
            </a:pathLst>
          </a:custGeom>
          <a:ln w="3809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599" y="971548"/>
            <a:ext cx="8686800" cy="38100"/>
          </a:xfrm>
          <a:custGeom>
            <a:avLst/>
            <a:gdLst/>
            <a:ahLst/>
            <a:cxnLst/>
            <a:rect l="l" t="t" r="r" b="b"/>
            <a:pathLst>
              <a:path w="8686800" h="38100">
                <a:moveTo>
                  <a:pt x="0" y="0"/>
                </a:moveTo>
                <a:lnTo>
                  <a:pt x="8686782" y="0"/>
                </a:lnTo>
                <a:lnTo>
                  <a:pt x="8686782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1233" y="122640"/>
            <a:ext cx="89598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0"/>
              </a:lnSpc>
            </a:pPr>
            <a:r>
              <a:rPr sz="1200" spc="-5" dirty="0">
                <a:latin typeface="Arial"/>
                <a:cs typeface="Arial"/>
              </a:rPr>
              <a:t>Team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(If </a:t>
            </a:r>
            <a:r>
              <a:rPr sz="1200" spc="-5" dirty="0">
                <a:latin typeface="Arial"/>
                <a:cs typeface="Arial"/>
              </a:rPr>
              <a:t>You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27709" y="131824"/>
            <a:ext cx="782873" cy="78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74" y="0"/>
            <a:ext cx="1490769" cy="917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3220" y="76200"/>
            <a:ext cx="51847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FSW</a:t>
            </a:r>
            <a:r>
              <a:rPr sz="3200" spc="-90" dirty="0"/>
              <a:t> </a:t>
            </a:r>
            <a:r>
              <a:rPr sz="3200" spc="-5" dirty="0"/>
              <a:t>Requirements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351146" y="6493459"/>
            <a:ext cx="2882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15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01624" y="6509337"/>
            <a:ext cx="15614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Presenter: </a:t>
            </a:r>
            <a:r>
              <a:rPr sz="1000" dirty="0">
                <a:latin typeface="Arial"/>
                <a:cs typeface="Arial"/>
              </a:rPr>
              <a:t>Mateusz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Rajzer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3013975" y="6509337"/>
            <a:ext cx="311150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CanSat 2019 PDR: Team #3193 AGH Space</a:t>
            </a:r>
            <a:r>
              <a:rPr spc="-60" dirty="0"/>
              <a:t> </a:t>
            </a:r>
            <a:r>
              <a:rPr spc="-5" dirty="0"/>
              <a:t>Systems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7487" y="1011360"/>
          <a:ext cx="8696319" cy="5219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305"/>
                <a:gridCol w="3018155"/>
                <a:gridCol w="1221739"/>
                <a:gridCol w="1735454"/>
                <a:gridCol w="654050"/>
                <a:gridCol w="382904"/>
                <a:gridCol w="382904"/>
                <a:gridCol w="382904"/>
                <a:gridCol w="382904"/>
              </a:tblGrid>
              <a:tr h="19622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Requirement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Rationale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Fulfillment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Priority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62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I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</a:tr>
              <a:tr h="7105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53820" marR="146050" indent="-1200785">
                        <a:lnSpc>
                          <a:spcPct val="101600"/>
                        </a:lnSpc>
                        <a:spcBef>
                          <a:spcPts val="7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container shall release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the payload at 450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meters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+/- 10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meters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5095" marR="118745" algn="ctr">
                        <a:lnSpc>
                          <a:spcPct val="1016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Enables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safe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descent  of SP. Competition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requirement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92075" indent="-1905" algn="ctr">
                        <a:lnSpc>
                          <a:spcPct val="1016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Actions will be executed on this  exact altitude based on</a:t>
                      </a:r>
                      <a:r>
                        <a:rPr sz="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barometer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readings.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Probe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microcontroller 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will perform action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via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GPIO pins  and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HotWires.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158115" algn="r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</a:tr>
              <a:tr h="7105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30935" marR="250825" indent="-871855">
                        <a:lnSpc>
                          <a:spcPct val="101600"/>
                        </a:lnSpc>
                        <a:spcBef>
                          <a:spcPts val="7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science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payload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shall measure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altitude using an air  pressure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sensor.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107950" algn="ctr">
                        <a:lnSpc>
                          <a:spcPct val="1016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Allows SP to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separate 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container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at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required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altitude,  Competition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requirement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70840" marR="267335" indent="-95885">
                        <a:lnSpc>
                          <a:spcPct val="101600"/>
                        </a:lnSpc>
                        <a:spcBef>
                          <a:spcPts val="7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Data will be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collected</a:t>
                      </a:r>
                      <a:r>
                        <a:rPr sz="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from  barometer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via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I2C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line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</a:tr>
              <a:tr h="339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science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payload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shall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provide position using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GPS.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331470">
                        <a:lnSpc>
                          <a:spcPct val="1016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Competition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requirement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 marL="528955" marR="100965" indent="-420370">
                        <a:lnSpc>
                          <a:spcPct val="1016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Coordinates will be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collected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from  GPS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via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UART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</a:tr>
              <a:tr h="339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science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payload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shall measure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its battery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voltage.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331470">
                        <a:lnSpc>
                          <a:spcPct val="1016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Competition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requirement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 marL="760095" marR="183515" indent="-570230">
                        <a:lnSpc>
                          <a:spcPct val="1016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Battery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voltage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will be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by  ADC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</a:tr>
              <a:tr h="3390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science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payload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shall measure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outside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temperature.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331470">
                        <a:lnSpc>
                          <a:spcPct val="1016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Competition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requirement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 marL="429895" marR="100965" indent="-321945">
                        <a:lnSpc>
                          <a:spcPct val="1016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Data will be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collected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sensor  via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1-Wire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interface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Medium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</a:tr>
              <a:tr h="504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39420" marR="271145" indent="-161290">
                        <a:lnSpc>
                          <a:spcPct val="10160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science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payload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shall measure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spin rate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of the  auto-gyro blades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relative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to the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science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vehicle.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39725" marR="331470">
                        <a:lnSpc>
                          <a:spcPct val="10160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Competition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requirement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90525" marR="163195" indent="-220345">
                        <a:lnSpc>
                          <a:spcPct val="10160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Data will be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collected via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GPIO  pins from Hall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sensor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Medium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</a:tr>
              <a:tr h="710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science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payload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shall measure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pitch and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roll.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 marL="128270" marR="121285" algn="ctr">
                        <a:lnSpc>
                          <a:spcPct val="1016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Enables using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servos 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with ailerons for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stabilisation, 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Competition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requirement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62585" marR="84455" indent="-271145">
                        <a:lnSpc>
                          <a:spcPct val="101600"/>
                        </a:lnSpc>
                        <a:spcBef>
                          <a:spcPts val="7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Pitch and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roll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data will be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collected  continuously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IMU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</a:tr>
              <a:tr h="339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The probe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shall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transmit all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sensor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data in the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telemetry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331470">
                        <a:lnSpc>
                          <a:spcPct val="1016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Competition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requirement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 marL="255270" marR="170180" indent="-79375">
                        <a:lnSpc>
                          <a:spcPct val="1016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Telemetry will be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sent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by Xbee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module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with 1Hz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frequency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158115" algn="r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D"/>
                    </a:solidFill>
                  </a:tcPr>
                </a:tc>
              </a:tr>
              <a:tr h="834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6540" marR="251460" indent="2540" algn="ctr">
                        <a:lnSpc>
                          <a:spcPct val="1016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The flight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software shall maintain a count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of packets  transmitted, which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shall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increment with each packet  transmission throughout the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mission.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value shall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be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maintained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through processor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resets.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39725" marR="331470">
                        <a:lnSpc>
                          <a:spcPct val="1016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Competition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requirement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4615" indent="-1905" algn="ctr">
                        <a:lnSpc>
                          <a:spcPct val="1016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Software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counter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will be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maintained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and incremented  through all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mission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time. Value of  the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counter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will be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kept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on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memory card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survive</a:t>
                      </a:r>
                      <a:r>
                        <a:rPr sz="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processor 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restarts.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High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58115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29000" y="533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2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27264" y="131063"/>
            <a:ext cx="783335" cy="783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59408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FSW</a:t>
            </a:r>
            <a:r>
              <a:rPr sz="3200" spc="-40" dirty="0"/>
              <a:t> </a:t>
            </a:r>
            <a:r>
              <a:rPr sz="3200" spc="-5" dirty="0"/>
              <a:t>Requirements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5425" y="1063625"/>
          <a:ext cx="8689970" cy="5257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10"/>
                <a:gridCol w="921385"/>
                <a:gridCol w="5006339"/>
                <a:gridCol w="537209"/>
                <a:gridCol w="537209"/>
                <a:gridCol w="537209"/>
                <a:gridCol w="537209"/>
              </a:tblGrid>
              <a:tr h="294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Flight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Sofware</a:t>
                      </a:r>
                      <a:r>
                        <a:rPr sz="1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Requirements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Verification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375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8B"/>
                    </a:solidFill>
                  </a:tcPr>
                </a:tc>
              </a:tr>
              <a:tr h="547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FSW-1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container shall release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payload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 450 meters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+/-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meters.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990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990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477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FSW-2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descent rate of the science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payload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after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being released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1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container shall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10 to 15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meters/second.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990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990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477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FSW-3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49225" marR="143510" indent="-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Telemetry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shall include mission time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one second or better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resolution.  Mission time shall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maintained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event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a processor reset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during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launch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mission.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990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990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FSW-4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Teams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shall plot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each telemetry data field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time during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flight.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640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FSW-5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1504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flight software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shall maintain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count of packets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transmitted, which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shall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increment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each packet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transmission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throughout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mission.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value  shall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maintained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through processor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resets.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146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477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FSW-6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3355" marR="166370" indent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probe must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include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power indicator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such as 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 sound  generating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device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that can 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easily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seen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without disassembling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cansat  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stowed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state.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996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47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FSW-7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An audio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beacon is required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probe. It may 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powered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after</a:t>
                      </a:r>
                      <a:r>
                        <a:rPr sz="11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landing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or operate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continuously.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996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996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42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FSW-8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078989" marR="274320" indent="-179895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audio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beacon must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minimum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sound pressure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level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92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dB,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unobstructed.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100" dirty="0">
                          <a:latin typeface="Wingdings"/>
                          <a:cs typeface="Wingdings"/>
                        </a:rPr>
                        <a:t>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1627" y="71627"/>
            <a:ext cx="1456944" cy="832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346947" y="6504323"/>
            <a:ext cx="28702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16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07340" y="6520173"/>
            <a:ext cx="129794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Ulas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Gulec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3405378" y="6520173"/>
            <a:ext cx="233299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#2806</a:t>
            </a:r>
            <a:r>
              <a:rPr spc="-80" dirty="0"/>
              <a:t> </a:t>
            </a:r>
            <a:r>
              <a:rPr spc="-5" dirty="0"/>
              <a:t>CanBee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33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3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Part 2: Summary</a:t>
            </a:r>
            <a:endParaRPr lang="en-IN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Either of Team 1,2 or 3’s approach can be used, depending on the volume of our requirements. </a:t>
            </a:r>
          </a:p>
          <a:p>
            <a:endParaRPr lang="en-IN" dirty="0" smtClean="0"/>
          </a:p>
          <a:p>
            <a:r>
              <a:rPr lang="en-IN" b="1" dirty="0" smtClean="0"/>
              <a:t>Prerequisite: An absolute understanding and vision of how the </a:t>
            </a:r>
            <a:r>
              <a:rPr lang="en-IN" b="1" dirty="0" err="1" smtClean="0"/>
              <a:t>CanSat</a:t>
            </a:r>
            <a:r>
              <a:rPr lang="en-IN" b="1" dirty="0" smtClean="0"/>
              <a:t> </a:t>
            </a:r>
            <a:r>
              <a:rPr lang="en-IN" b="1" dirty="0" smtClean="0"/>
              <a:t>functions and how it is to be deployed is crucial and inevitable to make this part. Also, the corresponding guidelines which will be satisfied needs to be documented as well.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GS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5" name="Google Shape;702;p74"/>
          <p:cNvSpPr txBox="1">
            <a:spLocks noGrp="1"/>
          </p:cNvSpPr>
          <p:nvPr>
            <p:ph type="ftr" idx="11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2020-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Binu</a:t>
            </a:r>
            <a:r>
              <a:rPr lang="en-US" dirty="0" smtClean="0"/>
              <a:t> (FSW)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7"/>
          <p:cNvSpPr txBox="1">
            <a:spLocks noGrp="1"/>
          </p:cNvSpPr>
          <p:nvPr>
            <p:ph type="sldNum" idx="12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t>18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77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848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Part 3 : Payload</a:t>
            </a:r>
            <a:r>
              <a:rPr lang="en-US" sz="3200" b="1" i="0" u="none" strike="noStrike" cap="none" dirty="0" smtClean="0">
                <a:solidFill>
                  <a:srgbClr val="C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3200" b="1" i="0" u="none" strike="noStrike" cap="none" dirty="0">
                <a:solidFill>
                  <a:srgbClr val="C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FSW State Diagram</a:t>
            </a:r>
            <a:endParaRPr sz="32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2" name="Google Shape;732;p77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state diagrams for </a:t>
            </a:r>
            <a:r>
              <a:rPr lang="en-US" sz="2200" dirty="0" smtClean="0"/>
              <a:t>Payload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defining the </a:t>
            </a:r>
            <a:r>
              <a:rPr lang="en-US" sz="2200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200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conditions 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flight software</a:t>
            </a:r>
            <a:endParaRPr sz="220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 sz="2200" smtClean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of sensors (including rates)</a:t>
            </a:r>
            <a:endParaRPr sz="2200" smtClean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 (command and telemetry)</a:t>
            </a:r>
            <a:endParaRPr sz="2200" smtClean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 (if applicable)</a:t>
            </a:r>
            <a:endParaRPr sz="2200" smtClean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 activations</a:t>
            </a:r>
            <a:endParaRPr sz="2200" smtClean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decision points in the logic</a:t>
            </a:r>
            <a:endParaRPr sz="2200" smtClean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management</a:t>
            </a:r>
            <a:endParaRPr sz="220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FSW recovery to correct state after processor reset during flight</a:t>
            </a:r>
            <a:endParaRPr sz="2200" smtClean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 is used to recover?</a:t>
            </a:r>
            <a:endParaRPr sz="22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1" dirty="0" smtClean="0"/>
              <a:t>Identify reasons for reset, and methods of recovery</a:t>
            </a:r>
            <a:endParaRPr sz="2200" b="1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GS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9" name="Google Shape;702;p74"/>
          <p:cNvSpPr txBox="1">
            <a:spLocks noGrp="1"/>
          </p:cNvSpPr>
          <p:nvPr>
            <p:ph type="ftr" idx="11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2020-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Binu</a:t>
            </a:r>
            <a:r>
              <a:rPr lang="en-US" dirty="0" smtClean="0"/>
              <a:t> (FSW)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7194" y="228600"/>
            <a:ext cx="82268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Payload FSW </a:t>
            </a:r>
            <a:r>
              <a:rPr sz="2800" dirty="0"/>
              <a:t>State </a:t>
            </a:r>
            <a:r>
              <a:rPr sz="2800" spc="-5" dirty="0"/>
              <a:t>Diagram</a:t>
            </a:r>
            <a:r>
              <a:rPr sz="2800" spc="-20" dirty="0"/>
              <a:t> </a:t>
            </a:r>
            <a:r>
              <a:rPr sz="2800" dirty="0"/>
              <a:t>(1/6)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11851" y="1324369"/>
            <a:ext cx="6029846" cy="4796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71665" y="1183386"/>
            <a:ext cx="2554605" cy="301180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786765">
              <a:lnSpc>
                <a:spcPct val="100000"/>
              </a:lnSpc>
              <a:spcBef>
                <a:spcPts val="67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FSW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States</a:t>
            </a:r>
            <a:endParaRPr sz="1400">
              <a:latin typeface="Arial"/>
              <a:cs typeface="Arial"/>
            </a:endParaRPr>
          </a:p>
          <a:p>
            <a:pPr marL="92075" marR="1082040">
              <a:lnSpc>
                <a:spcPct val="200100"/>
              </a:lnSpc>
              <a:spcBef>
                <a:spcPts val="245"/>
              </a:spcBef>
              <a:tabLst>
                <a:tab pos="498475" algn="l"/>
              </a:tabLst>
            </a:pPr>
            <a:r>
              <a:rPr sz="1200" spc="-5" dirty="0">
                <a:solidFill>
                  <a:srgbClr val="970000"/>
                </a:solidFill>
                <a:latin typeface="Arial"/>
                <a:cs typeface="Arial"/>
              </a:rPr>
              <a:t>Brown </a:t>
            </a:r>
            <a:r>
              <a:rPr sz="1200" spc="-5" dirty="0">
                <a:latin typeface="Arial"/>
                <a:cs typeface="Arial"/>
              </a:rPr>
              <a:t>--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Launchpad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Red	</a:t>
            </a:r>
            <a:r>
              <a:rPr sz="1200" spc="-5" dirty="0">
                <a:latin typeface="Arial"/>
                <a:cs typeface="Arial"/>
              </a:rPr>
              <a:t>-- </a:t>
            </a:r>
            <a:r>
              <a:rPr sz="1200" dirty="0">
                <a:latin typeface="Arial"/>
                <a:cs typeface="Arial"/>
              </a:rPr>
              <a:t>Ascent  </a:t>
            </a: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Orange </a:t>
            </a:r>
            <a:r>
              <a:rPr sz="1200" spc="-5" dirty="0">
                <a:latin typeface="Arial"/>
                <a:cs typeface="Arial"/>
              </a:rPr>
              <a:t>-- </a:t>
            </a:r>
            <a:r>
              <a:rPr sz="1200" dirty="0">
                <a:latin typeface="Arial"/>
                <a:cs typeface="Arial"/>
              </a:rPr>
              <a:t>Apogee  </a:t>
            </a:r>
            <a:r>
              <a:rPr sz="1200" spc="-5" dirty="0">
                <a:solidFill>
                  <a:srgbClr val="38761D"/>
                </a:solidFill>
                <a:latin typeface="Arial"/>
                <a:cs typeface="Arial"/>
              </a:rPr>
              <a:t>Green </a:t>
            </a:r>
            <a:r>
              <a:rPr sz="1200" spc="-5" dirty="0">
                <a:latin typeface="Arial"/>
                <a:cs typeface="Arial"/>
              </a:rPr>
              <a:t>--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Descent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Navy Blue </a:t>
            </a:r>
            <a:r>
              <a:rPr sz="1200" spc="-5" dirty="0">
                <a:latin typeface="Arial"/>
                <a:cs typeface="Arial"/>
              </a:rPr>
              <a:t>--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Separation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solidFill>
                  <a:srgbClr val="9900FF"/>
                </a:solidFill>
                <a:latin typeface="Arial"/>
                <a:cs typeface="Arial"/>
              </a:rPr>
              <a:t>Purple </a:t>
            </a:r>
            <a:r>
              <a:rPr sz="1200" spc="-5" dirty="0">
                <a:latin typeface="Arial"/>
                <a:cs typeface="Arial"/>
              </a:rPr>
              <a:t>-- </a:t>
            </a:r>
            <a:r>
              <a:rPr sz="1200" dirty="0">
                <a:latin typeface="Arial"/>
                <a:cs typeface="Arial"/>
              </a:rPr>
              <a:t>Descent after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separation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solidFill>
                  <a:srgbClr val="FF00FF"/>
                </a:solidFill>
                <a:latin typeface="Arial"/>
                <a:cs typeface="Arial"/>
              </a:rPr>
              <a:t>Pink </a:t>
            </a:r>
            <a:r>
              <a:rPr sz="1200" spc="-5" dirty="0">
                <a:latin typeface="Arial"/>
                <a:cs typeface="Arial"/>
              </a:rPr>
              <a:t>--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Landing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11883" y="1103121"/>
            <a:ext cx="3954779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This slide </a:t>
            </a:r>
            <a:r>
              <a:rPr sz="1400" b="1" spc="-10" dirty="0">
                <a:latin typeface="Arial"/>
                <a:cs typeface="Arial"/>
              </a:rPr>
              <a:t>shows </a:t>
            </a:r>
            <a:r>
              <a:rPr sz="1400" b="1" spc="-5" dirty="0">
                <a:latin typeface="Arial"/>
                <a:cs typeface="Arial"/>
              </a:rPr>
              <a:t>the general </a:t>
            </a:r>
            <a:r>
              <a:rPr sz="1400" b="1" spc="-10" dirty="0">
                <a:latin typeface="Arial"/>
                <a:cs typeface="Arial"/>
              </a:rPr>
              <a:t>flow </a:t>
            </a:r>
            <a:r>
              <a:rPr sz="1400" b="1" spc="-5" dirty="0">
                <a:latin typeface="Arial"/>
                <a:cs typeface="Arial"/>
              </a:rPr>
              <a:t>of the  </a:t>
            </a:r>
            <a:r>
              <a:rPr sz="1400" b="1" spc="-10" dirty="0">
                <a:latin typeface="Arial"/>
                <a:cs typeface="Arial"/>
              </a:rPr>
              <a:t>payload </a:t>
            </a:r>
            <a:r>
              <a:rPr sz="1400" b="1" spc="-5" dirty="0">
                <a:latin typeface="Arial"/>
                <a:cs typeface="Arial"/>
              </a:rPr>
              <a:t>flight software diagram. Diagram </a:t>
            </a:r>
            <a:r>
              <a:rPr sz="1400" b="1" spc="5" dirty="0">
                <a:latin typeface="Arial"/>
                <a:cs typeface="Arial"/>
              </a:rPr>
              <a:t>is  </a:t>
            </a:r>
            <a:r>
              <a:rPr sz="1400" b="1" spc="-5" dirty="0">
                <a:latin typeface="Arial"/>
                <a:cs typeface="Arial"/>
              </a:rPr>
              <a:t>divided into several parts </a:t>
            </a:r>
            <a:r>
              <a:rPr sz="1400" b="1" dirty="0">
                <a:latin typeface="Arial"/>
                <a:cs typeface="Arial"/>
              </a:rPr>
              <a:t>for </a:t>
            </a:r>
            <a:r>
              <a:rPr sz="1400" b="1" spc="-5" dirty="0">
                <a:latin typeface="Arial"/>
                <a:cs typeface="Arial"/>
              </a:rPr>
              <a:t>sharpness </a:t>
            </a:r>
            <a:r>
              <a:rPr sz="1400" b="1" spc="-10" dirty="0">
                <a:latin typeface="Arial"/>
                <a:cs typeface="Arial"/>
              </a:rPr>
              <a:t>due 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low quality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view.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44196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7030A0"/>
                </a:solidFill>
              </a:rPr>
              <a:t>General </a:t>
            </a:r>
            <a:r>
              <a:rPr lang="en-IN" i="1" dirty="0" smtClean="0">
                <a:solidFill>
                  <a:srgbClr val="7030A0"/>
                </a:solidFill>
              </a:rPr>
              <a:t>Diagram</a:t>
            </a:r>
            <a:r>
              <a:rPr lang="en-IN" i="1" dirty="0" smtClean="0">
                <a:solidFill>
                  <a:srgbClr val="7030A0"/>
                </a:solidFill>
              </a:rPr>
              <a:t> of the entire State and Transition Flow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3800" y="609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What is this presentation?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is a detailed analysis of the FSW section of the previous year winners. </a:t>
            </a:r>
          </a:p>
          <a:p>
            <a:r>
              <a:rPr lang="en-IN" sz="2400" dirty="0" smtClean="0"/>
              <a:t>FSW can be divided into 5 parts and each part is analysed in the following slides.</a:t>
            </a:r>
          </a:p>
          <a:p>
            <a:r>
              <a:rPr lang="en-IN" sz="2400" dirty="0" smtClean="0"/>
              <a:t>Each part includes:</a:t>
            </a:r>
          </a:p>
          <a:p>
            <a:pPr lvl="1"/>
            <a:r>
              <a:rPr lang="en-IN" sz="2000" dirty="0" smtClean="0"/>
              <a:t> Basic guide slide provided by the Competition</a:t>
            </a:r>
          </a:p>
          <a:p>
            <a:pPr lvl="1"/>
            <a:r>
              <a:rPr lang="en-IN" sz="2000" dirty="0" smtClean="0"/>
              <a:t>Slides of the 3 teams for reference</a:t>
            </a:r>
          </a:p>
          <a:p>
            <a:pPr lvl="1"/>
            <a:r>
              <a:rPr lang="en-IN" sz="2000" dirty="0" smtClean="0"/>
              <a:t> Summary outlining the steps to be taken and the necessary prerequisites which has to be </a:t>
            </a:r>
            <a:r>
              <a:rPr lang="en-IN" sz="2000" dirty="0" err="1" smtClean="0"/>
              <a:t>satisfiedn</a:t>
            </a:r>
            <a:r>
              <a:rPr lang="en-IN" sz="2000" dirty="0" smtClean="0"/>
              <a:t> before the work for each part can begin. 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572000"/>
            <a:ext cx="8305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Legend: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 smtClean="0"/>
              <a:t>Any Slide with </a:t>
            </a:r>
            <a:r>
              <a:rPr lang="en-IN" sz="2400" b="1" dirty="0" smtClean="0">
                <a:solidFill>
                  <a:srgbClr val="C00000"/>
                </a:solidFill>
              </a:rPr>
              <a:t>GS </a:t>
            </a:r>
            <a:r>
              <a:rPr lang="en-IN" sz="2000" dirty="0" smtClean="0"/>
              <a:t> in the top right corner is a Guide Slide, either created by me or provided by the Competition.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All text in </a:t>
            </a:r>
            <a:r>
              <a:rPr lang="en-IN" sz="2000" b="1" dirty="0" smtClean="0">
                <a:solidFill>
                  <a:srgbClr val="7030A0"/>
                </a:solidFill>
              </a:rPr>
              <a:t>PURPLE</a:t>
            </a:r>
            <a:r>
              <a:rPr lang="en-IN" sz="2000" dirty="0" smtClean="0">
                <a:solidFill>
                  <a:srgbClr val="7030A0"/>
                </a:solidFill>
              </a:rPr>
              <a:t> </a:t>
            </a:r>
            <a:r>
              <a:rPr lang="en-IN" sz="2000" dirty="0" smtClean="0"/>
              <a:t>is a comment, specifying which particular guidelines mentioned in the GS are satisfied in the particular slide.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Do go through everything and enquire if you have any doubts.</a:t>
            </a:r>
            <a:endParaRPr lang="en-IN" sz="2000" dirty="0"/>
          </a:p>
        </p:txBody>
      </p:sp>
      <p:sp>
        <p:nvSpPr>
          <p:cNvPr id="7" name="Google Shape;702;p74"/>
          <p:cNvSpPr txBox="1">
            <a:spLocks noGrp="1"/>
          </p:cNvSpPr>
          <p:nvPr>
            <p:ph type="ftr" idx="11"/>
          </p:nvPr>
        </p:nvSpPr>
        <p:spPr>
          <a:xfrm>
            <a:off x="2743200" y="6537326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2020-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Binu</a:t>
            </a:r>
            <a:r>
              <a:rPr lang="en-US" dirty="0" smtClean="0"/>
              <a:t> (FSW)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9194" y="76200"/>
            <a:ext cx="63980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Payload FSW </a:t>
            </a:r>
            <a:r>
              <a:rPr sz="3200" dirty="0"/>
              <a:t>State </a:t>
            </a:r>
            <a:r>
              <a:rPr sz="3200" spc="-5" dirty="0"/>
              <a:t>Diagram</a:t>
            </a:r>
            <a:r>
              <a:rPr sz="3200" spc="-20" dirty="0"/>
              <a:t> </a:t>
            </a:r>
            <a:r>
              <a:rPr sz="3200" dirty="0"/>
              <a:t>(2/6)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53814" y="1635425"/>
            <a:ext cx="8609012" cy="3576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85005" y="3530853"/>
            <a:ext cx="1164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970000"/>
                </a:solidFill>
                <a:latin typeface="Arial"/>
                <a:cs typeface="Arial"/>
              </a:rPr>
              <a:t>Brown </a:t>
            </a:r>
            <a:r>
              <a:rPr sz="1000" spc="-5" dirty="0">
                <a:latin typeface="Arial"/>
                <a:cs typeface="Arial"/>
              </a:rPr>
              <a:t>--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Launchpad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20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9800" y="1002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7030A0"/>
                </a:solidFill>
              </a:rPr>
              <a:t>Individual Breakdown of the General Diagram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0" y="609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4365" y="242089"/>
            <a:ext cx="48012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Payload FSW </a:t>
            </a:r>
            <a:r>
              <a:rPr sz="2800" dirty="0"/>
              <a:t>State </a:t>
            </a:r>
            <a:r>
              <a:rPr sz="2800" spc="-5" dirty="0"/>
              <a:t>Diagram</a:t>
            </a:r>
            <a:r>
              <a:rPr sz="2800" spc="-20" dirty="0"/>
              <a:t> </a:t>
            </a:r>
            <a:r>
              <a:rPr sz="2800" dirty="0"/>
              <a:t>(3/6)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72640" y="2433087"/>
            <a:ext cx="8941593" cy="2891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33469" y="2166619"/>
            <a:ext cx="869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sz="1000" spc="-5" dirty="0">
                <a:latin typeface="Arial"/>
                <a:cs typeface="Arial"/>
              </a:rPr>
              <a:t>--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Ascent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65194" y="3601592"/>
            <a:ext cx="10363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9900"/>
                </a:solidFill>
                <a:latin typeface="Arial"/>
                <a:cs typeface="Arial"/>
              </a:rPr>
              <a:t>Orange </a:t>
            </a:r>
            <a:r>
              <a:rPr sz="1000" spc="-5" dirty="0">
                <a:latin typeface="Arial"/>
                <a:cs typeface="Arial"/>
              </a:rPr>
              <a:t>--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Apogee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9800" y="11546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7030A0"/>
                </a:solidFill>
              </a:rPr>
              <a:t>Individual Breakdown of the General Diagram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6813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9194" y="291795"/>
            <a:ext cx="48012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Payload FSW </a:t>
            </a:r>
            <a:r>
              <a:rPr sz="2800" dirty="0"/>
              <a:t>State </a:t>
            </a:r>
            <a:r>
              <a:rPr sz="2800" spc="-5" dirty="0"/>
              <a:t>Diagram</a:t>
            </a:r>
            <a:r>
              <a:rPr sz="2800" spc="-20" dirty="0"/>
              <a:t> </a:t>
            </a:r>
            <a:r>
              <a:rPr sz="2800" dirty="0"/>
              <a:t>(4/6)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22547" y="2376178"/>
            <a:ext cx="8815982" cy="2883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69460" y="2138552"/>
            <a:ext cx="996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8761D"/>
                </a:solidFill>
                <a:latin typeface="Arial"/>
                <a:cs typeface="Arial"/>
              </a:rPr>
              <a:t>Green </a:t>
            </a:r>
            <a:r>
              <a:rPr sz="1000" spc="-5" dirty="0">
                <a:latin typeface="Arial"/>
                <a:cs typeface="Arial"/>
              </a:rPr>
              <a:t>--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Descent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81754" y="3330905"/>
            <a:ext cx="1367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Navy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Blue </a:t>
            </a:r>
            <a:r>
              <a:rPr sz="1000" spc="-5" dirty="0">
                <a:latin typeface="Arial"/>
                <a:cs typeface="Arial"/>
              </a:rPr>
              <a:t>--</a:t>
            </a:r>
            <a:r>
              <a:rPr sz="1000" spc="-10" dirty="0">
                <a:latin typeface="Arial"/>
                <a:cs typeface="Arial"/>
              </a:rPr>
              <a:t> Separation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9800" y="11546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7030A0"/>
                </a:solidFill>
              </a:rPr>
              <a:t>Individual Breakdown of the General Diagram</a:t>
            </a: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9194" y="291795"/>
            <a:ext cx="48012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Payload FSW </a:t>
            </a:r>
            <a:r>
              <a:rPr sz="2800" dirty="0"/>
              <a:t>State </a:t>
            </a:r>
            <a:r>
              <a:rPr sz="2800" spc="-5" dirty="0"/>
              <a:t>Diagram</a:t>
            </a:r>
            <a:r>
              <a:rPr sz="2800" spc="-20" dirty="0"/>
              <a:t> </a:t>
            </a:r>
            <a:r>
              <a:rPr sz="2800" dirty="0"/>
              <a:t>(5/6)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67493" y="2034953"/>
            <a:ext cx="8695332" cy="3132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01973" y="1759457"/>
            <a:ext cx="1922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900FF"/>
                </a:solidFill>
                <a:latin typeface="Arial"/>
                <a:cs typeface="Arial"/>
              </a:rPr>
              <a:t>Purple </a:t>
            </a:r>
            <a:r>
              <a:rPr sz="1000" spc="-5" dirty="0">
                <a:latin typeface="Arial"/>
                <a:cs typeface="Arial"/>
              </a:rPr>
              <a:t>-- Descent after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separation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30166" y="4268470"/>
            <a:ext cx="876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FF"/>
                </a:solidFill>
                <a:latin typeface="Arial"/>
                <a:cs typeface="Arial"/>
              </a:rPr>
              <a:t>Pink </a:t>
            </a:r>
            <a:r>
              <a:rPr sz="1000" spc="-5" dirty="0">
                <a:latin typeface="Arial"/>
                <a:cs typeface="Arial"/>
              </a:rPr>
              <a:t>--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Landing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9800" y="1066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7030A0"/>
                </a:solidFill>
              </a:rPr>
              <a:t>Individual Breakdown of the General Diagram</a:t>
            </a: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0565" y="76200"/>
            <a:ext cx="48012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Payload FSW </a:t>
            </a:r>
            <a:r>
              <a:rPr sz="2800" dirty="0"/>
              <a:t>State </a:t>
            </a:r>
            <a:r>
              <a:rPr sz="2800" spc="-5" dirty="0"/>
              <a:t>Diagram</a:t>
            </a:r>
            <a:r>
              <a:rPr sz="2800" spc="-20" dirty="0"/>
              <a:t> </a:t>
            </a:r>
            <a:r>
              <a:rPr sz="2800" dirty="0"/>
              <a:t>(6/6)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33246" y="1224280"/>
            <a:ext cx="318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Payload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FSW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Recovery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592" y="1715770"/>
            <a:ext cx="543242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715" indent="-330835" algn="just">
              <a:lnSpc>
                <a:spcPct val="100000"/>
              </a:lnSpc>
              <a:spcBef>
                <a:spcPts val="100"/>
              </a:spcBef>
              <a:buSzPct val="106666"/>
              <a:buChar char="●"/>
              <a:tabLst>
                <a:tab pos="343535" algn="l"/>
              </a:tabLst>
            </a:pPr>
            <a:r>
              <a:rPr sz="1500" spc="-5" dirty="0">
                <a:latin typeface="Arial"/>
                <a:cs typeface="Arial"/>
              </a:rPr>
              <a:t>Altitude data, reset counter </a:t>
            </a:r>
            <a:r>
              <a:rPr sz="1500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state counter variables will  </a:t>
            </a:r>
            <a:r>
              <a:rPr sz="1500" dirty="0">
                <a:latin typeface="Arial"/>
                <a:cs typeface="Arial"/>
              </a:rPr>
              <a:t>be </a:t>
            </a:r>
            <a:r>
              <a:rPr sz="1500" spc="-5" dirty="0">
                <a:latin typeface="Arial"/>
                <a:cs typeface="Arial"/>
              </a:rPr>
              <a:t>used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recover </a:t>
            </a:r>
            <a:r>
              <a:rPr sz="1500" spc="-15" dirty="0">
                <a:latin typeface="Arial"/>
                <a:cs typeface="Arial"/>
              </a:rPr>
              <a:t>FSW </a:t>
            </a:r>
            <a:r>
              <a:rPr sz="1500" spc="-5" dirty="0">
                <a:latin typeface="Arial"/>
                <a:cs typeface="Arial"/>
              </a:rPr>
              <a:t>state </a:t>
            </a:r>
            <a:r>
              <a:rPr sz="1500" dirty="0">
                <a:latin typeface="Arial"/>
                <a:cs typeface="Arial"/>
              </a:rPr>
              <a:t>if </a:t>
            </a:r>
            <a:r>
              <a:rPr sz="1500" spc="-5" dirty="0">
                <a:latin typeface="Arial"/>
                <a:cs typeface="Arial"/>
              </a:rPr>
              <a:t>processor resets. Reset  counter </a:t>
            </a:r>
            <a:r>
              <a:rPr sz="1500" spc="-10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an </a:t>
            </a:r>
            <a:r>
              <a:rPr sz="1500" spc="-5" dirty="0">
                <a:latin typeface="Arial"/>
                <a:cs typeface="Arial"/>
              </a:rPr>
              <a:t>integer variable which helps to determine  reset situation, and state counter is </a:t>
            </a:r>
            <a:r>
              <a:rPr sz="1500" dirty="0">
                <a:latin typeface="Arial"/>
                <a:cs typeface="Arial"/>
              </a:rPr>
              <a:t>an </a:t>
            </a:r>
            <a:r>
              <a:rPr sz="1500" spc="-5" dirty="0">
                <a:latin typeface="Arial"/>
                <a:cs typeface="Arial"/>
              </a:rPr>
              <a:t>integer variable  which </a:t>
            </a:r>
            <a:r>
              <a:rPr sz="1500" dirty="0">
                <a:latin typeface="Arial"/>
                <a:cs typeface="Arial"/>
              </a:rPr>
              <a:t>helps to determine </a:t>
            </a:r>
            <a:r>
              <a:rPr sz="1500" spc="-5" dirty="0">
                <a:latin typeface="Arial"/>
                <a:cs typeface="Arial"/>
              </a:rPr>
              <a:t>software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states.</a:t>
            </a:r>
            <a:endParaRPr sz="1500">
              <a:latin typeface="Arial"/>
              <a:cs typeface="Arial"/>
            </a:endParaRPr>
          </a:p>
          <a:p>
            <a:pPr marL="342900" marR="5715" indent="-330835" algn="just">
              <a:lnSpc>
                <a:spcPct val="100000"/>
              </a:lnSpc>
              <a:buSzPct val="106666"/>
              <a:buChar char="●"/>
              <a:tabLst>
                <a:tab pos="343535" algn="l"/>
              </a:tabLst>
            </a:pPr>
            <a:r>
              <a:rPr sz="1500" dirty="0">
                <a:latin typeface="Arial"/>
                <a:cs typeface="Arial"/>
              </a:rPr>
              <a:t>Reset </a:t>
            </a:r>
            <a:r>
              <a:rPr sz="1500" spc="-5" dirty="0">
                <a:latin typeface="Arial"/>
                <a:cs typeface="Arial"/>
              </a:rPr>
              <a:t>reasons may </a:t>
            </a:r>
            <a:r>
              <a:rPr sz="1500" dirty="0">
                <a:latin typeface="Arial"/>
                <a:cs typeface="Arial"/>
              </a:rPr>
              <a:t>be high temperatures </a:t>
            </a:r>
            <a:r>
              <a:rPr sz="1500" spc="-5" dirty="0">
                <a:latin typeface="Arial"/>
                <a:cs typeface="Arial"/>
              </a:rPr>
              <a:t>affecting directly 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microprocessor, high </a:t>
            </a:r>
            <a:r>
              <a:rPr sz="1500" dirty="0">
                <a:latin typeface="Arial"/>
                <a:cs typeface="Arial"/>
              </a:rPr>
              <a:t>current exceeding </a:t>
            </a:r>
            <a:r>
              <a:rPr sz="1500" spc="-5" dirty="0">
                <a:latin typeface="Arial"/>
                <a:cs typeface="Arial"/>
              </a:rPr>
              <a:t>limits of input  </a:t>
            </a:r>
            <a:r>
              <a:rPr sz="1500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output </a:t>
            </a:r>
            <a:r>
              <a:rPr sz="1500" dirty="0">
                <a:latin typeface="Arial"/>
                <a:cs typeface="Arial"/>
              </a:rPr>
              <a:t>pins </a:t>
            </a:r>
            <a:r>
              <a:rPr sz="1500" spc="-5" dirty="0">
                <a:latin typeface="Arial"/>
                <a:cs typeface="Arial"/>
              </a:rPr>
              <a:t>of microprocessor, </a:t>
            </a:r>
            <a:r>
              <a:rPr sz="1500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flight software which  </a:t>
            </a:r>
            <a:r>
              <a:rPr sz="1500" dirty="0">
                <a:latin typeface="Arial"/>
                <a:cs typeface="Arial"/>
              </a:rPr>
              <a:t>closes to </a:t>
            </a:r>
            <a:r>
              <a:rPr sz="1500" spc="-5" dirty="0">
                <a:latin typeface="Arial"/>
                <a:cs typeface="Arial"/>
              </a:rPr>
              <a:t>flash memory limit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microprocessor.</a:t>
            </a:r>
            <a:endParaRPr sz="1500">
              <a:latin typeface="Arial"/>
              <a:cs typeface="Arial"/>
            </a:endParaRPr>
          </a:p>
          <a:p>
            <a:pPr marL="342900" marR="5080" indent="-330835" algn="just">
              <a:lnSpc>
                <a:spcPct val="100000"/>
              </a:lnSpc>
              <a:buSzPct val="106666"/>
              <a:buChar char="●"/>
              <a:tabLst>
                <a:tab pos="343535" algn="l"/>
              </a:tabLst>
            </a:pPr>
            <a:r>
              <a:rPr sz="1500" dirty="0">
                <a:latin typeface="Arial"/>
                <a:cs typeface="Arial"/>
              </a:rPr>
              <a:t>Reset </a:t>
            </a:r>
            <a:r>
              <a:rPr sz="1500" spc="-5" dirty="0">
                <a:latin typeface="Arial"/>
                <a:cs typeface="Arial"/>
              </a:rPr>
              <a:t>counter and state counter are increased in </a:t>
            </a:r>
            <a:r>
              <a:rPr sz="1500" dirty="0">
                <a:latin typeface="Arial"/>
                <a:cs typeface="Arial"/>
              </a:rPr>
              <a:t>just first  </a:t>
            </a:r>
            <a:r>
              <a:rPr sz="1500" spc="-10" dirty="0">
                <a:latin typeface="Arial"/>
                <a:cs typeface="Arial"/>
              </a:rPr>
              <a:t>two </a:t>
            </a:r>
            <a:r>
              <a:rPr sz="1500" spc="-5" dirty="0">
                <a:latin typeface="Arial"/>
                <a:cs typeface="Arial"/>
              </a:rPr>
              <a:t>states and </a:t>
            </a:r>
            <a:r>
              <a:rPr sz="1500" spc="-10" dirty="0">
                <a:latin typeface="Arial"/>
                <a:cs typeface="Arial"/>
              </a:rPr>
              <a:t>save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EEPROM in these states. On </a:t>
            </a:r>
            <a:r>
              <a:rPr sz="1500" dirty="0">
                <a:latin typeface="Arial"/>
                <a:cs typeface="Arial"/>
              </a:rPr>
              <a:t>the  other </a:t>
            </a:r>
            <a:r>
              <a:rPr sz="1500" spc="-5" dirty="0">
                <a:latin typeface="Arial"/>
                <a:cs typeface="Arial"/>
              </a:rPr>
              <a:t>hand, altitude data </a:t>
            </a:r>
            <a:r>
              <a:rPr sz="1500" dirty="0">
                <a:latin typeface="Arial"/>
                <a:cs typeface="Arial"/>
              </a:rPr>
              <a:t>is </a:t>
            </a:r>
            <a:r>
              <a:rPr sz="1500" spc="-5" dirty="0">
                <a:latin typeface="Arial"/>
                <a:cs typeface="Arial"/>
              </a:rPr>
              <a:t>saved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EEPROM </a:t>
            </a:r>
            <a:r>
              <a:rPr sz="1500" dirty="0">
                <a:latin typeface="Arial"/>
                <a:cs typeface="Arial"/>
              </a:rPr>
              <a:t>in all </a:t>
            </a:r>
            <a:r>
              <a:rPr sz="1500" spc="-5" dirty="0">
                <a:latin typeface="Arial"/>
                <a:cs typeface="Arial"/>
              </a:rPr>
              <a:t>states  </a:t>
            </a:r>
            <a:r>
              <a:rPr sz="1500" dirty="0">
                <a:latin typeface="Arial"/>
                <a:cs typeface="Arial"/>
              </a:rPr>
              <a:t>at </a:t>
            </a:r>
            <a:r>
              <a:rPr sz="1500" spc="-5" dirty="0">
                <a:latin typeface="Arial"/>
                <a:cs typeface="Arial"/>
              </a:rPr>
              <a:t>every </a:t>
            </a:r>
            <a:r>
              <a:rPr sz="1500" dirty="0">
                <a:latin typeface="Arial"/>
                <a:cs typeface="Arial"/>
              </a:rPr>
              <a:t>one </a:t>
            </a:r>
            <a:r>
              <a:rPr sz="1500" spc="-5" dirty="0">
                <a:latin typeface="Arial"/>
                <a:cs typeface="Arial"/>
              </a:rPr>
              <a:t>second. If microprocessor resets, EEPROM is  </a:t>
            </a:r>
            <a:r>
              <a:rPr sz="1500" dirty="0">
                <a:latin typeface="Arial"/>
                <a:cs typeface="Arial"/>
              </a:rPr>
              <a:t>read </a:t>
            </a:r>
            <a:r>
              <a:rPr sz="1500" spc="-5" dirty="0">
                <a:latin typeface="Arial"/>
                <a:cs typeface="Arial"/>
              </a:rPr>
              <a:t>based </a:t>
            </a:r>
            <a:r>
              <a:rPr sz="1500" dirty="0">
                <a:latin typeface="Arial"/>
                <a:cs typeface="Arial"/>
              </a:rPr>
              <a:t>on </a:t>
            </a:r>
            <a:r>
              <a:rPr sz="1500" spc="-5" dirty="0">
                <a:latin typeface="Arial"/>
                <a:cs typeface="Arial"/>
              </a:rPr>
              <a:t>the value of reset counter </a:t>
            </a:r>
            <a:r>
              <a:rPr sz="1500" dirty="0">
                <a:latin typeface="Arial"/>
                <a:cs typeface="Arial"/>
              </a:rPr>
              <a:t>at beginning </a:t>
            </a:r>
            <a:r>
              <a:rPr sz="1500" spc="-5" dirty="0">
                <a:latin typeface="Arial"/>
                <a:cs typeface="Arial"/>
              </a:rPr>
              <a:t>of the  </a:t>
            </a:r>
            <a:r>
              <a:rPr sz="1500" dirty="0">
                <a:latin typeface="Arial"/>
                <a:cs typeface="Arial"/>
              </a:rPr>
              <a:t>flight </a:t>
            </a:r>
            <a:r>
              <a:rPr sz="1500" spc="-5" dirty="0">
                <a:latin typeface="Arial"/>
                <a:cs typeface="Arial"/>
              </a:rPr>
              <a:t>software. Thus,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value of </a:t>
            </a:r>
            <a:r>
              <a:rPr sz="1500" dirty="0">
                <a:latin typeface="Arial"/>
                <a:cs typeface="Arial"/>
              </a:rPr>
              <a:t>the state </a:t>
            </a:r>
            <a:r>
              <a:rPr sz="1500" spc="-5" dirty="0">
                <a:latin typeface="Arial"/>
                <a:cs typeface="Arial"/>
              </a:rPr>
              <a:t>counter and </a:t>
            </a:r>
            <a:r>
              <a:rPr sz="1500" dirty="0">
                <a:latin typeface="Arial"/>
                <a:cs typeface="Arial"/>
              </a:rPr>
              <a:t>the  last </a:t>
            </a:r>
            <a:r>
              <a:rPr sz="1500" spc="-5" dirty="0">
                <a:latin typeface="Arial"/>
                <a:cs typeface="Arial"/>
              </a:rPr>
              <a:t>altitude data is obtained </a:t>
            </a:r>
            <a:r>
              <a:rPr sz="1500" dirty="0">
                <a:latin typeface="Arial"/>
                <a:cs typeface="Arial"/>
              </a:rPr>
              <a:t>from </a:t>
            </a:r>
            <a:r>
              <a:rPr sz="1500" spc="-5" dirty="0">
                <a:latin typeface="Arial"/>
                <a:cs typeface="Arial"/>
              </a:rPr>
              <a:t>EEPROM. As a result,  according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values of state counter </a:t>
            </a:r>
            <a:r>
              <a:rPr sz="1500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last altitude data,  </a:t>
            </a:r>
            <a:r>
              <a:rPr sz="1500" dirty="0">
                <a:latin typeface="Arial"/>
                <a:cs typeface="Arial"/>
              </a:rPr>
              <a:t>the last </a:t>
            </a:r>
            <a:r>
              <a:rPr sz="1500" spc="-5" dirty="0">
                <a:latin typeface="Arial"/>
                <a:cs typeface="Arial"/>
              </a:rPr>
              <a:t>software </a:t>
            </a:r>
            <a:r>
              <a:rPr sz="1500" dirty="0">
                <a:latin typeface="Arial"/>
                <a:cs typeface="Arial"/>
              </a:rPr>
              <a:t>state </a:t>
            </a:r>
            <a:r>
              <a:rPr sz="1500" spc="-5" dirty="0">
                <a:latin typeface="Arial"/>
                <a:cs typeface="Arial"/>
              </a:rPr>
              <a:t>will </a:t>
            </a:r>
            <a:r>
              <a:rPr sz="1500" dirty="0">
                <a:latin typeface="Arial"/>
                <a:cs typeface="Arial"/>
              </a:rPr>
              <a:t>be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found.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80532" y="1385316"/>
            <a:ext cx="3298190" cy="4002404"/>
            <a:chOff x="5780532" y="1385316"/>
            <a:chExt cx="3298190" cy="4002404"/>
          </a:xfrm>
        </p:grpSpPr>
        <p:sp>
          <p:nvSpPr>
            <p:cNvPr id="14" name="object 14"/>
            <p:cNvSpPr/>
            <p:nvPr/>
          </p:nvSpPr>
          <p:spPr>
            <a:xfrm>
              <a:off x="6210483" y="1487746"/>
              <a:ext cx="2750221" cy="29645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90438" y="1395222"/>
              <a:ext cx="3278504" cy="3298190"/>
            </a:xfrm>
            <a:custGeom>
              <a:avLst/>
              <a:gdLst/>
              <a:ahLst/>
              <a:cxnLst/>
              <a:rect l="l" t="t" r="r" b="b"/>
              <a:pathLst>
                <a:path w="3278504" h="3298190">
                  <a:moveTo>
                    <a:pt x="0" y="3297935"/>
                  </a:moveTo>
                  <a:lnTo>
                    <a:pt x="3278123" y="3297935"/>
                  </a:lnTo>
                  <a:lnTo>
                    <a:pt x="3278123" y="0"/>
                  </a:lnTo>
                  <a:lnTo>
                    <a:pt x="0" y="0"/>
                  </a:lnTo>
                  <a:lnTo>
                    <a:pt x="0" y="3297935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94702" y="4693031"/>
              <a:ext cx="86995" cy="694690"/>
            </a:xfrm>
            <a:custGeom>
              <a:avLst/>
              <a:gdLst/>
              <a:ahLst/>
              <a:cxnLst/>
              <a:rect l="l" t="t" r="r" b="b"/>
              <a:pathLst>
                <a:path w="86995" h="694689">
                  <a:moveTo>
                    <a:pt x="28896" y="607695"/>
                  </a:moveTo>
                  <a:lnTo>
                    <a:pt x="0" y="608076"/>
                  </a:lnTo>
                  <a:lnTo>
                    <a:pt x="44576" y="694309"/>
                  </a:lnTo>
                  <a:lnTo>
                    <a:pt x="79491" y="622173"/>
                  </a:lnTo>
                  <a:lnTo>
                    <a:pt x="29082" y="622173"/>
                  </a:lnTo>
                  <a:lnTo>
                    <a:pt x="28896" y="607695"/>
                  </a:lnTo>
                  <a:close/>
                </a:path>
                <a:path w="86995" h="694689">
                  <a:moveTo>
                    <a:pt x="86868" y="606933"/>
                  </a:moveTo>
                  <a:lnTo>
                    <a:pt x="28896" y="607695"/>
                  </a:lnTo>
                  <a:lnTo>
                    <a:pt x="29082" y="622173"/>
                  </a:lnTo>
                  <a:lnTo>
                    <a:pt x="58039" y="621792"/>
                  </a:lnTo>
                  <a:lnTo>
                    <a:pt x="57852" y="607314"/>
                  </a:lnTo>
                  <a:lnTo>
                    <a:pt x="86683" y="607314"/>
                  </a:lnTo>
                  <a:lnTo>
                    <a:pt x="86868" y="606933"/>
                  </a:lnTo>
                  <a:close/>
                </a:path>
                <a:path w="86995" h="694689">
                  <a:moveTo>
                    <a:pt x="86683" y="607314"/>
                  </a:moveTo>
                  <a:lnTo>
                    <a:pt x="57852" y="607314"/>
                  </a:lnTo>
                  <a:lnTo>
                    <a:pt x="58039" y="621792"/>
                  </a:lnTo>
                  <a:lnTo>
                    <a:pt x="29082" y="622173"/>
                  </a:lnTo>
                  <a:lnTo>
                    <a:pt x="79491" y="622173"/>
                  </a:lnTo>
                  <a:lnTo>
                    <a:pt x="86683" y="607314"/>
                  </a:lnTo>
                  <a:close/>
                </a:path>
                <a:path w="86995" h="694689">
                  <a:moveTo>
                    <a:pt x="50038" y="0"/>
                  </a:moveTo>
                  <a:lnTo>
                    <a:pt x="21081" y="254"/>
                  </a:lnTo>
                  <a:lnTo>
                    <a:pt x="28896" y="607695"/>
                  </a:lnTo>
                  <a:lnTo>
                    <a:pt x="57852" y="607314"/>
                  </a:lnTo>
                  <a:lnTo>
                    <a:pt x="50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96432" y="5461508"/>
            <a:ext cx="26015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FSW state </a:t>
            </a:r>
            <a:r>
              <a:rPr sz="1600" b="1" spc="-10" dirty="0">
                <a:latin typeface="Arial"/>
                <a:cs typeface="Arial"/>
              </a:rPr>
              <a:t>recovery </a:t>
            </a:r>
            <a:r>
              <a:rPr sz="1600" b="1" spc="-5" dirty="0">
                <a:latin typeface="Arial"/>
                <a:cs typeface="Arial"/>
              </a:rPr>
              <a:t>part of  flight </a:t>
            </a:r>
            <a:r>
              <a:rPr sz="1600" b="1" dirty="0">
                <a:latin typeface="Arial"/>
                <a:cs typeface="Arial"/>
              </a:rPr>
              <a:t>software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shown.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849868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400" b="1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FSW recovery to correct state after processor reset during flight</a:t>
            </a:r>
            <a:endParaRPr lang="en-IN" sz="1400" i="1" dirty="0" smtClean="0">
              <a:solidFill>
                <a:srgbClr val="7030A0"/>
              </a:solidFill>
            </a:endParaRPr>
          </a:p>
          <a:p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81400" y="457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533" y="95503"/>
            <a:ext cx="921385" cy="5702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95910" marR="67310" indent="-220345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Team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  Here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sz="1200" dirty="0">
                <a:latin typeface="Arial"/>
                <a:cs typeface="Arial"/>
              </a:rPr>
              <a:t>(If </a:t>
            </a:r>
            <a:r>
              <a:rPr sz="1200" spc="-5" dirty="0">
                <a:latin typeface="Arial"/>
                <a:cs typeface="Arial"/>
              </a:rPr>
              <a:t>You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709" y="131824"/>
            <a:ext cx="1252855" cy="782955"/>
            <a:chOff x="7827709" y="131824"/>
            <a:chExt cx="1252855" cy="782955"/>
          </a:xfrm>
        </p:grpSpPr>
        <p:sp>
          <p:nvSpPr>
            <p:cNvPr id="4" name="object 4"/>
            <p:cNvSpPr/>
            <p:nvPr/>
          </p:nvSpPr>
          <p:spPr>
            <a:xfrm>
              <a:off x="7827709" y="131824"/>
              <a:ext cx="782873" cy="782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0582" y="15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69874" y="457199"/>
                  </a:moveTo>
                  <a:lnTo>
                    <a:pt x="228599" y="349266"/>
                  </a:lnTo>
                  <a:lnTo>
                    <a:pt x="87324" y="457199"/>
                  </a:lnTo>
                  <a:lnTo>
                    <a:pt x="141274" y="282564"/>
                  </a:lnTo>
                  <a:lnTo>
                    <a:pt x="0" y="174634"/>
                  </a:lnTo>
                  <a:lnTo>
                    <a:pt x="174624" y="174634"/>
                  </a:lnTo>
                  <a:lnTo>
                    <a:pt x="228599" y="0"/>
                  </a:lnTo>
                  <a:lnTo>
                    <a:pt x="282574" y="174634"/>
                  </a:lnTo>
                  <a:lnTo>
                    <a:pt x="457199" y="174634"/>
                  </a:lnTo>
                  <a:lnTo>
                    <a:pt x="315924" y="282564"/>
                  </a:lnTo>
                  <a:lnTo>
                    <a:pt x="369874" y="457199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0582" y="15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34"/>
                  </a:moveTo>
                  <a:lnTo>
                    <a:pt x="174624" y="174634"/>
                  </a:lnTo>
                  <a:lnTo>
                    <a:pt x="228599" y="0"/>
                  </a:lnTo>
                  <a:lnTo>
                    <a:pt x="282574" y="174634"/>
                  </a:lnTo>
                  <a:lnTo>
                    <a:pt x="457199" y="174634"/>
                  </a:lnTo>
                  <a:lnTo>
                    <a:pt x="315924" y="282564"/>
                  </a:lnTo>
                  <a:lnTo>
                    <a:pt x="369874" y="457199"/>
                  </a:lnTo>
                  <a:lnTo>
                    <a:pt x="228599" y="349266"/>
                  </a:lnTo>
                  <a:lnTo>
                    <a:pt x="87324" y="457199"/>
                  </a:lnTo>
                  <a:lnTo>
                    <a:pt x="141274" y="282564"/>
                  </a:lnTo>
                  <a:lnTo>
                    <a:pt x="0" y="174634"/>
                  </a:lnTo>
                  <a:close/>
                </a:path>
              </a:pathLst>
            </a:custGeom>
            <a:ln w="25399">
              <a:solidFill>
                <a:srgbClr val="87A3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6174" y="0"/>
            <a:ext cx="1490769" cy="917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648017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Payload FSW State Diagram</a:t>
            </a:r>
            <a:r>
              <a:rPr sz="2800" spc="-100" dirty="0"/>
              <a:t> </a:t>
            </a:r>
            <a:r>
              <a:rPr sz="2800" spc="-5" dirty="0"/>
              <a:t>1/2</a:t>
            </a:r>
          </a:p>
        </p:txBody>
      </p:sp>
      <p:sp>
        <p:nvSpPr>
          <p:cNvPr id="9" name="object 9"/>
          <p:cNvSpPr/>
          <p:nvPr/>
        </p:nvSpPr>
        <p:spPr>
          <a:xfrm>
            <a:off x="647698" y="1139822"/>
            <a:ext cx="7848584" cy="509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351146" y="6493459"/>
            <a:ext cx="2882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25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01624" y="6509337"/>
            <a:ext cx="15614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Presenter: </a:t>
            </a:r>
            <a:r>
              <a:rPr sz="1000" dirty="0">
                <a:latin typeface="Arial"/>
                <a:cs typeface="Arial"/>
              </a:rPr>
              <a:t>Mateusz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Rajzer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3013975" y="6509337"/>
            <a:ext cx="311150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CanSat 2019 PDR: Team #3193 AGH Space</a:t>
            </a:r>
            <a:r>
              <a:rPr spc="-60" dirty="0"/>
              <a:t> </a:t>
            </a:r>
            <a:r>
              <a:rPr spc="-5" dirty="0"/>
              <a:t>Systems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457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914400"/>
            <a:ext cx="426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b="1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Software state diagrams for </a:t>
            </a:r>
            <a:r>
              <a:rPr lang="en-IN" sz="1600" b="1" i="1" dirty="0" smtClean="0">
                <a:solidFill>
                  <a:srgbClr val="7030A0"/>
                </a:solidFill>
              </a:rPr>
              <a:t>Payload</a:t>
            </a:r>
            <a:r>
              <a:rPr lang="en-IN" sz="1600" b="1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defining the states and transition conditions of the flight software</a:t>
            </a:r>
            <a:endParaRPr lang="en-IN" sz="1600" b="1" i="1" dirty="0" smtClean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233" y="122640"/>
            <a:ext cx="89598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0"/>
              </a:lnSpc>
            </a:pPr>
            <a:r>
              <a:rPr sz="1200" spc="-5" dirty="0">
                <a:latin typeface="Arial"/>
                <a:cs typeface="Arial"/>
              </a:rPr>
              <a:t>Team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(If </a:t>
            </a:r>
            <a:r>
              <a:rPr sz="1200" spc="-5" dirty="0">
                <a:latin typeface="Arial"/>
                <a:cs typeface="Arial"/>
              </a:rPr>
              <a:t>You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27709" y="131824"/>
            <a:ext cx="782873" cy="78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224" y="1470660"/>
            <a:ext cx="8659495" cy="3482340"/>
          </a:xfrm>
          <a:custGeom>
            <a:avLst/>
            <a:gdLst/>
            <a:ahLst/>
            <a:cxnLst/>
            <a:rect l="l" t="t" r="r" b="b"/>
            <a:pathLst>
              <a:path w="8659495" h="3482340">
                <a:moveTo>
                  <a:pt x="8659182" y="3481792"/>
                </a:moveTo>
                <a:lnTo>
                  <a:pt x="0" y="3481792"/>
                </a:lnTo>
                <a:lnTo>
                  <a:pt x="0" y="0"/>
                </a:lnTo>
                <a:lnTo>
                  <a:pt x="8659182" y="0"/>
                </a:lnTo>
                <a:lnTo>
                  <a:pt x="8659182" y="3481792"/>
                </a:lnTo>
                <a:close/>
              </a:path>
            </a:pathLst>
          </a:custGeom>
          <a:solidFill>
            <a:srgbClr val="E6E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74" y="0"/>
            <a:ext cx="1490769" cy="917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152400"/>
            <a:ext cx="602297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Payload FSW State Diagram</a:t>
            </a:r>
            <a:r>
              <a:rPr sz="2800" spc="-100" dirty="0"/>
              <a:t> </a:t>
            </a:r>
            <a:r>
              <a:rPr sz="2800" spc="-5" dirty="0"/>
              <a:t>2/2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597882" y="139699"/>
            <a:ext cx="482600" cy="482600"/>
            <a:chOff x="8597882" y="139699"/>
            <a:chExt cx="482600" cy="482600"/>
          </a:xfrm>
        </p:grpSpPr>
        <p:sp>
          <p:nvSpPr>
            <p:cNvPr id="8" name="object 8"/>
            <p:cNvSpPr/>
            <p:nvPr/>
          </p:nvSpPr>
          <p:spPr>
            <a:xfrm>
              <a:off x="8610582" y="15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69874" y="457199"/>
                  </a:moveTo>
                  <a:lnTo>
                    <a:pt x="228599" y="349266"/>
                  </a:lnTo>
                  <a:lnTo>
                    <a:pt x="87324" y="457199"/>
                  </a:lnTo>
                  <a:lnTo>
                    <a:pt x="141274" y="282564"/>
                  </a:lnTo>
                  <a:lnTo>
                    <a:pt x="0" y="174634"/>
                  </a:lnTo>
                  <a:lnTo>
                    <a:pt x="174624" y="174634"/>
                  </a:lnTo>
                  <a:lnTo>
                    <a:pt x="228599" y="0"/>
                  </a:lnTo>
                  <a:lnTo>
                    <a:pt x="282574" y="174634"/>
                  </a:lnTo>
                  <a:lnTo>
                    <a:pt x="457199" y="174634"/>
                  </a:lnTo>
                  <a:lnTo>
                    <a:pt x="315924" y="282564"/>
                  </a:lnTo>
                  <a:lnTo>
                    <a:pt x="369874" y="457199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10582" y="15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34"/>
                  </a:moveTo>
                  <a:lnTo>
                    <a:pt x="174624" y="174634"/>
                  </a:lnTo>
                  <a:lnTo>
                    <a:pt x="228599" y="0"/>
                  </a:lnTo>
                  <a:lnTo>
                    <a:pt x="282574" y="174634"/>
                  </a:lnTo>
                  <a:lnTo>
                    <a:pt x="457199" y="174634"/>
                  </a:lnTo>
                  <a:lnTo>
                    <a:pt x="315924" y="282564"/>
                  </a:lnTo>
                  <a:lnTo>
                    <a:pt x="369874" y="457199"/>
                  </a:lnTo>
                  <a:lnTo>
                    <a:pt x="228599" y="349266"/>
                  </a:lnTo>
                  <a:lnTo>
                    <a:pt x="87324" y="457199"/>
                  </a:lnTo>
                  <a:lnTo>
                    <a:pt x="141274" y="282564"/>
                  </a:lnTo>
                  <a:lnTo>
                    <a:pt x="0" y="174634"/>
                  </a:lnTo>
                  <a:close/>
                </a:path>
              </a:pathLst>
            </a:custGeom>
            <a:ln w="25399">
              <a:solidFill>
                <a:srgbClr val="87A3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624" y="1583690"/>
            <a:ext cx="8535035" cy="2835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997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As far as power </a:t>
            </a:r>
            <a:r>
              <a:rPr sz="1400" dirty="0">
                <a:latin typeface="Arial"/>
                <a:cs typeface="Arial"/>
              </a:rPr>
              <a:t>management </a:t>
            </a:r>
            <a:r>
              <a:rPr sz="1400" spc="-5" dirty="0">
                <a:latin typeface="Arial"/>
                <a:cs typeface="Arial"/>
              </a:rPr>
              <a:t>goes, all devices apart from two </a:t>
            </a:r>
            <a:r>
              <a:rPr sz="1400" dirty="0">
                <a:latin typeface="Arial"/>
                <a:cs typeface="Arial"/>
              </a:rPr>
              <a:t>shall </a:t>
            </a:r>
            <a:r>
              <a:rPr sz="1400" spc="-5" dirty="0">
                <a:latin typeface="Arial"/>
                <a:cs typeface="Arial"/>
              </a:rPr>
              <a:t>be turned on all the time. Said  </a:t>
            </a:r>
            <a:r>
              <a:rPr sz="1400" dirty="0">
                <a:latin typeface="Arial"/>
                <a:cs typeface="Arial"/>
              </a:rPr>
              <a:t>components </a:t>
            </a:r>
            <a:r>
              <a:rPr sz="1400" spc="-5" dirty="0">
                <a:latin typeface="Arial"/>
                <a:cs typeface="Arial"/>
              </a:rPr>
              <a:t>are </a:t>
            </a:r>
            <a:r>
              <a:rPr sz="1400" dirty="0">
                <a:latin typeface="Arial"/>
                <a:cs typeface="Arial"/>
              </a:rPr>
              <a:t>servos </a:t>
            </a:r>
            <a:r>
              <a:rPr sz="1400" spc="-5" dirty="0">
                <a:latin typeface="Arial"/>
                <a:cs typeface="Arial"/>
              </a:rPr>
              <a:t>and hot wire. Their activation has been </a:t>
            </a:r>
            <a:r>
              <a:rPr sz="1400" dirty="0">
                <a:latin typeface="Arial"/>
                <a:cs typeface="Arial"/>
              </a:rPr>
              <a:t>marked </a:t>
            </a:r>
            <a:r>
              <a:rPr sz="1400" spc="-5" dirty="0">
                <a:latin typeface="Arial"/>
                <a:cs typeface="Arial"/>
              </a:rPr>
              <a:t>on flow diagram, and they are not to  be turned off until end of 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mission.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Arial"/>
              <a:cs typeface="Arial"/>
            </a:endParaRPr>
          </a:p>
          <a:p>
            <a:pPr marL="12700" marR="5080" algn="just">
              <a:lnSpc>
                <a:spcPct val="99200"/>
              </a:lnSpc>
            </a:pPr>
            <a:r>
              <a:rPr sz="1400" spc="-5" dirty="0">
                <a:latin typeface="Arial"/>
                <a:cs typeface="Arial"/>
              </a:rPr>
              <a:t>After </a:t>
            </a:r>
            <a:r>
              <a:rPr sz="1400" dirty="0">
                <a:latin typeface="Arial"/>
                <a:cs typeface="Arial"/>
              </a:rPr>
              <a:t>reset </a:t>
            </a:r>
            <a:r>
              <a:rPr sz="1400" spc="-5" dirty="0">
                <a:latin typeface="Arial"/>
                <a:cs typeface="Arial"/>
              </a:rPr>
              <a:t>of processor in flight </a:t>
            </a:r>
            <a:r>
              <a:rPr sz="1400" dirty="0">
                <a:latin typeface="Arial"/>
                <a:cs typeface="Arial"/>
              </a:rPr>
              <a:t>mode, </a:t>
            </a:r>
            <a:r>
              <a:rPr sz="1400" spc="-5" dirty="0">
                <a:latin typeface="Arial"/>
                <a:cs typeface="Arial"/>
              </a:rPr>
              <a:t>previous </a:t>
            </a:r>
            <a:r>
              <a:rPr sz="1400" dirty="0">
                <a:latin typeface="Arial"/>
                <a:cs typeface="Arial"/>
              </a:rPr>
              <a:t>state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mission </a:t>
            </a:r>
            <a:r>
              <a:rPr sz="1400" spc="-5" dirty="0">
                <a:latin typeface="Arial"/>
                <a:cs typeface="Arial"/>
              </a:rPr>
              <a:t>together with last paket </a:t>
            </a:r>
            <a:r>
              <a:rPr sz="1400" dirty="0">
                <a:latin typeface="Arial"/>
                <a:cs typeface="Arial"/>
              </a:rPr>
              <a:t>count can </a:t>
            </a:r>
            <a:r>
              <a:rPr sz="1400" spc="-5" dirty="0">
                <a:latin typeface="Arial"/>
                <a:cs typeface="Arial"/>
              </a:rPr>
              <a:t>be  </a:t>
            </a:r>
            <a:r>
              <a:rPr sz="1400" dirty="0">
                <a:latin typeface="Arial"/>
                <a:cs typeface="Arial"/>
              </a:rPr>
              <a:t>retrieved </a:t>
            </a:r>
            <a:r>
              <a:rPr sz="1400" spc="-5" dirty="0">
                <a:latin typeface="Arial"/>
                <a:cs typeface="Arial"/>
              </a:rPr>
              <a:t>from flash. This information with </a:t>
            </a:r>
            <a:r>
              <a:rPr sz="1400" dirty="0">
                <a:latin typeface="Arial"/>
                <a:cs typeface="Arial"/>
              </a:rPr>
              <a:t>current </a:t>
            </a:r>
            <a:r>
              <a:rPr sz="1400" spc="-5" dirty="0">
                <a:latin typeface="Arial"/>
                <a:cs typeface="Arial"/>
              </a:rPr>
              <a:t>gps time is </a:t>
            </a:r>
            <a:r>
              <a:rPr sz="1400" dirty="0">
                <a:latin typeface="Arial"/>
                <a:cs typeface="Arial"/>
              </a:rPr>
              <a:t>sufficient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continue mission. </a:t>
            </a:r>
            <a:r>
              <a:rPr sz="1400" spc="-5" dirty="0">
                <a:latin typeface="Arial"/>
                <a:cs typeface="Arial"/>
              </a:rPr>
              <a:t>It </a:t>
            </a:r>
            <a:r>
              <a:rPr sz="1400" dirty="0">
                <a:latin typeface="Arial"/>
                <a:cs typeface="Arial"/>
              </a:rPr>
              <a:t>must </a:t>
            </a:r>
            <a:r>
              <a:rPr sz="1400" spc="-5" dirty="0">
                <a:latin typeface="Arial"/>
                <a:cs typeface="Arial"/>
              </a:rPr>
              <a:t>be  </a:t>
            </a:r>
            <a:r>
              <a:rPr sz="1400" dirty="0">
                <a:latin typeface="Arial"/>
                <a:cs typeface="Arial"/>
              </a:rPr>
              <a:t>mentioned, </a:t>
            </a:r>
            <a:r>
              <a:rPr sz="1400" spc="-5" dirty="0">
                <a:latin typeface="Arial"/>
                <a:cs typeface="Arial"/>
              </a:rPr>
              <a:t>that gps has an external battery, which enables it to quickly </a:t>
            </a:r>
            <a:r>
              <a:rPr sz="1400" dirty="0">
                <a:latin typeface="Arial"/>
                <a:cs typeface="Arial"/>
              </a:rPr>
              <a:t>recover </a:t>
            </a:r>
            <a:r>
              <a:rPr sz="1400" spc="-5" dirty="0">
                <a:latin typeface="Arial"/>
                <a:cs typeface="Arial"/>
              </a:rPr>
              <a:t>from </a:t>
            </a:r>
            <a:r>
              <a:rPr sz="1400" dirty="0">
                <a:latin typeface="Arial"/>
                <a:cs typeface="Arial"/>
              </a:rPr>
              <a:t>reset state </a:t>
            </a:r>
            <a:r>
              <a:rPr sz="1400" spc="-5" dirty="0">
                <a:latin typeface="Arial"/>
                <a:cs typeface="Arial"/>
              </a:rPr>
              <a:t>and output  accurate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Potential </a:t>
            </a:r>
            <a:r>
              <a:rPr sz="1400" dirty="0">
                <a:latin typeface="Arial"/>
                <a:cs typeface="Arial"/>
              </a:rPr>
              <a:t>reset causes </a:t>
            </a:r>
            <a:r>
              <a:rPr sz="1400" spc="-5" dirty="0">
                <a:latin typeface="Arial"/>
                <a:cs typeface="Arial"/>
              </a:rPr>
              <a:t>are </a:t>
            </a:r>
            <a:r>
              <a:rPr sz="1400" dirty="0">
                <a:latin typeface="Arial"/>
                <a:cs typeface="Arial"/>
              </a:rPr>
              <a:t>countless, yet most </a:t>
            </a:r>
            <a:r>
              <a:rPr sz="1400" spc="-5" dirty="0">
                <a:latin typeface="Arial"/>
                <a:cs typeface="Arial"/>
              </a:rPr>
              <a:t>likely of them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are: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Temporary battery disconnection due to poor quality 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connection,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Watchdog, triggered by </a:t>
            </a:r>
            <a:r>
              <a:rPr sz="1400" dirty="0">
                <a:latin typeface="Arial"/>
                <a:cs typeface="Arial"/>
              </a:rPr>
              <a:t>software </a:t>
            </a:r>
            <a:r>
              <a:rPr sz="1400" spc="-5" dirty="0">
                <a:latin typeface="Arial"/>
                <a:cs typeface="Arial"/>
              </a:rPr>
              <a:t>bug which </a:t>
            </a:r>
            <a:r>
              <a:rPr sz="1400" dirty="0">
                <a:latin typeface="Arial"/>
                <a:cs typeface="Arial"/>
              </a:rPr>
              <a:t>caused </a:t>
            </a:r>
            <a:r>
              <a:rPr sz="1400" spc="-5" dirty="0">
                <a:latin typeface="Arial"/>
                <a:cs typeface="Arial"/>
              </a:rPr>
              <a:t>program 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freeze.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351146" y="6493459"/>
            <a:ext cx="2882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26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01624" y="6509337"/>
            <a:ext cx="15614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Presenter: </a:t>
            </a:r>
            <a:r>
              <a:rPr sz="1000" dirty="0">
                <a:latin typeface="Arial"/>
                <a:cs typeface="Arial"/>
              </a:rPr>
              <a:t>Mateusz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Rajzer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3013975" y="6509337"/>
            <a:ext cx="311150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CanSat 2019 PDR: Team #3193 AGH Space</a:t>
            </a:r>
            <a:r>
              <a:rPr spc="-60" dirty="0"/>
              <a:t> </a:t>
            </a:r>
            <a:r>
              <a:rPr spc="-5" dirty="0"/>
              <a:t>Systems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533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10668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400" b="1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FSW recovery to correct state after processor reset during flight</a:t>
            </a:r>
            <a:endParaRPr lang="en-IN" sz="1400" i="1" dirty="0" smtClean="0">
              <a:solidFill>
                <a:srgbClr val="7030A0"/>
              </a:solidFill>
            </a:endParaRPr>
          </a:p>
          <a:p>
            <a:endParaRPr lang="en-IN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62456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Payload FSW </a:t>
            </a:r>
            <a:r>
              <a:rPr sz="2800" dirty="0"/>
              <a:t>State</a:t>
            </a:r>
            <a:r>
              <a:rPr sz="2800" spc="-25" dirty="0"/>
              <a:t> </a:t>
            </a:r>
            <a:r>
              <a:rPr sz="2800" spc="-5" dirty="0"/>
              <a:t>Diagram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3600703"/>
            <a:ext cx="8799195" cy="247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8617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Reset Control and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Recovering:  </a:t>
            </a:r>
            <a:r>
              <a:rPr sz="1400" dirty="0">
                <a:latin typeface="Arial"/>
                <a:cs typeface="Arial"/>
              </a:rPr>
              <a:t>Each phases and packet  countings are stored in  </a:t>
            </a:r>
            <a:r>
              <a:rPr sz="1400" spc="-5" dirty="0">
                <a:latin typeface="Arial"/>
                <a:cs typeface="Arial"/>
              </a:rPr>
              <a:t>EEPROM. </a:t>
            </a:r>
            <a:r>
              <a:rPr sz="1400" dirty="0">
                <a:latin typeface="Arial"/>
                <a:cs typeface="Arial"/>
              </a:rPr>
              <a:t>If reset operation is  done, </a:t>
            </a:r>
            <a:r>
              <a:rPr sz="1400" spc="-5" dirty="0">
                <a:latin typeface="Arial"/>
                <a:cs typeface="Arial"/>
              </a:rPr>
              <a:t>microcontroller </a:t>
            </a:r>
            <a:r>
              <a:rPr sz="1400" dirty="0">
                <a:latin typeface="Arial"/>
                <a:cs typeface="Arial"/>
              </a:rPr>
              <a:t>gets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values  </a:t>
            </a:r>
            <a:r>
              <a:rPr sz="1400" dirty="0">
                <a:latin typeface="Arial"/>
                <a:cs typeface="Arial"/>
              </a:rPr>
              <a:t>from EEPROM for all datas. </a:t>
            </a:r>
            <a:r>
              <a:rPr sz="1400" b="1" spc="-15" dirty="0">
                <a:latin typeface="Arial"/>
                <a:cs typeface="Arial"/>
              </a:rPr>
              <a:t>All  </a:t>
            </a:r>
            <a:r>
              <a:rPr sz="1400" b="1" dirty="0">
                <a:latin typeface="Arial"/>
                <a:cs typeface="Arial"/>
              </a:rPr>
              <a:t>datas, </a:t>
            </a:r>
            <a:r>
              <a:rPr sz="1400" b="1" spc="-5" dirty="0">
                <a:latin typeface="Arial"/>
                <a:cs typeface="Arial"/>
              </a:rPr>
              <a:t>that </a:t>
            </a:r>
            <a:r>
              <a:rPr sz="1400" b="1" dirty="0">
                <a:latin typeface="Arial"/>
                <a:cs typeface="Arial"/>
              </a:rPr>
              <a:t>are </a:t>
            </a:r>
            <a:r>
              <a:rPr sz="1400" b="1" spc="-5" dirty="0">
                <a:latin typeface="Arial"/>
                <a:cs typeface="Arial"/>
              </a:rPr>
              <a:t>saved, </a:t>
            </a:r>
            <a:r>
              <a:rPr sz="1400" b="1" dirty="0">
                <a:latin typeface="Arial"/>
                <a:cs typeface="Arial"/>
              </a:rPr>
              <a:t>are </a:t>
            </a:r>
            <a:r>
              <a:rPr sz="1400" b="1" spc="-5" dirty="0">
                <a:latin typeface="Arial"/>
                <a:cs typeface="Arial"/>
              </a:rPr>
              <a:t>used  for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recovering.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All </a:t>
            </a:r>
            <a:r>
              <a:rPr sz="1600" spc="-5" dirty="0">
                <a:latin typeface="Arial"/>
                <a:cs typeface="Arial"/>
              </a:rPr>
              <a:t>data is get from sensors with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4 Hz </a:t>
            </a:r>
            <a:r>
              <a:rPr sz="1600" spc="-5" dirty="0">
                <a:latin typeface="Arial"/>
                <a:cs typeface="Arial"/>
              </a:rPr>
              <a:t>rate. Data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saved to SD Card. Data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sent to </a:t>
            </a:r>
            <a:r>
              <a:rPr sz="1600" spc="-10" dirty="0">
                <a:latin typeface="Arial"/>
                <a:cs typeface="Arial"/>
              </a:rPr>
              <a:t>GCS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with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telemetry.Sending packets are counted and saved to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EEPROM.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27" y="71627"/>
            <a:ext cx="1456944" cy="832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728" y="1223772"/>
            <a:ext cx="9034271" cy="3922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346947" y="6504323"/>
            <a:ext cx="28702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27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307340" y="6520173"/>
            <a:ext cx="129794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Ulas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Gulec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3405378" y="6520173"/>
            <a:ext cx="233299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#2806</a:t>
            </a:r>
            <a:r>
              <a:rPr spc="-80" dirty="0"/>
              <a:t> </a:t>
            </a:r>
            <a:r>
              <a:rPr spc="-5" dirty="0"/>
              <a:t>CanBee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376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762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7030A0"/>
                </a:solidFill>
              </a:rPr>
              <a:t>All in One Slide which satisfies all the requirements of the part</a:t>
            </a:r>
            <a:endParaRPr lang="en-IN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Part 3: Summary</a:t>
            </a:r>
            <a:endParaRPr lang="en-IN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Team 1 or 2’s approach can be used depending on the volume and approach to the requirements. Team 3’s approach is discarded as it is too cluttered.</a:t>
            </a:r>
          </a:p>
          <a:p>
            <a:endParaRPr lang="en-IN" dirty="0" smtClean="0"/>
          </a:p>
          <a:p>
            <a:r>
              <a:rPr lang="en-IN" b="1" dirty="0" smtClean="0"/>
              <a:t>Prerequisite</a:t>
            </a:r>
            <a:r>
              <a:rPr lang="en-IN" b="1" dirty="0" smtClean="0"/>
              <a:t>: </a:t>
            </a:r>
            <a:r>
              <a:rPr lang="en-IN" b="1" dirty="0" smtClean="0"/>
              <a:t>Again, an </a:t>
            </a:r>
            <a:r>
              <a:rPr lang="en-IN" b="1" dirty="0" smtClean="0"/>
              <a:t>absolute understanding and vision of how the </a:t>
            </a:r>
            <a:r>
              <a:rPr lang="en-IN" b="1" dirty="0" err="1" smtClean="0"/>
              <a:t>CanSat</a:t>
            </a:r>
            <a:r>
              <a:rPr lang="en-IN" b="1" dirty="0" smtClean="0"/>
              <a:t> functions and how it is to be deployed is crucial and inevitable to make this part</a:t>
            </a:r>
            <a:r>
              <a:rPr lang="en-IN" b="1" dirty="0" smtClean="0"/>
              <a:t>. Furthermore, there needs to be </a:t>
            </a:r>
            <a:r>
              <a:rPr lang="en-IN" b="1" u="sng" dirty="0" smtClean="0"/>
              <a:t>clarity on the individual </a:t>
            </a:r>
            <a:r>
              <a:rPr lang="en-IN" b="1" u="sng" dirty="0" err="1" smtClean="0"/>
              <a:t>subfunctions</a:t>
            </a:r>
            <a:r>
              <a:rPr lang="en-IN" b="1" u="sng" dirty="0" smtClean="0"/>
              <a:t> that the payload </a:t>
            </a:r>
            <a:r>
              <a:rPr lang="en-IN" b="1" dirty="0" smtClean="0"/>
              <a:t>is supposed to carry out.</a:t>
            </a:r>
            <a:endParaRPr lang="en-IN" b="1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GS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5" name="Google Shape;702;p74"/>
          <p:cNvSpPr txBox="1">
            <a:spLocks noGrp="1"/>
          </p:cNvSpPr>
          <p:nvPr>
            <p:ph type="ftr" idx="11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2020-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Binu</a:t>
            </a:r>
            <a:r>
              <a:rPr lang="en-US" dirty="0" smtClean="0"/>
              <a:t> (FSW)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8"/>
          <p:cNvSpPr txBox="1">
            <a:spLocks noGrp="1"/>
          </p:cNvSpPr>
          <p:nvPr>
            <p:ph type="sldNum" idx="12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t>29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78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7543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4: Container FSW 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State Diagram</a:t>
            </a:r>
            <a:endParaRPr sz="3200"/>
          </a:p>
        </p:txBody>
      </p:sp>
      <p:sp>
        <p:nvSpPr>
          <p:cNvPr id="742" name="Google Shape;742;p78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state diagrams for </a:t>
            </a:r>
            <a:r>
              <a:rPr lang="en-US" sz="2200" dirty="0"/>
              <a:t>Container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defining the </a:t>
            </a:r>
            <a:r>
              <a:rPr lang="en-US" sz="22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2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conditions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flight software</a:t>
            </a:r>
            <a:endParaRPr sz="220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 sz="220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of sensors (including rates)</a:t>
            </a:r>
            <a:endParaRPr sz="220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 (command and telemetry)</a:t>
            </a:r>
            <a:endParaRPr sz="220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 (if applicable)</a:t>
            </a:r>
            <a:endParaRPr sz="220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 activations</a:t>
            </a:r>
            <a:endParaRPr sz="220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decision points in the logic</a:t>
            </a:r>
            <a:endParaRPr sz="220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management</a:t>
            </a:r>
            <a:endParaRPr sz="220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FSW recovery to correct state after processor reset during flight</a:t>
            </a:r>
            <a:endParaRPr sz="220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 is used to recover?</a:t>
            </a:r>
            <a:endParaRPr sz="22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200" b="1" dirty="0"/>
              <a:t>Identify reasons for reset, and methods of recovery</a:t>
            </a:r>
            <a:endParaRPr sz="2200" b="1"/>
          </a:p>
          <a:p>
            <a:pPr marL="3429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dirty="0"/>
              <a:t>State is no container software</a:t>
            </a:r>
            <a:endParaRPr sz="2200" b="1"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200" b="1"/>
          </a:p>
        </p:txBody>
      </p:sp>
      <p:sp>
        <p:nvSpPr>
          <p:cNvPr id="8" name="TextBox 7"/>
          <p:cNvSpPr txBox="1"/>
          <p:nvPr/>
        </p:nvSpPr>
        <p:spPr>
          <a:xfrm>
            <a:off x="8305800" y="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GS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9" name="Google Shape;702;p74"/>
          <p:cNvSpPr txBox="1">
            <a:spLocks noGrp="1"/>
          </p:cNvSpPr>
          <p:nvPr>
            <p:ph type="ftr" idx="11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2020-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Binu</a:t>
            </a:r>
            <a:r>
              <a:rPr lang="en-US" dirty="0" smtClean="0"/>
              <a:t> (FSW)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5"/>
          <p:cNvSpPr txBox="1">
            <a:spLocks noGrp="1"/>
          </p:cNvSpPr>
          <p:nvPr>
            <p:ph type="title"/>
          </p:nvPr>
        </p:nvSpPr>
        <p:spPr>
          <a:xfrm>
            <a:off x="1219201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1: FSW 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3200"/>
          </a:p>
        </p:txBody>
      </p:sp>
      <p:sp>
        <p:nvSpPr>
          <p:cNvPr id="713" name="Google Shape;713;p75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the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FSW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discuss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FSW architecture, a flow chart showing how the software flow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environments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summary of the FSW tasks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GS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9" name="Google Shape;702;p74"/>
          <p:cNvSpPr txBox="1">
            <a:spLocks noGrp="1"/>
          </p:cNvSpPr>
          <p:nvPr>
            <p:ph type="ftr" idx="11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2020-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Binu</a:t>
            </a:r>
            <a:r>
              <a:rPr lang="en-US" dirty="0" smtClean="0"/>
              <a:t> (FSW)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077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Container </a:t>
            </a:r>
            <a:r>
              <a:rPr sz="2800" spc="-5" dirty="0"/>
              <a:t>FSW </a:t>
            </a:r>
            <a:r>
              <a:rPr sz="2800" dirty="0"/>
              <a:t>State </a:t>
            </a:r>
            <a:r>
              <a:rPr sz="2800" spc="-5" dirty="0"/>
              <a:t>Diagram</a:t>
            </a:r>
            <a:r>
              <a:rPr sz="2800" spc="-60" dirty="0"/>
              <a:t> </a:t>
            </a:r>
            <a:r>
              <a:rPr sz="2800" dirty="0"/>
              <a:t>(1/6)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94365" y="1274068"/>
            <a:ext cx="4961537" cy="4843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19265" y="1183386"/>
            <a:ext cx="2554605" cy="301180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786765">
              <a:lnSpc>
                <a:spcPct val="100000"/>
              </a:lnSpc>
              <a:spcBef>
                <a:spcPts val="67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FSW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States</a:t>
            </a:r>
            <a:endParaRPr sz="1400">
              <a:latin typeface="Arial"/>
              <a:cs typeface="Arial"/>
            </a:endParaRPr>
          </a:p>
          <a:p>
            <a:pPr marL="92075" marR="1082040">
              <a:lnSpc>
                <a:spcPct val="200100"/>
              </a:lnSpc>
              <a:spcBef>
                <a:spcPts val="245"/>
              </a:spcBef>
              <a:tabLst>
                <a:tab pos="498475" algn="l"/>
              </a:tabLst>
            </a:pPr>
            <a:r>
              <a:rPr sz="1200" spc="-5" dirty="0">
                <a:solidFill>
                  <a:srgbClr val="970000"/>
                </a:solidFill>
                <a:latin typeface="Arial"/>
                <a:cs typeface="Arial"/>
              </a:rPr>
              <a:t>Brown </a:t>
            </a:r>
            <a:r>
              <a:rPr sz="1200" spc="-5" dirty="0">
                <a:latin typeface="Arial"/>
                <a:cs typeface="Arial"/>
              </a:rPr>
              <a:t>--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Launchpad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Red	</a:t>
            </a:r>
            <a:r>
              <a:rPr sz="1200" spc="-5" dirty="0">
                <a:latin typeface="Arial"/>
                <a:cs typeface="Arial"/>
              </a:rPr>
              <a:t>-- </a:t>
            </a:r>
            <a:r>
              <a:rPr sz="1200" dirty="0">
                <a:latin typeface="Arial"/>
                <a:cs typeface="Arial"/>
              </a:rPr>
              <a:t>Ascent  </a:t>
            </a: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Orange </a:t>
            </a:r>
            <a:r>
              <a:rPr sz="1200" spc="-5" dirty="0">
                <a:latin typeface="Arial"/>
                <a:cs typeface="Arial"/>
              </a:rPr>
              <a:t>-- Apogee  </a:t>
            </a:r>
            <a:r>
              <a:rPr sz="1200" spc="-5" dirty="0">
                <a:solidFill>
                  <a:srgbClr val="38761D"/>
                </a:solidFill>
                <a:latin typeface="Arial"/>
                <a:cs typeface="Arial"/>
              </a:rPr>
              <a:t>Green </a:t>
            </a:r>
            <a:r>
              <a:rPr sz="1200" spc="-5" dirty="0">
                <a:latin typeface="Arial"/>
                <a:cs typeface="Arial"/>
              </a:rPr>
              <a:t>--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Descent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Navy Blue </a:t>
            </a:r>
            <a:r>
              <a:rPr sz="1200" spc="-5" dirty="0">
                <a:latin typeface="Arial"/>
                <a:cs typeface="Arial"/>
              </a:rPr>
              <a:t>-- </a:t>
            </a:r>
            <a:r>
              <a:rPr sz="1200" dirty="0">
                <a:latin typeface="Arial"/>
                <a:cs typeface="Arial"/>
              </a:rPr>
              <a:t>Separation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solidFill>
                  <a:srgbClr val="9900FF"/>
                </a:solidFill>
                <a:latin typeface="Arial"/>
                <a:cs typeface="Arial"/>
              </a:rPr>
              <a:t>Purple </a:t>
            </a:r>
            <a:r>
              <a:rPr sz="1200" spc="-5" dirty="0">
                <a:latin typeface="Arial"/>
                <a:cs typeface="Arial"/>
              </a:rPr>
              <a:t>-- </a:t>
            </a:r>
            <a:r>
              <a:rPr sz="1200" dirty="0">
                <a:latin typeface="Arial"/>
                <a:cs typeface="Arial"/>
              </a:rPr>
              <a:t>Descent after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separation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solidFill>
                  <a:srgbClr val="FF00FF"/>
                </a:solidFill>
                <a:latin typeface="Arial"/>
                <a:cs typeface="Arial"/>
              </a:rPr>
              <a:t>Pink </a:t>
            </a:r>
            <a:r>
              <a:rPr sz="1200" spc="-5" dirty="0">
                <a:latin typeface="Arial"/>
                <a:cs typeface="Arial"/>
              </a:rPr>
              <a:t>--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Landing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64283" y="1103121"/>
            <a:ext cx="3954779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This </a:t>
            </a:r>
            <a:r>
              <a:rPr sz="1400" b="1" spc="-10" dirty="0">
                <a:latin typeface="Arial"/>
                <a:cs typeface="Arial"/>
              </a:rPr>
              <a:t>slide shows </a:t>
            </a:r>
            <a:r>
              <a:rPr sz="1400" b="1" spc="-5" dirty="0">
                <a:latin typeface="Arial"/>
                <a:cs typeface="Arial"/>
              </a:rPr>
              <a:t>the general </a:t>
            </a:r>
            <a:r>
              <a:rPr sz="1400" b="1" spc="-10" dirty="0">
                <a:latin typeface="Arial"/>
                <a:cs typeface="Arial"/>
              </a:rPr>
              <a:t>flow </a:t>
            </a:r>
            <a:r>
              <a:rPr sz="1400" b="1" spc="-5" dirty="0">
                <a:latin typeface="Arial"/>
                <a:cs typeface="Arial"/>
              </a:rPr>
              <a:t>of the  </a:t>
            </a:r>
            <a:r>
              <a:rPr sz="1400" b="1" spc="-10" dirty="0">
                <a:latin typeface="Arial"/>
                <a:cs typeface="Arial"/>
              </a:rPr>
              <a:t>payload </a:t>
            </a:r>
            <a:r>
              <a:rPr sz="1400" b="1" spc="-5" dirty="0">
                <a:latin typeface="Arial"/>
                <a:cs typeface="Arial"/>
              </a:rPr>
              <a:t>flight software diagram. Diagram </a:t>
            </a:r>
            <a:r>
              <a:rPr sz="1400" b="1" spc="5" dirty="0">
                <a:latin typeface="Arial"/>
                <a:cs typeface="Arial"/>
              </a:rPr>
              <a:t>is  </a:t>
            </a:r>
            <a:r>
              <a:rPr sz="1400" b="1" spc="-5" dirty="0">
                <a:latin typeface="Arial"/>
                <a:cs typeface="Arial"/>
              </a:rPr>
              <a:t>divided into several parts for sharpness </a:t>
            </a:r>
            <a:r>
              <a:rPr sz="1400" b="1" spc="-10" dirty="0">
                <a:latin typeface="Arial"/>
                <a:cs typeface="Arial"/>
              </a:rPr>
              <a:t>due 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low quality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view.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44196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7030A0"/>
                </a:solidFill>
              </a:rPr>
              <a:t>General </a:t>
            </a:r>
            <a:r>
              <a:rPr lang="en-IN" i="1" dirty="0" smtClean="0">
                <a:solidFill>
                  <a:srgbClr val="7030A0"/>
                </a:solidFill>
              </a:rPr>
              <a:t>Diagram</a:t>
            </a:r>
            <a:r>
              <a:rPr lang="en-IN" i="1" dirty="0" smtClean="0">
                <a:solidFill>
                  <a:srgbClr val="7030A0"/>
                </a:solidFill>
              </a:rPr>
              <a:t> of the entire State and Transition Flow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3800" y="609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9194" y="76200"/>
            <a:ext cx="66266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Container </a:t>
            </a:r>
            <a:r>
              <a:rPr sz="2800" spc="-5" dirty="0"/>
              <a:t>FSW </a:t>
            </a:r>
            <a:r>
              <a:rPr sz="2800" dirty="0"/>
              <a:t>State </a:t>
            </a:r>
            <a:r>
              <a:rPr sz="2800" spc="-5" dirty="0"/>
              <a:t>Diagram</a:t>
            </a:r>
            <a:r>
              <a:rPr sz="2800" spc="-60" dirty="0"/>
              <a:t> </a:t>
            </a:r>
            <a:r>
              <a:rPr sz="2800" dirty="0"/>
              <a:t>(2/6)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17115" y="1575184"/>
            <a:ext cx="8528446" cy="4155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85005" y="3903979"/>
            <a:ext cx="1164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970000"/>
                </a:solidFill>
                <a:latin typeface="Arial"/>
                <a:cs typeface="Arial"/>
              </a:rPr>
              <a:t>Brown </a:t>
            </a:r>
            <a:r>
              <a:rPr sz="1000" spc="-5" dirty="0">
                <a:latin typeface="Arial"/>
                <a:cs typeface="Arial"/>
              </a:rPr>
              <a:t>--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Launchpad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9800" y="11546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7030A0"/>
                </a:solidFill>
              </a:rPr>
              <a:t>Individual Breakdown of the General Diagram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8800" y="152400"/>
            <a:ext cx="50558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Container </a:t>
            </a:r>
            <a:r>
              <a:rPr sz="2400" spc="-5" dirty="0"/>
              <a:t>FSW </a:t>
            </a:r>
            <a:r>
              <a:rPr sz="2400" dirty="0"/>
              <a:t>State </a:t>
            </a:r>
            <a:r>
              <a:rPr sz="2400" spc="-5" dirty="0"/>
              <a:t>Diagram</a:t>
            </a:r>
            <a:r>
              <a:rPr sz="2400" spc="-60" dirty="0"/>
              <a:t> </a:t>
            </a:r>
            <a:r>
              <a:rPr sz="2400" dirty="0"/>
              <a:t>(3/6)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5323" y="2357686"/>
            <a:ext cx="8591748" cy="2842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33469" y="2166619"/>
            <a:ext cx="869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sz="1000" spc="-5" dirty="0">
                <a:latin typeface="Arial"/>
                <a:cs typeface="Arial"/>
              </a:rPr>
              <a:t>--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Ascent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32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65194" y="3601592"/>
            <a:ext cx="10363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9900"/>
                </a:solidFill>
                <a:latin typeface="Arial"/>
                <a:cs typeface="Arial"/>
              </a:rPr>
              <a:t>Orange </a:t>
            </a:r>
            <a:r>
              <a:rPr sz="1000" spc="-5" dirty="0">
                <a:latin typeface="Arial"/>
                <a:cs typeface="Arial"/>
              </a:rPr>
              <a:t>--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Apogee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9800" y="11546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7030A0"/>
                </a:solidFill>
              </a:rPr>
              <a:t>Individual Breakdown of the General Diagram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5000" y="0"/>
            <a:ext cx="50558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Container </a:t>
            </a:r>
            <a:r>
              <a:rPr sz="2800" spc="-5" dirty="0"/>
              <a:t>FSW </a:t>
            </a:r>
            <a:r>
              <a:rPr sz="2800" dirty="0"/>
              <a:t>State </a:t>
            </a:r>
            <a:r>
              <a:rPr sz="2800" spc="-5" dirty="0"/>
              <a:t>Diagram</a:t>
            </a:r>
            <a:r>
              <a:rPr sz="2800" spc="-60" dirty="0"/>
              <a:t> </a:t>
            </a:r>
            <a:r>
              <a:rPr sz="2800" dirty="0"/>
              <a:t>(4/6)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5323" y="2228637"/>
            <a:ext cx="8591748" cy="3338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69460" y="2018156"/>
            <a:ext cx="996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8761D"/>
                </a:solidFill>
                <a:latin typeface="Arial"/>
                <a:cs typeface="Arial"/>
              </a:rPr>
              <a:t>Green </a:t>
            </a:r>
            <a:r>
              <a:rPr sz="1000" spc="-5" dirty="0">
                <a:latin typeface="Arial"/>
                <a:cs typeface="Arial"/>
              </a:rPr>
              <a:t>--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Descent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33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81754" y="3330905"/>
            <a:ext cx="1367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Navy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Blue </a:t>
            </a:r>
            <a:r>
              <a:rPr sz="1000" spc="-5" dirty="0">
                <a:latin typeface="Arial"/>
                <a:cs typeface="Arial"/>
              </a:rPr>
              <a:t>--</a:t>
            </a:r>
            <a:r>
              <a:rPr sz="1000" spc="-10" dirty="0">
                <a:latin typeface="Arial"/>
                <a:cs typeface="Arial"/>
              </a:rPr>
              <a:t> Separation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9800" y="11546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7030A0"/>
                </a:solidFill>
              </a:rPr>
              <a:t>Individual Breakdown of the General Diagram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57122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Container </a:t>
            </a:r>
            <a:r>
              <a:rPr sz="2800" spc="-5" dirty="0"/>
              <a:t>FSW </a:t>
            </a:r>
            <a:r>
              <a:rPr sz="2800" dirty="0"/>
              <a:t>State </a:t>
            </a:r>
            <a:r>
              <a:rPr sz="2800" spc="-5" dirty="0"/>
              <a:t>Diagram</a:t>
            </a:r>
            <a:r>
              <a:rPr sz="2800" spc="-60" dirty="0"/>
              <a:t> </a:t>
            </a:r>
            <a:r>
              <a:rPr sz="2800" dirty="0"/>
              <a:t>(5/6)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5323" y="2271452"/>
            <a:ext cx="8585993" cy="3045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30166" y="4412996"/>
            <a:ext cx="876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FF"/>
                </a:solidFill>
                <a:latin typeface="Arial"/>
                <a:cs typeface="Arial"/>
              </a:rPr>
              <a:t>Pink </a:t>
            </a:r>
            <a:r>
              <a:rPr sz="1000" spc="-5" dirty="0">
                <a:latin typeface="Arial"/>
                <a:cs typeface="Arial"/>
              </a:rPr>
              <a:t>--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Landing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34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01973" y="2062098"/>
            <a:ext cx="1922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900FF"/>
                </a:solidFill>
                <a:latin typeface="Arial"/>
                <a:cs typeface="Arial"/>
              </a:rPr>
              <a:t>Purple </a:t>
            </a:r>
            <a:r>
              <a:rPr sz="1000" spc="-5" dirty="0">
                <a:latin typeface="Arial"/>
                <a:cs typeface="Arial"/>
              </a:rPr>
              <a:t>-- Descent after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separation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9800" y="11546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7030A0"/>
                </a:solidFill>
              </a:rPr>
              <a:t>Individual Breakdown of the General Diagram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50558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Container </a:t>
            </a:r>
            <a:r>
              <a:rPr sz="2800" spc="-5" dirty="0"/>
              <a:t>FSW </a:t>
            </a:r>
            <a:r>
              <a:rPr sz="2800" dirty="0"/>
              <a:t>State </a:t>
            </a:r>
            <a:r>
              <a:rPr sz="2800" spc="-5" dirty="0"/>
              <a:t>Diagram</a:t>
            </a:r>
            <a:r>
              <a:rPr sz="2800" spc="-60" dirty="0"/>
              <a:t> </a:t>
            </a:r>
            <a:r>
              <a:rPr sz="2800" dirty="0"/>
              <a:t>(6/6)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38808" y="1165352"/>
            <a:ext cx="337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Container FSW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</a:t>
            </a:r>
            <a:r>
              <a:rPr sz="18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Recovery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592" y="1715770"/>
            <a:ext cx="543242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715" indent="-330835" algn="just">
              <a:lnSpc>
                <a:spcPct val="100000"/>
              </a:lnSpc>
              <a:spcBef>
                <a:spcPts val="100"/>
              </a:spcBef>
              <a:buSzPct val="106666"/>
              <a:buChar char="●"/>
              <a:tabLst>
                <a:tab pos="343535" algn="l"/>
              </a:tabLst>
            </a:pPr>
            <a:r>
              <a:rPr sz="1500" spc="-5" dirty="0">
                <a:latin typeface="Arial"/>
                <a:cs typeface="Arial"/>
              </a:rPr>
              <a:t>Altitude data, reset counter </a:t>
            </a:r>
            <a:r>
              <a:rPr sz="1500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state counter variables will  </a:t>
            </a:r>
            <a:r>
              <a:rPr sz="1500" dirty="0">
                <a:latin typeface="Arial"/>
                <a:cs typeface="Arial"/>
              </a:rPr>
              <a:t>be </a:t>
            </a:r>
            <a:r>
              <a:rPr sz="1500" spc="-5" dirty="0">
                <a:latin typeface="Arial"/>
                <a:cs typeface="Arial"/>
              </a:rPr>
              <a:t>used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recover </a:t>
            </a:r>
            <a:r>
              <a:rPr sz="1500" spc="-15" dirty="0">
                <a:latin typeface="Arial"/>
                <a:cs typeface="Arial"/>
              </a:rPr>
              <a:t>FSW </a:t>
            </a:r>
            <a:r>
              <a:rPr sz="1500" spc="-5" dirty="0">
                <a:latin typeface="Arial"/>
                <a:cs typeface="Arial"/>
              </a:rPr>
              <a:t>state </a:t>
            </a:r>
            <a:r>
              <a:rPr sz="1500" dirty="0">
                <a:latin typeface="Arial"/>
                <a:cs typeface="Arial"/>
              </a:rPr>
              <a:t>if </a:t>
            </a:r>
            <a:r>
              <a:rPr sz="1500" spc="-5" dirty="0">
                <a:latin typeface="Arial"/>
                <a:cs typeface="Arial"/>
              </a:rPr>
              <a:t>processor resets. Reset  counter </a:t>
            </a:r>
            <a:r>
              <a:rPr sz="1500" spc="-10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an </a:t>
            </a:r>
            <a:r>
              <a:rPr sz="1500" spc="-5" dirty="0">
                <a:latin typeface="Arial"/>
                <a:cs typeface="Arial"/>
              </a:rPr>
              <a:t>integer variable which helps to determine  reset situation, and state counter is </a:t>
            </a:r>
            <a:r>
              <a:rPr sz="1500" dirty="0">
                <a:latin typeface="Arial"/>
                <a:cs typeface="Arial"/>
              </a:rPr>
              <a:t>an </a:t>
            </a:r>
            <a:r>
              <a:rPr sz="1500" spc="-5" dirty="0">
                <a:latin typeface="Arial"/>
                <a:cs typeface="Arial"/>
              </a:rPr>
              <a:t>integer variable  which </a:t>
            </a:r>
            <a:r>
              <a:rPr sz="1500" dirty="0">
                <a:latin typeface="Arial"/>
                <a:cs typeface="Arial"/>
              </a:rPr>
              <a:t>helps to determine </a:t>
            </a:r>
            <a:r>
              <a:rPr sz="1500" spc="-5" dirty="0">
                <a:latin typeface="Arial"/>
                <a:cs typeface="Arial"/>
              </a:rPr>
              <a:t>software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states.</a:t>
            </a:r>
            <a:endParaRPr sz="1500">
              <a:latin typeface="Arial"/>
              <a:cs typeface="Arial"/>
            </a:endParaRPr>
          </a:p>
          <a:p>
            <a:pPr marL="342900" marR="5715" indent="-330835" algn="just">
              <a:lnSpc>
                <a:spcPct val="100000"/>
              </a:lnSpc>
              <a:buSzPct val="106666"/>
              <a:buChar char="●"/>
              <a:tabLst>
                <a:tab pos="343535" algn="l"/>
              </a:tabLst>
            </a:pPr>
            <a:r>
              <a:rPr sz="1500" dirty="0">
                <a:latin typeface="Arial"/>
                <a:cs typeface="Arial"/>
              </a:rPr>
              <a:t>Reset </a:t>
            </a:r>
            <a:r>
              <a:rPr sz="1500" spc="-5" dirty="0">
                <a:latin typeface="Arial"/>
                <a:cs typeface="Arial"/>
              </a:rPr>
              <a:t>reasons may </a:t>
            </a:r>
            <a:r>
              <a:rPr sz="1500" dirty="0">
                <a:latin typeface="Arial"/>
                <a:cs typeface="Arial"/>
              </a:rPr>
              <a:t>be high temperatures </a:t>
            </a:r>
            <a:r>
              <a:rPr sz="1500" spc="-5" dirty="0">
                <a:latin typeface="Arial"/>
                <a:cs typeface="Arial"/>
              </a:rPr>
              <a:t>affecting directly 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microprocessor, high </a:t>
            </a:r>
            <a:r>
              <a:rPr sz="1500" dirty="0">
                <a:latin typeface="Arial"/>
                <a:cs typeface="Arial"/>
              </a:rPr>
              <a:t>current exceeding </a:t>
            </a:r>
            <a:r>
              <a:rPr sz="1500" spc="-5" dirty="0">
                <a:latin typeface="Arial"/>
                <a:cs typeface="Arial"/>
              </a:rPr>
              <a:t>limits of input  </a:t>
            </a:r>
            <a:r>
              <a:rPr sz="1500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output </a:t>
            </a:r>
            <a:r>
              <a:rPr sz="1500" dirty="0">
                <a:latin typeface="Arial"/>
                <a:cs typeface="Arial"/>
              </a:rPr>
              <a:t>pins </a:t>
            </a:r>
            <a:r>
              <a:rPr sz="1500" spc="-5" dirty="0">
                <a:latin typeface="Arial"/>
                <a:cs typeface="Arial"/>
              </a:rPr>
              <a:t>of microprocessor, </a:t>
            </a:r>
            <a:r>
              <a:rPr sz="1500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flight software which  </a:t>
            </a:r>
            <a:r>
              <a:rPr sz="1500" dirty="0">
                <a:latin typeface="Arial"/>
                <a:cs typeface="Arial"/>
              </a:rPr>
              <a:t>closes to </a:t>
            </a:r>
            <a:r>
              <a:rPr sz="1500" spc="-5" dirty="0">
                <a:latin typeface="Arial"/>
                <a:cs typeface="Arial"/>
              </a:rPr>
              <a:t>flash memory limit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microprocessor.</a:t>
            </a:r>
            <a:endParaRPr sz="1500">
              <a:latin typeface="Arial"/>
              <a:cs typeface="Arial"/>
            </a:endParaRPr>
          </a:p>
          <a:p>
            <a:pPr marL="342900" marR="5080" indent="-330835" algn="just">
              <a:lnSpc>
                <a:spcPct val="100000"/>
              </a:lnSpc>
              <a:buSzPct val="106666"/>
              <a:buChar char="●"/>
              <a:tabLst>
                <a:tab pos="343535" algn="l"/>
              </a:tabLst>
            </a:pPr>
            <a:r>
              <a:rPr sz="1500" dirty="0">
                <a:latin typeface="Arial"/>
                <a:cs typeface="Arial"/>
              </a:rPr>
              <a:t>Reset </a:t>
            </a:r>
            <a:r>
              <a:rPr sz="1500" spc="-5" dirty="0">
                <a:latin typeface="Arial"/>
                <a:cs typeface="Arial"/>
              </a:rPr>
              <a:t>counter and state counter are increased in </a:t>
            </a:r>
            <a:r>
              <a:rPr sz="1500" dirty="0">
                <a:latin typeface="Arial"/>
                <a:cs typeface="Arial"/>
              </a:rPr>
              <a:t>just first  </a:t>
            </a:r>
            <a:r>
              <a:rPr sz="1500" spc="-10" dirty="0">
                <a:latin typeface="Arial"/>
                <a:cs typeface="Arial"/>
              </a:rPr>
              <a:t>two </a:t>
            </a:r>
            <a:r>
              <a:rPr sz="1500" spc="-5" dirty="0">
                <a:latin typeface="Arial"/>
                <a:cs typeface="Arial"/>
              </a:rPr>
              <a:t>states and </a:t>
            </a:r>
            <a:r>
              <a:rPr sz="1500" spc="-10" dirty="0">
                <a:latin typeface="Arial"/>
                <a:cs typeface="Arial"/>
              </a:rPr>
              <a:t>save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EEPROM in these states. On </a:t>
            </a:r>
            <a:r>
              <a:rPr sz="1500" dirty="0">
                <a:latin typeface="Arial"/>
                <a:cs typeface="Arial"/>
              </a:rPr>
              <a:t>the  other </a:t>
            </a:r>
            <a:r>
              <a:rPr sz="1500" spc="-5" dirty="0">
                <a:latin typeface="Arial"/>
                <a:cs typeface="Arial"/>
              </a:rPr>
              <a:t>hand, altitude data </a:t>
            </a:r>
            <a:r>
              <a:rPr sz="1500" dirty="0">
                <a:latin typeface="Arial"/>
                <a:cs typeface="Arial"/>
              </a:rPr>
              <a:t>is </a:t>
            </a:r>
            <a:r>
              <a:rPr sz="1500" spc="-5" dirty="0">
                <a:latin typeface="Arial"/>
                <a:cs typeface="Arial"/>
              </a:rPr>
              <a:t>saved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EEPROM </a:t>
            </a:r>
            <a:r>
              <a:rPr sz="1500" dirty="0">
                <a:latin typeface="Arial"/>
                <a:cs typeface="Arial"/>
              </a:rPr>
              <a:t>in all </a:t>
            </a:r>
            <a:r>
              <a:rPr sz="1500" spc="-5" dirty="0">
                <a:latin typeface="Arial"/>
                <a:cs typeface="Arial"/>
              </a:rPr>
              <a:t>states  </a:t>
            </a:r>
            <a:r>
              <a:rPr sz="1500" dirty="0">
                <a:latin typeface="Arial"/>
                <a:cs typeface="Arial"/>
              </a:rPr>
              <a:t>at </a:t>
            </a:r>
            <a:r>
              <a:rPr sz="1500" spc="-5" dirty="0">
                <a:latin typeface="Arial"/>
                <a:cs typeface="Arial"/>
              </a:rPr>
              <a:t>every </a:t>
            </a:r>
            <a:r>
              <a:rPr sz="1500" dirty="0">
                <a:latin typeface="Arial"/>
                <a:cs typeface="Arial"/>
              </a:rPr>
              <a:t>one </a:t>
            </a:r>
            <a:r>
              <a:rPr sz="1500" spc="-5" dirty="0">
                <a:latin typeface="Arial"/>
                <a:cs typeface="Arial"/>
              </a:rPr>
              <a:t>second. If microprocessor resets, EEPROM is  </a:t>
            </a:r>
            <a:r>
              <a:rPr sz="1500" dirty="0">
                <a:latin typeface="Arial"/>
                <a:cs typeface="Arial"/>
              </a:rPr>
              <a:t>read </a:t>
            </a:r>
            <a:r>
              <a:rPr sz="1500" spc="-5" dirty="0">
                <a:latin typeface="Arial"/>
                <a:cs typeface="Arial"/>
              </a:rPr>
              <a:t>based </a:t>
            </a:r>
            <a:r>
              <a:rPr sz="1500" dirty="0">
                <a:latin typeface="Arial"/>
                <a:cs typeface="Arial"/>
              </a:rPr>
              <a:t>on </a:t>
            </a:r>
            <a:r>
              <a:rPr sz="1500" spc="-5" dirty="0">
                <a:latin typeface="Arial"/>
                <a:cs typeface="Arial"/>
              </a:rPr>
              <a:t>the value of reset counter </a:t>
            </a:r>
            <a:r>
              <a:rPr sz="1500" dirty="0">
                <a:latin typeface="Arial"/>
                <a:cs typeface="Arial"/>
              </a:rPr>
              <a:t>at beginning </a:t>
            </a:r>
            <a:r>
              <a:rPr sz="1500" spc="-5" dirty="0">
                <a:latin typeface="Arial"/>
                <a:cs typeface="Arial"/>
              </a:rPr>
              <a:t>of the  </a:t>
            </a:r>
            <a:r>
              <a:rPr sz="1500" dirty="0">
                <a:latin typeface="Arial"/>
                <a:cs typeface="Arial"/>
              </a:rPr>
              <a:t>flight </a:t>
            </a:r>
            <a:r>
              <a:rPr sz="1500" spc="-5" dirty="0">
                <a:latin typeface="Arial"/>
                <a:cs typeface="Arial"/>
              </a:rPr>
              <a:t>software. Thus,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value of </a:t>
            </a:r>
            <a:r>
              <a:rPr sz="1500" dirty="0">
                <a:latin typeface="Arial"/>
                <a:cs typeface="Arial"/>
              </a:rPr>
              <a:t>the state </a:t>
            </a:r>
            <a:r>
              <a:rPr sz="1500" spc="-5" dirty="0">
                <a:latin typeface="Arial"/>
                <a:cs typeface="Arial"/>
              </a:rPr>
              <a:t>counter and </a:t>
            </a:r>
            <a:r>
              <a:rPr sz="1500" dirty="0">
                <a:latin typeface="Arial"/>
                <a:cs typeface="Arial"/>
              </a:rPr>
              <a:t>the  last </a:t>
            </a:r>
            <a:r>
              <a:rPr sz="1500" spc="-5" dirty="0">
                <a:latin typeface="Arial"/>
                <a:cs typeface="Arial"/>
              </a:rPr>
              <a:t>altitude data is obtained </a:t>
            </a:r>
            <a:r>
              <a:rPr sz="1500" dirty="0">
                <a:latin typeface="Arial"/>
                <a:cs typeface="Arial"/>
              </a:rPr>
              <a:t>from </a:t>
            </a:r>
            <a:r>
              <a:rPr sz="1500" spc="-5" dirty="0">
                <a:latin typeface="Arial"/>
                <a:cs typeface="Arial"/>
              </a:rPr>
              <a:t>EEPROM. As a result,  according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values of state counter </a:t>
            </a:r>
            <a:r>
              <a:rPr sz="1500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last altitude data,  </a:t>
            </a:r>
            <a:r>
              <a:rPr sz="1500" dirty="0">
                <a:latin typeface="Arial"/>
                <a:cs typeface="Arial"/>
              </a:rPr>
              <a:t>the last </a:t>
            </a:r>
            <a:r>
              <a:rPr sz="1500" spc="-5" dirty="0">
                <a:latin typeface="Arial"/>
                <a:cs typeface="Arial"/>
              </a:rPr>
              <a:t>software </a:t>
            </a:r>
            <a:r>
              <a:rPr sz="1500" dirty="0">
                <a:latin typeface="Arial"/>
                <a:cs typeface="Arial"/>
              </a:rPr>
              <a:t>state </a:t>
            </a:r>
            <a:r>
              <a:rPr sz="1500" spc="-5" dirty="0">
                <a:latin typeface="Arial"/>
                <a:cs typeface="Arial"/>
              </a:rPr>
              <a:t>will </a:t>
            </a:r>
            <a:r>
              <a:rPr sz="1500" dirty="0">
                <a:latin typeface="Arial"/>
                <a:cs typeface="Arial"/>
              </a:rPr>
              <a:t>be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found.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80532" y="1385316"/>
            <a:ext cx="3298190" cy="4002404"/>
            <a:chOff x="5780532" y="1385316"/>
            <a:chExt cx="3298190" cy="4002404"/>
          </a:xfrm>
        </p:grpSpPr>
        <p:sp>
          <p:nvSpPr>
            <p:cNvPr id="15" name="object 15"/>
            <p:cNvSpPr/>
            <p:nvPr/>
          </p:nvSpPr>
          <p:spPr>
            <a:xfrm>
              <a:off x="6210483" y="1487746"/>
              <a:ext cx="2750221" cy="29645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90438" y="1395222"/>
              <a:ext cx="3278504" cy="3298190"/>
            </a:xfrm>
            <a:custGeom>
              <a:avLst/>
              <a:gdLst/>
              <a:ahLst/>
              <a:cxnLst/>
              <a:rect l="l" t="t" r="r" b="b"/>
              <a:pathLst>
                <a:path w="3278504" h="3298190">
                  <a:moveTo>
                    <a:pt x="0" y="3297935"/>
                  </a:moveTo>
                  <a:lnTo>
                    <a:pt x="3278123" y="3297935"/>
                  </a:lnTo>
                  <a:lnTo>
                    <a:pt x="3278123" y="0"/>
                  </a:lnTo>
                  <a:lnTo>
                    <a:pt x="0" y="0"/>
                  </a:lnTo>
                  <a:lnTo>
                    <a:pt x="0" y="3297935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94702" y="4693031"/>
              <a:ext cx="86995" cy="694690"/>
            </a:xfrm>
            <a:custGeom>
              <a:avLst/>
              <a:gdLst/>
              <a:ahLst/>
              <a:cxnLst/>
              <a:rect l="l" t="t" r="r" b="b"/>
              <a:pathLst>
                <a:path w="86995" h="694689">
                  <a:moveTo>
                    <a:pt x="28896" y="607695"/>
                  </a:moveTo>
                  <a:lnTo>
                    <a:pt x="0" y="608076"/>
                  </a:lnTo>
                  <a:lnTo>
                    <a:pt x="44576" y="694309"/>
                  </a:lnTo>
                  <a:lnTo>
                    <a:pt x="79491" y="622173"/>
                  </a:lnTo>
                  <a:lnTo>
                    <a:pt x="29082" y="622173"/>
                  </a:lnTo>
                  <a:lnTo>
                    <a:pt x="28896" y="607695"/>
                  </a:lnTo>
                  <a:close/>
                </a:path>
                <a:path w="86995" h="694689">
                  <a:moveTo>
                    <a:pt x="86868" y="606933"/>
                  </a:moveTo>
                  <a:lnTo>
                    <a:pt x="28896" y="607695"/>
                  </a:lnTo>
                  <a:lnTo>
                    <a:pt x="29082" y="622173"/>
                  </a:lnTo>
                  <a:lnTo>
                    <a:pt x="58039" y="621792"/>
                  </a:lnTo>
                  <a:lnTo>
                    <a:pt x="57852" y="607314"/>
                  </a:lnTo>
                  <a:lnTo>
                    <a:pt x="86683" y="607314"/>
                  </a:lnTo>
                  <a:lnTo>
                    <a:pt x="86868" y="606933"/>
                  </a:lnTo>
                  <a:close/>
                </a:path>
                <a:path w="86995" h="694689">
                  <a:moveTo>
                    <a:pt x="86683" y="607314"/>
                  </a:moveTo>
                  <a:lnTo>
                    <a:pt x="57852" y="607314"/>
                  </a:lnTo>
                  <a:lnTo>
                    <a:pt x="58039" y="621792"/>
                  </a:lnTo>
                  <a:lnTo>
                    <a:pt x="29082" y="622173"/>
                  </a:lnTo>
                  <a:lnTo>
                    <a:pt x="79491" y="622173"/>
                  </a:lnTo>
                  <a:lnTo>
                    <a:pt x="86683" y="607314"/>
                  </a:lnTo>
                  <a:close/>
                </a:path>
                <a:path w="86995" h="694689">
                  <a:moveTo>
                    <a:pt x="50038" y="0"/>
                  </a:moveTo>
                  <a:lnTo>
                    <a:pt x="21081" y="254"/>
                  </a:lnTo>
                  <a:lnTo>
                    <a:pt x="28896" y="607695"/>
                  </a:lnTo>
                  <a:lnTo>
                    <a:pt x="57852" y="607314"/>
                  </a:lnTo>
                  <a:lnTo>
                    <a:pt x="50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96432" y="5461508"/>
            <a:ext cx="26015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z="1600" b="1" spc="-5" dirty="0" smtClean="0">
                <a:latin typeface="Arial"/>
                <a:cs typeface="Arial"/>
              </a:rPr>
              <a:t>F</a:t>
            </a:r>
            <a:r>
              <a:rPr sz="1600" b="1" spc="-5" smtClean="0">
                <a:latin typeface="Arial"/>
                <a:cs typeface="Arial"/>
              </a:rPr>
              <a:t>SW </a:t>
            </a:r>
            <a:r>
              <a:rPr sz="1600" b="1" spc="-5" dirty="0">
                <a:latin typeface="Arial"/>
                <a:cs typeface="Arial"/>
              </a:rPr>
              <a:t>state </a:t>
            </a:r>
            <a:r>
              <a:rPr sz="1600" b="1" spc="-10" dirty="0">
                <a:latin typeface="Arial"/>
                <a:cs typeface="Arial"/>
              </a:rPr>
              <a:t>recovery </a:t>
            </a:r>
            <a:r>
              <a:rPr sz="1600" b="1" spc="-5" dirty="0">
                <a:latin typeface="Arial"/>
                <a:cs typeface="Arial"/>
              </a:rPr>
              <a:t>part of  flight </a:t>
            </a:r>
            <a:r>
              <a:rPr sz="1600" b="1" dirty="0">
                <a:latin typeface="Arial"/>
                <a:cs typeface="Arial"/>
              </a:rPr>
              <a:t>software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shown.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35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7620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400" b="1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FSW recovery to correct state after processor reset during flight</a:t>
            </a:r>
            <a:endParaRPr lang="en-IN" sz="1400" i="1" dirty="0" smtClean="0">
              <a:solidFill>
                <a:srgbClr val="7030A0"/>
              </a:solidFill>
            </a:endParaRPr>
          </a:p>
          <a:p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0" y="381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233" y="122640"/>
            <a:ext cx="89598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0"/>
              </a:lnSpc>
            </a:pPr>
            <a:r>
              <a:rPr sz="1200" spc="-5" dirty="0">
                <a:latin typeface="Arial"/>
                <a:cs typeface="Arial"/>
              </a:rPr>
              <a:t>Team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(If </a:t>
            </a:r>
            <a:r>
              <a:rPr sz="1200" spc="-5" dirty="0">
                <a:latin typeface="Arial"/>
                <a:cs typeface="Arial"/>
              </a:rPr>
              <a:t>You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709" y="131824"/>
            <a:ext cx="1252855" cy="782955"/>
            <a:chOff x="7827709" y="131824"/>
            <a:chExt cx="1252855" cy="782955"/>
          </a:xfrm>
        </p:grpSpPr>
        <p:sp>
          <p:nvSpPr>
            <p:cNvPr id="4" name="object 4"/>
            <p:cNvSpPr/>
            <p:nvPr/>
          </p:nvSpPr>
          <p:spPr>
            <a:xfrm>
              <a:off x="7827709" y="131824"/>
              <a:ext cx="782873" cy="782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0582" y="15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69874" y="457199"/>
                  </a:moveTo>
                  <a:lnTo>
                    <a:pt x="228599" y="349266"/>
                  </a:lnTo>
                  <a:lnTo>
                    <a:pt x="87324" y="457199"/>
                  </a:lnTo>
                  <a:lnTo>
                    <a:pt x="141274" y="282564"/>
                  </a:lnTo>
                  <a:lnTo>
                    <a:pt x="0" y="174634"/>
                  </a:lnTo>
                  <a:lnTo>
                    <a:pt x="174624" y="174634"/>
                  </a:lnTo>
                  <a:lnTo>
                    <a:pt x="228599" y="0"/>
                  </a:lnTo>
                  <a:lnTo>
                    <a:pt x="282574" y="174634"/>
                  </a:lnTo>
                  <a:lnTo>
                    <a:pt x="457199" y="174634"/>
                  </a:lnTo>
                  <a:lnTo>
                    <a:pt x="315924" y="282564"/>
                  </a:lnTo>
                  <a:lnTo>
                    <a:pt x="369874" y="457199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0582" y="15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34"/>
                  </a:moveTo>
                  <a:lnTo>
                    <a:pt x="174624" y="174634"/>
                  </a:lnTo>
                  <a:lnTo>
                    <a:pt x="228599" y="0"/>
                  </a:lnTo>
                  <a:lnTo>
                    <a:pt x="282574" y="174634"/>
                  </a:lnTo>
                  <a:lnTo>
                    <a:pt x="457199" y="174634"/>
                  </a:lnTo>
                  <a:lnTo>
                    <a:pt x="315924" y="282564"/>
                  </a:lnTo>
                  <a:lnTo>
                    <a:pt x="369874" y="457199"/>
                  </a:lnTo>
                  <a:lnTo>
                    <a:pt x="228599" y="349266"/>
                  </a:lnTo>
                  <a:lnTo>
                    <a:pt x="87324" y="457199"/>
                  </a:lnTo>
                  <a:lnTo>
                    <a:pt x="141274" y="282564"/>
                  </a:lnTo>
                  <a:lnTo>
                    <a:pt x="0" y="174634"/>
                  </a:lnTo>
                  <a:close/>
                </a:path>
              </a:pathLst>
            </a:custGeom>
            <a:ln w="25399">
              <a:solidFill>
                <a:srgbClr val="87A3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6174" y="0"/>
            <a:ext cx="1490769" cy="917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6248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Container FSW State</a:t>
            </a:r>
            <a:r>
              <a:rPr sz="3600" spc="-95" dirty="0"/>
              <a:t> </a:t>
            </a:r>
            <a:r>
              <a:rPr sz="3600" spc="-5" dirty="0"/>
              <a:t>Diagram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7400" y="1767577"/>
            <a:ext cx="5473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There are no electronics in the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container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73018" y="2536661"/>
            <a:ext cx="3445339" cy="3330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351146" y="6493459"/>
            <a:ext cx="2882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36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01624" y="6509337"/>
            <a:ext cx="15614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Presenter: </a:t>
            </a:r>
            <a:r>
              <a:rPr sz="1000" dirty="0">
                <a:latin typeface="Arial"/>
                <a:cs typeface="Arial"/>
              </a:rPr>
              <a:t>Mateusz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Rajzer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3013975" y="6509337"/>
            <a:ext cx="311150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CanSat 2019 PDR: Team #3193 AGH Space</a:t>
            </a:r>
            <a:r>
              <a:rPr spc="-60" dirty="0"/>
              <a:t> </a:t>
            </a:r>
            <a:r>
              <a:rPr spc="-5" dirty="0"/>
              <a:t>Systems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400" y="109162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7030A0"/>
                </a:solidFill>
              </a:rPr>
              <a:t>Since there are no electronics in this part for </a:t>
            </a:r>
            <a:r>
              <a:rPr lang="en-IN" i="1" dirty="0" err="1" smtClean="0">
                <a:solidFill>
                  <a:srgbClr val="7030A0"/>
                </a:solidFill>
              </a:rPr>
              <a:t>eam</a:t>
            </a:r>
            <a:r>
              <a:rPr lang="en-IN" i="1" dirty="0" smtClean="0">
                <a:solidFill>
                  <a:srgbClr val="7030A0"/>
                </a:solidFill>
              </a:rPr>
              <a:t> 2, this part does not require any clarification. 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528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2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1627" y="71627"/>
            <a:ext cx="1456944" cy="832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79194" y="0"/>
            <a:ext cx="61694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Container </a:t>
            </a:r>
            <a:r>
              <a:rPr sz="2800" spc="-5" dirty="0"/>
              <a:t>FSW </a:t>
            </a:r>
            <a:r>
              <a:rPr sz="2800" dirty="0"/>
              <a:t>State</a:t>
            </a:r>
            <a:r>
              <a:rPr sz="2800" spc="-75" dirty="0"/>
              <a:t> </a:t>
            </a:r>
            <a:r>
              <a:rPr sz="2800" spc="-5" dirty="0"/>
              <a:t>Diagram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7340" y="4085971"/>
            <a:ext cx="8444230" cy="2028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Reset Control and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Recovering: </a:t>
            </a:r>
            <a:r>
              <a:rPr sz="1400" dirty="0">
                <a:latin typeface="Arial"/>
                <a:cs typeface="Arial"/>
              </a:rPr>
              <a:t>Each phases and packet counting are stored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EEPROM. </a:t>
            </a:r>
            <a:r>
              <a:rPr sz="1400" dirty="0">
                <a:latin typeface="Arial"/>
                <a:cs typeface="Arial"/>
              </a:rPr>
              <a:t>If reset operation  is done, </a:t>
            </a:r>
            <a:r>
              <a:rPr sz="1400" spc="-5" dirty="0">
                <a:latin typeface="Arial"/>
                <a:cs typeface="Arial"/>
              </a:rPr>
              <a:t>microcontroller </a:t>
            </a:r>
            <a:r>
              <a:rPr sz="1400" dirty="0">
                <a:latin typeface="Arial"/>
                <a:cs typeface="Arial"/>
              </a:rPr>
              <a:t>gets </a:t>
            </a:r>
            <a:r>
              <a:rPr sz="1400" spc="-5" dirty="0">
                <a:latin typeface="Arial"/>
                <a:cs typeface="Arial"/>
              </a:rPr>
              <a:t>values </a:t>
            </a:r>
            <a:r>
              <a:rPr sz="1400" dirty="0">
                <a:latin typeface="Arial"/>
                <a:cs typeface="Arial"/>
              </a:rPr>
              <a:t>from EEPROM for all data. </a:t>
            </a:r>
            <a:r>
              <a:rPr sz="1400" b="1" dirty="0">
                <a:latin typeface="Arial"/>
                <a:cs typeface="Arial"/>
              </a:rPr>
              <a:t>Pressure </a:t>
            </a:r>
            <a:r>
              <a:rPr sz="1400" b="1" spc="-5" dirty="0">
                <a:latin typeface="Arial"/>
                <a:cs typeface="Arial"/>
              </a:rPr>
              <a:t>and voltage data, that </a:t>
            </a:r>
            <a:r>
              <a:rPr sz="1400" b="1" dirty="0">
                <a:latin typeface="Arial"/>
                <a:cs typeface="Arial"/>
              </a:rPr>
              <a:t>are  </a:t>
            </a:r>
            <a:r>
              <a:rPr sz="1400" b="1" spc="-5" dirty="0">
                <a:latin typeface="Arial"/>
                <a:cs typeface="Arial"/>
              </a:rPr>
              <a:t>saved, </a:t>
            </a:r>
            <a:r>
              <a:rPr sz="1400" b="1" dirty="0">
                <a:latin typeface="Arial"/>
                <a:cs typeface="Arial"/>
              </a:rPr>
              <a:t>are </a:t>
            </a:r>
            <a:r>
              <a:rPr sz="1400" b="1" spc="-5" dirty="0">
                <a:latin typeface="Arial"/>
                <a:cs typeface="Arial"/>
              </a:rPr>
              <a:t>used for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recovering.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2700" marR="34226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Pressure and </a:t>
            </a:r>
            <a:r>
              <a:rPr sz="1400" spc="-5" dirty="0">
                <a:latin typeface="Arial"/>
                <a:cs typeface="Arial"/>
              </a:rPr>
              <a:t>voltage </a:t>
            </a:r>
            <a:r>
              <a:rPr sz="1400" dirty="0">
                <a:latin typeface="Arial"/>
                <a:cs typeface="Arial"/>
              </a:rPr>
              <a:t>data is get from sensors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4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Hz </a:t>
            </a:r>
            <a:r>
              <a:rPr sz="1400" dirty="0">
                <a:latin typeface="Arial"/>
                <a:cs typeface="Arial"/>
              </a:rPr>
              <a:t>rate. </a:t>
            </a:r>
            <a:r>
              <a:rPr sz="1400" spc="-5" dirty="0">
                <a:latin typeface="Arial"/>
                <a:cs typeface="Arial"/>
              </a:rPr>
              <a:t>Data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saved </a:t>
            </a:r>
            <a:r>
              <a:rPr sz="1400" dirty="0">
                <a:latin typeface="Arial"/>
                <a:cs typeface="Arial"/>
              </a:rPr>
              <a:t>to SD </a:t>
            </a:r>
            <a:r>
              <a:rPr sz="1400" spc="-5" dirty="0">
                <a:latin typeface="Arial"/>
                <a:cs typeface="Arial"/>
              </a:rPr>
              <a:t>Card. Data </a:t>
            </a:r>
            <a:r>
              <a:rPr sz="1400" dirty="0">
                <a:latin typeface="Arial"/>
                <a:cs typeface="Arial"/>
              </a:rPr>
              <a:t>is sent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 </a:t>
            </a:r>
            <a:r>
              <a:rPr sz="1400" spc="-5" dirty="0">
                <a:latin typeface="Arial"/>
                <a:cs typeface="Arial"/>
              </a:rPr>
              <a:t>GCS with telemetry. </a:t>
            </a:r>
            <a:r>
              <a:rPr sz="1400" dirty="0">
                <a:latin typeface="Arial"/>
                <a:cs typeface="Arial"/>
              </a:rPr>
              <a:t>Sending packets are counted and </a:t>
            </a:r>
            <a:r>
              <a:rPr sz="1400" spc="-5" dirty="0">
                <a:latin typeface="Arial"/>
                <a:cs typeface="Arial"/>
              </a:rPr>
              <a:t>saved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EEPROM.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Note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We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flight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software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diagram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container.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-10" dirty="0">
                <a:latin typeface="Arial"/>
                <a:cs typeface="Arial"/>
              </a:rPr>
              <a:t> we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face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problem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during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tests,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would </a:t>
            </a:r>
            <a:r>
              <a:rPr sz="1400" dirty="0">
                <a:latin typeface="Arial"/>
                <a:cs typeface="Arial"/>
              </a:rPr>
              <a:t>use this flight </a:t>
            </a:r>
            <a:r>
              <a:rPr sz="1400" spc="-5" dirty="0">
                <a:latin typeface="Arial"/>
                <a:cs typeface="Arial"/>
              </a:rPr>
              <a:t>software </a:t>
            </a:r>
            <a:r>
              <a:rPr sz="1400" dirty="0">
                <a:latin typeface="Arial"/>
                <a:cs typeface="Arial"/>
              </a:rPr>
              <a:t>diagram for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container.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0" y="1304544"/>
            <a:ext cx="8756332" cy="2541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346947" y="6504323"/>
            <a:ext cx="28702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37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307340" y="6520173"/>
            <a:ext cx="129794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Ulas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Gulec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3405378" y="6520173"/>
            <a:ext cx="233299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#2806</a:t>
            </a:r>
            <a:r>
              <a:rPr spc="-80" dirty="0"/>
              <a:t> </a:t>
            </a:r>
            <a:r>
              <a:rPr spc="-5" dirty="0"/>
              <a:t>CanBee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376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762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7030A0"/>
                </a:solidFill>
              </a:rPr>
              <a:t>All in One Slide which satisfies all the requirements of the part</a:t>
            </a:r>
            <a:endParaRPr lang="en-IN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Part 4: Summary</a:t>
            </a:r>
            <a:endParaRPr lang="en-IN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Team 1’s approach is ideal. Team 3’s approach is discarded as it is too cluttered.</a:t>
            </a:r>
          </a:p>
          <a:p>
            <a:endParaRPr lang="en-IN" dirty="0" smtClean="0"/>
          </a:p>
          <a:p>
            <a:r>
              <a:rPr lang="en-IN" b="1" dirty="0" smtClean="0"/>
              <a:t>Prerequisite</a:t>
            </a:r>
            <a:r>
              <a:rPr lang="en-IN" b="1" dirty="0" smtClean="0"/>
              <a:t>: </a:t>
            </a:r>
            <a:r>
              <a:rPr lang="en-IN" b="1" dirty="0" smtClean="0"/>
              <a:t>Again, an </a:t>
            </a:r>
            <a:r>
              <a:rPr lang="en-IN" b="1" dirty="0" smtClean="0"/>
              <a:t>absolute understanding and vision of how the </a:t>
            </a:r>
            <a:r>
              <a:rPr lang="en-IN" b="1" dirty="0" err="1" smtClean="0"/>
              <a:t>CanSat</a:t>
            </a:r>
            <a:r>
              <a:rPr lang="en-IN" b="1" dirty="0" smtClean="0"/>
              <a:t> functions and how it is to be deployed is crucial and inevitable to make this part</a:t>
            </a:r>
            <a:r>
              <a:rPr lang="en-IN" b="1" dirty="0" smtClean="0"/>
              <a:t>. Furthermore, there needs to be </a:t>
            </a:r>
            <a:r>
              <a:rPr lang="en-IN" b="1" u="sng" dirty="0" smtClean="0"/>
              <a:t>clarity on the individual </a:t>
            </a:r>
            <a:r>
              <a:rPr lang="en-IN" b="1" u="sng" dirty="0" err="1" smtClean="0"/>
              <a:t>subfunctions</a:t>
            </a:r>
            <a:r>
              <a:rPr lang="en-IN" b="1" u="sng" dirty="0" smtClean="0"/>
              <a:t> that the container </a:t>
            </a:r>
            <a:r>
              <a:rPr lang="en-IN" b="1" dirty="0" smtClean="0"/>
              <a:t>is supposed to carry out.</a:t>
            </a:r>
            <a:endParaRPr lang="en-IN" b="1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GS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5" name="Google Shape;702;p74"/>
          <p:cNvSpPr txBox="1">
            <a:spLocks noGrp="1"/>
          </p:cNvSpPr>
          <p:nvPr>
            <p:ph type="ftr" idx="11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2020-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Binu</a:t>
            </a:r>
            <a:r>
              <a:rPr lang="en-US" dirty="0" smtClean="0"/>
              <a:t> (FSW)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9"/>
          <p:cNvSpPr txBox="1">
            <a:spLocks noGrp="1"/>
          </p:cNvSpPr>
          <p:nvPr>
            <p:ph type="sldNum" idx="12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t>39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79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6200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5: Software 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Development Plan</a:t>
            </a:r>
            <a:endParaRPr sz="3200"/>
          </a:p>
        </p:txBody>
      </p:sp>
      <p:sp>
        <p:nvSpPr>
          <p:cNvPr id="752" name="Google Shape;752;p79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common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problem is late software development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a slide describing the plan for software development and plans to reduce the risk of late software development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Prototyping and prototyping environments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subsystem development sequence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team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methodology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GS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9" name="Google Shape;702;p74"/>
          <p:cNvSpPr txBox="1">
            <a:spLocks noGrp="1"/>
          </p:cNvSpPr>
          <p:nvPr>
            <p:ph type="ftr" idx="11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2020-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Binu</a:t>
            </a:r>
            <a:r>
              <a:rPr lang="en-US" dirty="0" smtClean="0"/>
              <a:t> (FSW)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48767"/>
            <a:ext cx="1254760" cy="866140"/>
            <a:chOff x="7827264" y="48767"/>
            <a:chExt cx="1254760" cy="86614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6172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6172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9194" y="291795"/>
            <a:ext cx="517880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FSW </a:t>
            </a:r>
            <a:r>
              <a:rPr dirty="0"/>
              <a:t>Overview</a:t>
            </a:r>
            <a:r>
              <a:rPr spc="-90" dirty="0"/>
              <a:t> </a:t>
            </a:r>
            <a:r>
              <a:rPr dirty="0"/>
              <a:t>(1/3)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04991" y="2220662"/>
            <a:ext cx="8139396" cy="3646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1219200"/>
            <a:ext cx="8001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2000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Basic FSW architecture, a flow chart showing how the software flow</a:t>
            </a:r>
            <a:endParaRPr lang="en-IN" sz="1600" i="1" dirty="0" smtClean="0">
              <a:solidFill>
                <a:srgbClr val="7030A0"/>
              </a:solidFill>
            </a:endParaRP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838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62456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Software </a:t>
            </a:r>
            <a:r>
              <a:rPr sz="2400" spc="-5" dirty="0"/>
              <a:t>Development </a:t>
            </a:r>
            <a:r>
              <a:rPr sz="2400" dirty="0"/>
              <a:t>Plan</a:t>
            </a:r>
            <a:r>
              <a:rPr sz="2400" spc="-75" dirty="0"/>
              <a:t> </a:t>
            </a:r>
            <a:r>
              <a:rPr sz="2400" dirty="0"/>
              <a:t>(1/4)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9240" y="1222375"/>
            <a:ext cx="8569325" cy="373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Prototyping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Prototyping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Environments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812800" lvl="1" indent="-331470">
              <a:lnSpc>
                <a:spcPct val="100000"/>
              </a:lnSpc>
              <a:buSzPct val="114285"/>
              <a:buFont typeface="Noto Sans Symbols"/>
              <a:buChar char="➢"/>
              <a:tabLst>
                <a:tab pos="812800" algn="l"/>
                <a:tab pos="813435" algn="l"/>
              </a:tabLst>
            </a:pPr>
            <a:r>
              <a:rPr sz="1400" dirty="0">
                <a:latin typeface="Arial"/>
                <a:cs typeface="Arial"/>
              </a:rPr>
              <a:t>Each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sensor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is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tested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breadboard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supplying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required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power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voltage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obtained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are</a:t>
            </a:r>
            <a:endParaRPr sz="1400">
              <a:latin typeface="Arial"/>
              <a:cs typeface="Arial"/>
            </a:endParaRPr>
          </a:p>
          <a:p>
            <a:pPr marL="812800" algn="just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evaluated on </a:t>
            </a:r>
            <a:r>
              <a:rPr sz="1400" dirty="0">
                <a:latin typeface="Arial"/>
                <a:cs typeface="Arial"/>
              </a:rPr>
              <a:t>serial monitor </a:t>
            </a:r>
            <a:r>
              <a:rPr sz="1400" spc="-5" dirty="0">
                <a:latin typeface="Arial"/>
                <a:cs typeface="Arial"/>
              </a:rPr>
              <a:t>of Arduino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IDE.</a:t>
            </a:r>
            <a:endParaRPr sz="1400">
              <a:latin typeface="Arial"/>
              <a:cs typeface="Arial"/>
            </a:endParaRPr>
          </a:p>
          <a:p>
            <a:pPr marL="812800" marR="5080" lvl="1" indent="-331470" algn="just">
              <a:lnSpc>
                <a:spcPct val="100000"/>
              </a:lnSpc>
              <a:spcBef>
                <a:spcPts val="505"/>
              </a:spcBef>
              <a:buSzPct val="114285"/>
              <a:buFont typeface="Noto Sans Symbols"/>
              <a:buChar char="➢"/>
              <a:tabLst>
                <a:tab pos="813435" algn="l"/>
              </a:tabLst>
            </a:pPr>
            <a:r>
              <a:rPr sz="1400" spc="-5" dirty="0">
                <a:latin typeface="Arial"/>
                <a:cs typeface="Arial"/>
              </a:rPr>
              <a:t>All sensors </a:t>
            </a:r>
            <a:r>
              <a:rPr sz="1400" dirty="0">
                <a:latin typeface="Arial"/>
                <a:cs typeface="Arial"/>
              </a:rPr>
              <a:t>are </a:t>
            </a:r>
            <a:r>
              <a:rPr sz="1400" spc="-5" dirty="0">
                <a:latin typeface="Arial"/>
                <a:cs typeface="Arial"/>
              </a:rPr>
              <a:t>brought together </a:t>
            </a:r>
            <a:r>
              <a:rPr sz="1400" spc="-10" dirty="0">
                <a:latin typeface="Arial"/>
                <a:cs typeface="Arial"/>
              </a:rPr>
              <a:t>on </a:t>
            </a:r>
            <a:r>
              <a:rPr sz="1400" spc="-5" dirty="0">
                <a:latin typeface="Arial"/>
                <a:cs typeface="Arial"/>
              </a:rPr>
              <a:t>breadboard by supplying required power voltage and </a:t>
            </a:r>
            <a:r>
              <a:rPr sz="1400" dirty="0">
                <a:latin typeface="Arial"/>
                <a:cs typeface="Arial"/>
              </a:rPr>
              <a:t>a  </a:t>
            </a:r>
            <a:r>
              <a:rPr sz="1400" spc="-5" dirty="0">
                <a:latin typeface="Arial"/>
                <a:cs typeface="Arial"/>
              </a:rPr>
              <a:t>prototype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payload circuit </a:t>
            </a:r>
            <a:r>
              <a:rPr sz="1400" spc="-1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formed. Obtained data are evaluated </a:t>
            </a:r>
            <a:r>
              <a:rPr sz="1400" dirty="0">
                <a:latin typeface="Arial"/>
                <a:cs typeface="Arial"/>
              </a:rPr>
              <a:t>on </a:t>
            </a:r>
            <a:r>
              <a:rPr sz="1400" spc="-5" dirty="0">
                <a:latin typeface="Arial"/>
                <a:cs typeface="Arial"/>
              </a:rPr>
              <a:t>serial </a:t>
            </a:r>
            <a:r>
              <a:rPr sz="1400" spc="-10" dirty="0">
                <a:latin typeface="Arial"/>
                <a:cs typeface="Arial"/>
              </a:rPr>
              <a:t>monitor of </a:t>
            </a:r>
            <a:r>
              <a:rPr sz="1400" spc="-5" dirty="0">
                <a:latin typeface="Arial"/>
                <a:cs typeface="Arial"/>
              </a:rPr>
              <a:t>Arduino  IDE.</a:t>
            </a:r>
            <a:endParaRPr sz="1400">
              <a:latin typeface="Arial"/>
              <a:cs typeface="Arial"/>
            </a:endParaRPr>
          </a:p>
          <a:p>
            <a:pPr marL="812800" marR="5715" lvl="1" indent="-331470" algn="just">
              <a:lnSpc>
                <a:spcPct val="100000"/>
              </a:lnSpc>
              <a:spcBef>
                <a:spcPts val="505"/>
              </a:spcBef>
              <a:buSzPct val="114285"/>
              <a:buFont typeface="Noto Sans Symbols"/>
              <a:buChar char="➢"/>
              <a:tabLst>
                <a:tab pos="813435" algn="l"/>
              </a:tabLst>
            </a:pPr>
            <a:r>
              <a:rPr sz="1400" spc="-5" dirty="0">
                <a:latin typeface="Arial"/>
                <a:cs typeface="Arial"/>
              </a:rPr>
              <a:t>Boot time of microprocessor </a:t>
            </a:r>
            <a:r>
              <a:rPr sz="1400" spc="-10" dirty="0">
                <a:latin typeface="Arial"/>
                <a:cs typeface="Arial"/>
              </a:rPr>
              <a:t>is measured </a:t>
            </a:r>
            <a:r>
              <a:rPr sz="1400" spc="-5" dirty="0">
                <a:latin typeface="Arial"/>
                <a:cs typeface="Arial"/>
              </a:rPr>
              <a:t>by uploading blink code to the microprocessor. Thus, at  the first </a:t>
            </a:r>
            <a:r>
              <a:rPr sz="1400" spc="-10" dirty="0">
                <a:latin typeface="Arial"/>
                <a:cs typeface="Arial"/>
              </a:rPr>
              <a:t>moment </a:t>
            </a:r>
            <a:r>
              <a:rPr sz="1400" spc="-5" dirty="0">
                <a:latin typeface="Arial"/>
                <a:cs typeface="Arial"/>
              </a:rPr>
              <a:t>when LED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on is </a:t>
            </a:r>
            <a:r>
              <a:rPr sz="1400" spc="-5" dirty="0">
                <a:latin typeface="Arial"/>
                <a:cs typeface="Arial"/>
              </a:rPr>
              <a:t>measured by using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stopwatch after supplying power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the  </a:t>
            </a:r>
            <a:r>
              <a:rPr sz="1400" spc="-5" dirty="0">
                <a:latin typeface="Arial"/>
                <a:cs typeface="Arial"/>
              </a:rPr>
              <a:t>microprocessor.</a:t>
            </a:r>
            <a:endParaRPr sz="1400">
              <a:latin typeface="Arial"/>
              <a:cs typeface="Arial"/>
            </a:endParaRPr>
          </a:p>
          <a:p>
            <a:pPr marL="812800" marR="5080" lvl="1" indent="-331470" algn="just">
              <a:lnSpc>
                <a:spcPct val="100000"/>
              </a:lnSpc>
              <a:spcBef>
                <a:spcPts val="495"/>
              </a:spcBef>
              <a:buSzPct val="114285"/>
              <a:buFont typeface="Noto Sans Symbols"/>
              <a:buChar char="➢"/>
              <a:tabLst>
                <a:tab pos="813435" algn="l"/>
              </a:tabLst>
            </a:pPr>
            <a:r>
              <a:rPr sz="1400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prototype </a:t>
            </a:r>
            <a:r>
              <a:rPr sz="1400" spc="-5" dirty="0">
                <a:latin typeface="Arial"/>
                <a:cs typeface="Arial"/>
              </a:rPr>
              <a:t>circuit will be built for </a:t>
            </a:r>
            <a:r>
              <a:rPr sz="1400" spc="-10" dirty="0">
                <a:latin typeface="Arial"/>
                <a:cs typeface="Arial"/>
              </a:rPr>
              <a:t>3-axis </a:t>
            </a:r>
            <a:r>
              <a:rPr sz="1400" spc="-5" dirty="0">
                <a:latin typeface="Arial"/>
                <a:cs typeface="Arial"/>
              </a:rPr>
              <a:t>camera stabilizer on breadboard, </a:t>
            </a:r>
            <a:r>
              <a:rPr sz="1400" dirty="0">
                <a:latin typeface="Arial"/>
                <a:cs typeface="Arial"/>
              </a:rPr>
              <a:t>so </a:t>
            </a:r>
            <a:r>
              <a:rPr sz="1400" spc="-5" dirty="0">
                <a:latin typeface="Arial"/>
                <a:cs typeface="Arial"/>
              </a:rPr>
              <a:t>reaction time and  </a:t>
            </a:r>
            <a:r>
              <a:rPr sz="1400" dirty="0">
                <a:latin typeface="Arial"/>
                <a:cs typeface="Arial"/>
              </a:rPr>
              <a:t>rotation speeds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motors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respect to changing </a:t>
            </a:r>
            <a:r>
              <a:rPr sz="1400" spc="-5" dirty="0">
                <a:latin typeface="Arial"/>
                <a:cs typeface="Arial"/>
              </a:rPr>
              <a:t>angles will be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determined.</a:t>
            </a:r>
            <a:endParaRPr sz="1400">
              <a:latin typeface="Arial"/>
              <a:cs typeface="Arial"/>
            </a:endParaRPr>
          </a:p>
          <a:p>
            <a:pPr marL="812800" marR="5080" lvl="1" indent="-331470" algn="just">
              <a:lnSpc>
                <a:spcPct val="100000"/>
              </a:lnSpc>
              <a:spcBef>
                <a:spcPts val="505"/>
              </a:spcBef>
              <a:buSzPct val="114285"/>
              <a:buFont typeface="Noto Sans Symbols"/>
              <a:buChar char="➢"/>
              <a:tabLst>
                <a:tab pos="813435" algn="l"/>
              </a:tabLst>
            </a:pPr>
            <a:r>
              <a:rPr sz="1400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prototype </a:t>
            </a:r>
            <a:r>
              <a:rPr sz="1400" spc="-5" dirty="0">
                <a:latin typeface="Arial"/>
                <a:cs typeface="Arial"/>
              </a:rPr>
              <a:t>circuit of the container will </a:t>
            </a:r>
            <a:r>
              <a:rPr sz="1400" spc="-10" dirty="0">
                <a:latin typeface="Arial"/>
                <a:cs typeface="Arial"/>
              </a:rPr>
              <a:t>be </a:t>
            </a:r>
            <a:r>
              <a:rPr sz="1400" spc="-5" dirty="0">
                <a:latin typeface="Arial"/>
                <a:cs typeface="Arial"/>
              </a:rPr>
              <a:t>formed on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breadboard by using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barometric sensor  </a:t>
            </a:r>
            <a:r>
              <a:rPr sz="1400" dirty="0">
                <a:latin typeface="Arial"/>
                <a:cs typeface="Arial"/>
              </a:rPr>
              <a:t>and an </a:t>
            </a:r>
            <a:r>
              <a:rPr sz="1400" spc="-5" dirty="0">
                <a:latin typeface="Arial"/>
                <a:cs typeface="Arial"/>
              </a:rPr>
              <a:t>N-channel </a:t>
            </a:r>
            <a:r>
              <a:rPr sz="1400" dirty="0">
                <a:latin typeface="Arial"/>
                <a:cs typeface="Arial"/>
              </a:rPr>
              <a:t>MOSFET </a:t>
            </a:r>
            <a:r>
              <a:rPr sz="1400" spc="-5" dirty="0">
                <a:latin typeface="Arial"/>
                <a:cs typeface="Arial"/>
              </a:rPr>
              <a:t>for testing the </a:t>
            </a:r>
            <a:r>
              <a:rPr sz="1400" dirty="0">
                <a:latin typeface="Arial"/>
                <a:cs typeface="Arial"/>
              </a:rPr>
              <a:t>time </a:t>
            </a:r>
            <a:r>
              <a:rPr sz="1400" spc="-5" dirty="0">
                <a:latin typeface="Arial"/>
                <a:cs typeface="Arial"/>
              </a:rPr>
              <a:t>required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melt fishing line connected to nichrome  wire and </a:t>
            </a:r>
            <a:r>
              <a:rPr sz="1400" dirty="0">
                <a:latin typeface="Arial"/>
                <a:cs typeface="Arial"/>
              </a:rPr>
              <a:t>determining </a:t>
            </a:r>
            <a:r>
              <a:rPr sz="1400" spc="-5" dirty="0">
                <a:latin typeface="Arial"/>
                <a:cs typeface="Arial"/>
              </a:rPr>
              <a:t>whether </a:t>
            </a:r>
            <a:r>
              <a:rPr sz="1400" dirty="0">
                <a:latin typeface="Arial"/>
                <a:cs typeface="Arial"/>
              </a:rPr>
              <a:t>separation </a:t>
            </a:r>
            <a:r>
              <a:rPr sz="1400" spc="-5" dirty="0">
                <a:latin typeface="Arial"/>
                <a:cs typeface="Arial"/>
              </a:rPr>
              <a:t>works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properly.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10" name="object 10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40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762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7030A0"/>
                </a:solidFill>
              </a:rPr>
              <a:t>Prototyping and Prototyping Environments</a:t>
            </a: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381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54836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Software </a:t>
            </a:r>
            <a:r>
              <a:rPr sz="2400" spc="-5" dirty="0"/>
              <a:t>Development </a:t>
            </a:r>
            <a:r>
              <a:rPr sz="2400" dirty="0"/>
              <a:t>Plan</a:t>
            </a:r>
            <a:r>
              <a:rPr sz="2400" spc="-75" dirty="0"/>
              <a:t> </a:t>
            </a:r>
            <a:r>
              <a:rPr sz="2400" dirty="0"/>
              <a:t>(2/4)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8719" y="1046352"/>
          <a:ext cx="8856979" cy="5282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6965"/>
                <a:gridCol w="1224280"/>
                <a:gridCol w="1435734"/>
              </a:tblGrid>
              <a:tr h="312038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Subsystem Development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Sequence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(Payload)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5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Task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Situation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Deadline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</a:tr>
              <a:tr h="2872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Selection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sensors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mission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requirements.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Completed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Early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October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287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Library researching and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code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modifications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each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sensor.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Completed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October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287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Testing 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each sensor individually with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microcontroller.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Completed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Early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November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287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Calibration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each sensor and repairing codes according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tests.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Completed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Late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November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Bringing each sensor code together and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testing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all sensors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simultaneously.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Completed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Mid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December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4820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Using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EEPROM 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recovery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mission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time,packet count 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flight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software data</a:t>
                      </a:r>
                      <a:r>
                        <a:rPr sz="12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Completed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Late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December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287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Wired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serial communication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with ground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station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prototype.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Completed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Mid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January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2872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Storage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telemetry to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SD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Completed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Late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January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Calibration command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altitude,pitch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roll data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launchpad.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progress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Mid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February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2852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Recording video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by using camera and storing 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video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SD</a:t>
                      </a:r>
                      <a:r>
                        <a:rPr sz="12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Card.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started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Late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February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2852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Magnetometer data analysis and calibration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bonus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objective.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started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Early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March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482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Coding</a:t>
                      </a:r>
                      <a:r>
                        <a:rPr sz="12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servo</a:t>
                      </a:r>
                      <a:r>
                        <a:rPr sz="12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stepper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motors</a:t>
                      </a:r>
                      <a:r>
                        <a:rPr sz="12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camera</a:t>
                      </a:r>
                      <a:r>
                        <a:rPr sz="12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stabilizer</a:t>
                      </a:r>
                      <a:r>
                        <a:rPr sz="12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respect</a:t>
                      </a:r>
                      <a:r>
                        <a:rPr sz="12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varying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gyroscope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magnetometer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started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Early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March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2852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PCB and software compatibility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test.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started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Mid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March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2852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Testing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3-axis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camera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stabilizer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bringing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components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together.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started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Mid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March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2852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Wireless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communication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with ground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station.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started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Late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March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10" name="object 10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41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609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7030A0"/>
                </a:solidFill>
              </a:rPr>
              <a:t>Breakdown of Software Subsystem Development Sequence</a:t>
            </a: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304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59408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Software </a:t>
            </a:r>
            <a:r>
              <a:rPr sz="2400" spc="-5" dirty="0"/>
              <a:t>Development </a:t>
            </a:r>
            <a:r>
              <a:rPr sz="2400" dirty="0"/>
              <a:t>Plan</a:t>
            </a:r>
            <a:r>
              <a:rPr sz="2400" spc="-75" dirty="0"/>
              <a:t> </a:t>
            </a:r>
            <a:r>
              <a:rPr sz="2400" dirty="0"/>
              <a:t>(3/4)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2250" y="1102360"/>
          <a:ext cx="8712834" cy="3208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6665"/>
                <a:gridCol w="1080135"/>
                <a:gridCol w="1296034"/>
              </a:tblGrid>
              <a:tr h="325881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Subsystem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Development Sequence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(Container)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Task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Situation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Deadline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</a:tr>
              <a:tr h="29629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Selection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barometer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sensor.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Completed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Early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October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2962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Library researching and code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modifications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barometer</a:t>
                      </a:r>
                      <a:r>
                        <a:rPr sz="12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sensor.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Completed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Mid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October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29616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Testing 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barometer sensor individually with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microcontroller.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Completed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Early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November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2962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Calibration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barometric sensor and repairing code according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tests.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Completed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Late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November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29629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Storage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altitude data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SD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Completed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Late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January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5035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Algorithm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separation mechanism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450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meters.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progress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Late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February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  <a:tr h="29629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MOSFET logic signal efficiency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test to melt the fishing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line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separation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mechanism.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started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Early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March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C"/>
                    </a:solidFill>
                  </a:tcPr>
                </a:tc>
              </a:tr>
              <a:tr h="2962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PCB and software compatibility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test.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started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Mid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March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D9"/>
                    </a:solidFill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10" name="object 10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42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609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7030A0"/>
                </a:solidFill>
              </a:rPr>
              <a:t>Breakdown of Software Subsystem Development Sequence</a:t>
            </a: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304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7548" y="1211554"/>
            <a:ext cx="8391525" cy="46297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sz="1400" b="1" spc="-5" dirty="0">
                <a:latin typeface="Arial"/>
                <a:cs typeface="Arial"/>
              </a:rPr>
              <a:t>Test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Methodology</a:t>
            </a:r>
            <a:endParaRPr sz="1400">
              <a:latin typeface="Arial"/>
              <a:cs typeface="Arial"/>
            </a:endParaRPr>
          </a:p>
          <a:p>
            <a:pPr marL="786765" marR="6350" lvl="1" indent="-317500">
              <a:lnSpc>
                <a:spcPct val="100000"/>
              </a:lnSpc>
              <a:spcBef>
                <a:spcPts val="505"/>
              </a:spcBef>
              <a:buFont typeface="Noto Sans Symbols"/>
              <a:buChar char="➢"/>
              <a:tabLst>
                <a:tab pos="786765" algn="l"/>
                <a:tab pos="787400" algn="l"/>
              </a:tabLst>
            </a:pPr>
            <a:r>
              <a:rPr sz="1400" spc="-5" dirty="0">
                <a:latin typeface="Arial"/>
                <a:cs typeface="Arial"/>
              </a:rPr>
              <a:t>Meteorology Observation </a:t>
            </a:r>
            <a:r>
              <a:rPr sz="1400" spc="-10" dirty="0">
                <a:latin typeface="Arial"/>
                <a:cs typeface="Arial"/>
              </a:rPr>
              <a:t>Park </a:t>
            </a:r>
            <a:r>
              <a:rPr sz="1400" spc="-5" dirty="0">
                <a:latin typeface="Arial"/>
                <a:cs typeface="Arial"/>
              </a:rPr>
              <a:t>located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Aeronautics and Astronautics faculty of ITU are used  </a:t>
            </a:r>
            <a:r>
              <a:rPr sz="1400" dirty="0">
                <a:latin typeface="Arial"/>
                <a:cs typeface="Arial"/>
              </a:rPr>
              <a:t>for testing </a:t>
            </a:r>
            <a:r>
              <a:rPr sz="1400" spc="-5" dirty="0">
                <a:latin typeface="Arial"/>
                <a:cs typeface="Arial"/>
              </a:rPr>
              <a:t>air </a:t>
            </a:r>
            <a:r>
              <a:rPr sz="1400" dirty="0">
                <a:latin typeface="Arial"/>
                <a:cs typeface="Arial"/>
              </a:rPr>
              <a:t>pressure </a:t>
            </a:r>
            <a:r>
              <a:rPr sz="1400" spc="-5" dirty="0">
                <a:latin typeface="Arial"/>
                <a:cs typeface="Arial"/>
              </a:rPr>
              <a:t>and air </a:t>
            </a:r>
            <a:r>
              <a:rPr sz="1400" dirty="0">
                <a:latin typeface="Arial"/>
                <a:cs typeface="Arial"/>
              </a:rPr>
              <a:t>temperature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values.</a:t>
            </a:r>
            <a:endParaRPr sz="1400">
              <a:latin typeface="Arial"/>
              <a:cs typeface="Arial"/>
            </a:endParaRPr>
          </a:p>
          <a:p>
            <a:pPr marL="786765" lvl="1" indent="-318135">
              <a:lnSpc>
                <a:spcPct val="100000"/>
              </a:lnSpc>
              <a:spcBef>
                <a:spcPts val="495"/>
              </a:spcBef>
              <a:buFont typeface="Noto Sans Symbols"/>
              <a:buChar char="➢"/>
              <a:tabLst>
                <a:tab pos="786765" algn="l"/>
                <a:tab pos="787400" algn="l"/>
              </a:tabLst>
            </a:pPr>
            <a:r>
              <a:rPr sz="1400" dirty="0">
                <a:latin typeface="Arial"/>
                <a:cs typeface="Arial"/>
              </a:rPr>
              <a:t>Obtained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longitude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latitude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values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GPS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sensor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controlled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Google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Maps.</a:t>
            </a:r>
            <a:endParaRPr sz="1400">
              <a:latin typeface="Arial"/>
              <a:cs typeface="Arial"/>
            </a:endParaRPr>
          </a:p>
          <a:p>
            <a:pPr marL="786765" marR="5080" lvl="1" indent="-317500">
              <a:lnSpc>
                <a:spcPct val="100000"/>
              </a:lnSpc>
              <a:spcBef>
                <a:spcPts val="505"/>
              </a:spcBef>
              <a:buFont typeface="Noto Sans Symbols"/>
              <a:buChar char="➢"/>
              <a:tabLst>
                <a:tab pos="786765" algn="l"/>
                <a:tab pos="787400" algn="l"/>
              </a:tabLst>
            </a:pPr>
            <a:r>
              <a:rPr sz="1400" spc="-5" dirty="0">
                <a:latin typeface="Arial"/>
                <a:cs typeface="Arial"/>
              </a:rPr>
              <a:t>RPM value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measured by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real tachometer and </a:t>
            </a:r>
            <a:r>
              <a:rPr sz="1400" spc="-10" dirty="0">
                <a:latin typeface="Arial"/>
                <a:cs typeface="Arial"/>
              </a:rPr>
              <a:t>it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compared with the data generated by  blade </a:t>
            </a:r>
            <a:r>
              <a:rPr sz="1400" dirty="0">
                <a:latin typeface="Arial"/>
                <a:cs typeface="Arial"/>
              </a:rPr>
              <a:t>spin rate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sensor.</a:t>
            </a:r>
            <a:endParaRPr sz="1400">
              <a:latin typeface="Arial"/>
              <a:cs typeface="Arial"/>
            </a:endParaRPr>
          </a:p>
          <a:p>
            <a:pPr marL="786765" lvl="1" indent="-318135">
              <a:lnSpc>
                <a:spcPct val="100000"/>
              </a:lnSpc>
              <a:spcBef>
                <a:spcPts val="500"/>
              </a:spcBef>
              <a:buFont typeface="Noto Sans Symbols"/>
              <a:buChar char="➢"/>
              <a:tabLst>
                <a:tab pos="786765" algn="l"/>
                <a:tab pos="787400" algn="l"/>
              </a:tabLst>
            </a:pPr>
            <a:r>
              <a:rPr sz="1400" spc="-5" dirty="0">
                <a:latin typeface="Arial"/>
                <a:cs typeface="Arial"/>
              </a:rPr>
              <a:t>Power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Bus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voltage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is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measured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real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multimeter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it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is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compared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obtained</a:t>
            </a:r>
            <a:endParaRPr sz="140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by analog pin of </a:t>
            </a:r>
            <a:r>
              <a:rPr sz="1400" dirty="0">
                <a:latin typeface="Arial"/>
                <a:cs typeface="Arial"/>
              </a:rPr>
              <a:t>the Teensy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3.5.</a:t>
            </a:r>
            <a:endParaRPr sz="1400">
              <a:latin typeface="Arial"/>
              <a:cs typeface="Arial"/>
            </a:endParaRPr>
          </a:p>
          <a:p>
            <a:pPr marL="786765" marR="5080" lvl="1" indent="-317500">
              <a:lnSpc>
                <a:spcPct val="100000"/>
              </a:lnSpc>
              <a:spcBef>
                <a:spcPts val="490"/>
              </a:spcBef>
              <a:buFont typeface="Noto Sans Symbols"/>
              <a:buChar char="➢"/>
              <a:tabLst>
                <a:tab pos="786765" algn="l"/>
                <a:tab pos="787400" algn="l"/>
              </a:tabLst>
            </a:pPr>
            <a:r>
              <a:rPr sz="1400" spc="-5" dirty="0">
                <a:latin typeface="Arial"/>
                <a:cs typeface="Arial"/>
              </a:rPr>
              <a:t>Magnetometer calibration test will be held at Upper Atmosphere and Space Air Laboratory  </a:t>
            </a:r>
            <a:r>
              <a:rPr sz="1400" dirty="0">
                <a:latin typeface="Arial"/>
                <a:cs typeface="Arial"/>
              </a:rPr>
              <a:t>located in </a:t>
            </a:r>
            <a:r>
              <a:rPr sz="1400" spc="-5" dirty="0">
                <a:latin typeface="Arial"/>
                <a:cs typeface="Arial"/>
              </a:rPr>
              <a:t>Aeronautics and </a:t>
            </a:r>
            <a:r>
              <a:rPr sz="1400" dirty="0">
                <a:latin typeface="Arial"/>
                <a:cs typeface="Arial"/>
              </a:rPr>
              <a:t>Astronautics faculty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ITU.</a:t>
            </a:r>
            <a:endParaRPr sz="1400">
              <a:latin typeface="Arial"/>
              <a:cs typeface="Arial"/>
            </a:endParaRPr>
          </a:p>
          <a:p>
            <a:pPr marL="786765" lvl="1" indent="-318135">
              <a:lnSpc>
                <a:spcPct val="100000"/>
              </a:lnSpc>
              <a:spcBef>
                <a:spcPts val="505"/>
              </a:spcBef>
              <a:buFont typeface="Noto Sans Symbols"/>
              <a:buChar char="➢"/>
              <a:tabLst>
                <a:tab pos="786765" algn="l"/>
                <a:tab pos="787400" algn="l"/>
              </a:tabLst>
            </a:pPr>
            <a:r>
              <a:rPr sz="1400" spc="-5" dirty="0">
                <a:latin typeface="Arial"/>
                <a:cs typeface="Arial"/>
              </a:rPr>
              <a:t>Telemetry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transmission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test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done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between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two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sides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Bosphorus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have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distance of 1.6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km.</a:t>
            </a:r>
            <a:endParaRPr sz="1400">
              <a:latin typeface="Arial"/>
              <a:cs typeface="Arial"/>
            </a:endParaRPr>
          </a:p>
          <a:p>
            <a:pPr marL="786765" marR="5715" lvl="1" indent="-317500">
              <a:lnSpc>
                <a:spcPct val="100000"/>
              </a:lnSpc>
              <a:spcBef>
                <a:spcPts val="505"/>
              </a:spcBef>
              <a:buFont typeface="Noto Sans Symbols"/>
              <a:buChar char="➢"/>
              <a:tabLst>
                <a:tab pos="786765" algn="l"/>
                <a:tab pos="787400" algn="l"/>
              </a:tabLst>
            </a:pPr>
            <a:r>
              <a:rPr sz="1400" spc="-5" dirty="0">
                <a:latin typeface="Arial"/>
                <a:cs typeface="Arial"/>
              </a:rPr>
              <a:t>At 200 meters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free falling test will be conducted at ITU stadium, </a:t>
            </a:r>
            <a:r>
              <a:rPr sz="1400" dirty="0">
                <a:latin typeface="Arial"/>
                <a:cs typeface="Arial"/>
              </a:rPr>
              <a:t>so </a:t>
            </a:r>
            <a:r>
              <a:rPr sz="1400" spc="-5" dirty="0">
                <a:latin typeface="Arial"/>
                <a:cs typeface="Arial"/>
              </a:rPr>
              <a:t>flight software will be  examined </a:t>
            </a:r>
            <a:r>
              <a:rPr sz="1400" dirty="0">
                <a:latin typeface="Arial"/>
                <a:cs typeface="Arial"/>
              </a:rPr>
              <a:t>in terms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corporation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subsystems.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Noto Sans Symbols"/>
              <a:buChar char="➢"/>
            </a:pPr>
            <a:endParaRPr sz="15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sz="1400" b="1" spc="-5" dirty="0">
                <a:latin typeface="Arial"/>
                <a:cs typeface="Arial"/>
              </a:rPr>
              <a:t>Development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  <a:p>
            <a:pPr marL="786765" lvl="1" indent="-318135">
              <a:lnSpc>
                <a:spcPct val="100000"/>
              </a:lnSpc>
              <a:spcBef>
                <a:spcPts val="500"/>
              </a:spcBef>
              <a:buFont typeface="Noto Sans Symbols"/>
              <a:buChar char="➢"/>
              <a:tabLst>
                <a:tab pos="786765" algn="l"/>
                <a:tab pos="787400" algn="l"/>
              </a:tabLst>
            </a:pPr>
            <a:r>
              <a:rPr sz="1400" dirty="0">
                <a:latin typeface="Arial"/>
                <a:cs typeface="Arial"/>
              </a:rPr>
              <a:t>Altuğ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ERTAN</a:t>
            </a:r>
            <a:endParaRPr sz="1400">
              <a:latin typeface="Arial"/>
              <a:cs typeface="Arial"/>
            </a:endParaRPr>
          </a:p>
          <a:p>
            <a:pPr marL="786765" lvl="1" indent="-318135">
              <a:lnSpc>
                <a:spcPct val="100000"/>
              </a:lnSpc>
              <a:spcBef>
                <a:spcPts val="495"/>
              </a:spcBef>
              <a:buFont typeface="Noto Sans Symbols"/>
              <a:buChar char="➢"/>
              <a:tabLst>
                <a:tab pos="786765" algn="l"/>
                <a:tab pos="787400" algn="l"/>
              </a:tabLst>
            </a:pPr>
            <a:r>
              <a:rPr sz="1400" spc="-5" dirty="0">
                <a:latin typeface="Arial"/>
                <a:cs typeface="Arial"/>
              </a:rPr>
              <a:t>Resul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DAGDANOV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10" name="object 10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43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6" name="object 7"/>
          <p:cNvSpPr txBox="1">
            <a:spLocks/>
          </p:cNvSpPr>
          <p:nvPr/>
        </p:nvSpPr>
        <p:spPr>
          <a:xfrm>
            <a:off x="1447800" y="0"/>
            <a:ext cx="5940806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</a:t>
            </a:r>
            <a:r>
              <a:rPr kumimoji="0" lang="en-IN" sz="24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Development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</a:t>
            </a:r>
            <a:r>
              <a:rPr kumimoji="0" lang="en-IN" sz="24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(4/4)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800" y="6858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7030A0"/>
                </a:solidFill>
              </a:rPr>
              <a:t>Breakdown of Test Methodology and Development Team</a:t>
            </a: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304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233" y="122640"/>
            <a:ext cx="89598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0"/>
              </a:lnSpc>
            </a:pPr>
            <a:r>
              <a:rPr sz="1200" spc="-5" dirty="0">
                <a:latin typeface="Arial"/>
                <a:cs typeface="Arial"/>
              </a:rPr>
              <a:t>Team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(If </a:t>
            </a:r>
            <a:r>
              <a:rPr sz="1200" spc="-5" dirty="0">
                <a:latin typeface="Arial"/>
                <a:cs typeface="Arial"/>
              </a:rPr>
              <a:t>You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27709" y="131824"/>
            <a:ext cx="782873" cy="78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24" y="1537396"/>
            <a:ext cx="8618220" cy="4707890"/>
            <a:chOff x="228624" y="1537396"/>
            <a:chExt cx="8618220" cy="4707890"/>
          </a:xfrm>
        </p:grpSpPr>
        <p:sp>
          <p:nvSpPr>
            <p:cNvPr id="5" name="object 5"/>
            <p:cNvSpPr/>
            <p:nvPr/>
          </p:nvSpPr>
          <p:spPr>
            <a:xfrm>
              <a:off x="1560021" y="3973878"/>
              <a:ext cx="5860276" cy="22708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24" y="1537396"/>
              <a:ext cx="8618220" cy="2454275"/>
            </a:xfrm>
            <a:custGeom>
              <a:avLst/>
              <a:gdLst/>
              <a:ahLst/>
              <a:cxnLst/>
              <a:rect l="l" t="t" r="r" b="b"/>
              <a:pathLst>
                <a:path w="8618220" h="2454275">
                  <a:moveTo>
                    <a:pt x="8618082" y="2453995"/>
                  </a:moveTo>
                  <a:lnTo>
                    <a:pt x="0" y="2453995"/>
                  </a:lnTo>
                  <a:lnTo>
                    <a:pt x="0" y="0"/>
                  </a:lnTo>
                  <a:lnTo>
                    <a:pt x="8618082" y="0"/>
                  </a:lnTo>
                  <a:lnTo>
                    <a:pt x="8618082" y="2453995"/>
                  </a:lnTo>
                  <a:close/>
                </a:path>
              </a:pathLst>
            </a:custGeom>
            <a:solidFill>
              <a:srgbClr val="E6E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6174" y="0"/>
            <a:ext cx="1490769" cy="9177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4538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Software Development Plan</a:t>
            </a:r>
            <a:r>
              <a:rPr sz="2400" spc="-95" dirty="0"/>
              <a:t> </a:t>
            </a:r>
            <a:r>
              <a:rPr sz="2400" spc="-5" dirty="0"/>
              <a:t>1/2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97882" y="139699"/>
            <a:ext cx="482600" cy="482600"/>
            <a:chOff x="8597882" y="139699"/>
            <a:chExt cx="482600" cy="482600"/>
          </a:xfrm>
        </p:grpSpPr>
        <p:sp>
          <p:nvSpPr>
            <p:cNvPr id="10" name="object 10"/>
            <p:cNvSpPr/>
            <p:nvPr/>
          </p:nvSpPr>
          <p:spPr>
            <a:xfrm>
              <a:off x="8610582" y="15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69874" y="457199"/>
                  </a:moveTo>
                  <a:lnTo>
                    <a:pt x="228599" y="349266"/>
                  </a:lnTo>
                  <a:lnTo>
                    <a:pt x="87324" y="457199"/>
                  </a:lnTo>
                  <a:lnTo>
                    <a:pt x="141274" y="282564"/>
                  </a:lnTo>
                  <a:lnTo>
                    <a:pt x="0" y="174634"/>
                  </a:lnTo>
                  <a:lnTo>
                    <a:pt x="174624" y="174634"/>
                  </a:lnTo>
                  <a:lnTo>
                    <a:pt x="228599" y="0"/>
                  </a:lnTo>
                  <a:lnTo>
                    <a:pt x="282574" y="174634"/>
                  </a:lnTo>
                  <a:lnTo>
                    <a:pt x="457199" y="174634"/>
                  </a:lnTo>
                  <a:lnTo>
                    <a:pt x="315924" y="282564"/>
                  </a:lnTo>
                  <a:lnTo>
                    <a:pt x="369874" y="457199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10582" y="15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34"/>
                  </a:moveTo>
                  <a:lnTo>
                    <a:pt x="174624" y="174634"/>
                  </a:lnTo>
                  <a:lnTo>
                    <a:pt x="228599" y="0"/>
                  </a:lnTo>
                  <a:lnTo>
                    <a:pt x="282574" y="174634"/>
                  </a:lnTo>
                  <a:lnTo>
                    <a:pt x="457199" y="174634"/>
                  </a:lnTo>
                  <a:lnTo>
                    <a:pt x="315924" y="282564"/>
                  </a:lnTo>
                  <a:lnTo>
                    <a:pt x="369874" y="457199"/>
                  </a:lnTo>
                  <a:lnTo>
                    <a:pt x="228599" y="349266"/>
                  </a:lnTo>
                  <a:lnTo>
                    <a:pt x="87324" y="457199"/>
                  </a:lnTo>
                  <a:lnTo>
                    <a:pt x="141274" y="282564"/>
                  </a:lnTo>
                  <a:lnTo>
                    <a:pt x="0" y="174634"/>
                  </a:lnTo>
                  <a:close/>
                </a:path>
              </a:pathLst>
            </a:custGeom>
            <a:ln w="25399">
              <a:solidFill>
                <a:srgbClr val="87A3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8599" y="1143000"/>
            <a:ext cx="8618220" cy="381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Agile development and integration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351146" y="6493459"/>
            <a:ext cx="2882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44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01624" y="6509337"/>
            <a:ext cx="15614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Presenter: </a:t>
            </a:r>
            <a:r>
              <a:rPr sz="1000" dirty="0">
                <a:latin typeface="Arial"/>
                <a:cs typeface="Arial"/>
              </a:rPr>
              <a:t>Mateusz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Rajzer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3013975" y="6509337"/>
            <a:ext cx="311150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CanSat 2019 PDR: Team #3193 AGH Space</a:t>
            </a:r>
            <a:r>
              <a:rPr spc="-60" dirty="0"/>
              <a:t> </a:t>
            </a:r>
            <a:r>
              <a:rPr spc="-5" dirty="0"/>
              <a:t>Systems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4986" y="1676400"/>
            <a:ext cx="8359140" cy="22466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7655" marR="5080" indent="-275590" algn="just">
              <a:lnSpc>
                <a:spcPct val="101099"/>
              </a:lnSpc>
              <a:spcBef>
                <a:spcPts val="85"/>
              </a:spcBef>
              <a:buChar char="-"/>
              <a:tabLst>
                <a:tab pos="288290" algn="l"/>
              </a:tabLst>
            </a:pPr>
            <a:r>
              <a:rPr sz="1100" spc="-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software </a:t>
            </a:r>
            <a:r>
              <a:rPr sz="1100" spc="-5" dirty="0">
                <a:latin typeface="Arial"/>
                <a:cs typeface="Arial"/>
              </a:rPr>
              <a:t>tasks, based on </a:t>
            </a:r>
            <a:r>
              <a:rPr sz="1100" dirty="0">
                <a:latin typeface="Arial"/>
                <a:cs typeface="Arial"/>
              </a:rPr>
              <a:t>requirements </a:t>
            </a:r>
            <a:r>
              <a:rPr sz="1100" spc="-5" dirty="0">
                <a:latin typeface="Arial"/>
                <a:cs typeface="Arial"/>
              </a:rPr>
              <a:t>will be listed and described in project’s backlog.  Storing tasks in backlog will be </a:t>
            </a:r>
            <a:r>
              <a:rPr sz="1100" dirty="0">
                <a:latin typeface="Arial"/>
                <a:cs typeface="Arial"/>
              </a:rPr>
              <a:t>connected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categorization. </a:t>
            </a:r>
            <a:r>
              <a:rPr sz="1100" spc="-5" dirty="0">
                <a:latin typeface="Arial"/>
                <a:cs typeface="Arial"/>
              </a:rPr>
              <a:t>Each division will be linked with one functionality of CanSat, for  example: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main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state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machine,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IMU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measurements,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communication,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heat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shield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actions,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-"/>
            </a:pPr>
            <a:endParaRPr sz="1150">
              <a:latin typeface="Arial"/>
              <a:cs typeface="Arial"/>
            </a:endParaRPr>
          </a:p>
          <a:p>
            <a:pPr marL="287655" marR="7620" indent="-275590" algn="just">
              <a:lnSpc>
                <a:spcPct val="102299"/>
              </a:lnSpc>
              <a:buChar char="-"/>
              <a:tabLst>
                <a:tab pos="288290" algn="l"/>
              </a:tabLst>
            </a:pPr>
            <a:r>
              <a:rPr sz="1100" spc="-5" dirty="0">
                <a:latin typeface="Arial"/>
                <a:cs typeface="Arial"/>
              </a:rPr>
              <a:t>To prevent late </a:t>
            </a:r>
            <a:r>
              <a:rPr sz="1100" dirty="0">
                <a:latin typeface="Arial"/>
                <a:cs typeface="Arial"/>
              </a:rPr>
              <a:t>software </a:t>
            </a:r>
            <a:r>
              <a:rPr sz="1100" spc="-5" dirty="0">
                <a:latin typeface="Arial"/>
                <a:cs typeface="Arial"/>
              </a:rPr>
              <a:t>development we decided to develop each </a:t>
            </a:r>
            <a:r>
              <a:rPr sz="1100" dirty="0">
                <a:latin typeface="Arial"/>
                <a:cs typeface="Arial"/>
              </a:rPr>
              <a:t>section </a:t>
            </a:r>
            <a:r>
              <a:rPr sz="1100" spc="-5" dirty="0">
                <a:latin typeface="Arial"/>
                <a:cs typeface="Arial"/>
              </a:rPr>
              <a:t>described above parallely with hardware </a:t>
            </a:r>
            <a:r>
              <a:rPr sz="1100" dirty="0">
                <a:latin typeface="Arial"/>
                <a:cs typeface="Arial"/>
              </a:rPr>
              <a:t>components  mounting.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-"/>
            </a:pPr>
            <a:endParaRPr sz="1150">
              <a:latin typeface="Arial"/>
              <a:cs typeface="Arial"/>
            </a:endParaRPr>
          </a:p>
          <a:p>
            <a:pPr marL="287655" marR="5080" indent="-275590" algn="just">
              <a:lnSpc>
                <a:spcPct val="102299"/>
              </a:lnSpc>
              <a:buChar char="-"/>
              <a:tabLst>
                <a:tab pos="288290" algn="l"/>
                <a:tab pos="3084830" algn="l"/>
                <a:tab pos="5509260" algn="l"/>
                <a:tab pos="7988300" algn="l"/>
              </a:tabLst>
            </a:pPr>
            <a:r>
              <a:rPr sz="1100" spc="-5" dirty="0">
                <a:latin typeface="Arial"/>
                <a:cs typeface="Arial"/>
              </a:rPr>
              <a:t>Each </a:t>
            </a:r>
            <a:r>
              <a:rPr sz="1100" dirty="0">
                <a:latin typeface="Arial"/>
                <a:cs typeface="Arial"/>
              </a:rPr>
              <a:t>software/hardware </a:t>
            </a:r>
            <a:r>
              <a:rPr sz="1100" spc="-5" dirty="0">
                <a:latin typeface="Arial"/>
                <a:cs typeface="Arial"/>
              </a:rPr>
              <a:t>division is being developed in </a:t>
            </a:r>
            <a:r>
              <a:rPr sz="1100" dirty="0">
                <a:latin typeface="Arial"/>
                <a:cs typeface="Arial"/>
              </a:rPr>
              <a:t>separate </a:t>
            </a:r>
            <a:r>
              <a:rPr sz="1100" spc="-5" dirty="0">
                <a:latin typeface="Arial"/>
                <a:cs typeface="Arial"/>
              </a:rPr>
              <a:t>Agile’s </a:t>
            </a:r>
            <a:r>
              <a:rPr sz="1100" dirty="0">
                <a:latin typeface="Arial"/>
                <a:cs typeface="Arial"/>
              </a:rPr>
              <a:t>methodology sprints (1-2 </a:t>
            </a:r>
            <a:r>
              <a:rPr sz="1100" spc="-5" dirty="0">
                <a:latin typeface="Arial"/>
                <a:cs typeface="Arial"/>
              </a:rPr>
              <a:t>weeks). </a:t>
            </a:r>
            <a:r>
              <a:rPr sz="1100" dirty="0">
                <a:latin typeface="Arial"/>
                <a:cs typeface="Arial"/>
              </a:rPr>
              <a:t>Meantime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sprint  software </a:t>
            </a:r>
            <a:r>
              <a:rPr sz="1100" spc="-5" dirty="0">
                <a:latin typeface="Arial"/>
                <a:cs typeface="Arial"/>
              </a:rPr>
              <a:t>and hardware </a:t>
            </a:r>
            <a:r>
              <a:rPr sz="1100" dirty="0">
                <a:latin typeface="Arial"/>
                <a:cs typeface="Arial"/>
              </a:rPr>
              <a:t>section </a:t>
            </a:r>
            <a:r>
              <a:rPr sz="1100" spc="-5" dirty="0">
                <a:latin typeface="Arial"/>
                <a:cs typeface="Arial"/>
              </a:rPr>
              <a:t>will be developed </a:t>
            </a:r>
            <a:r>
              <a:rPr sz="1100" dirty="0">
                <a:latin typeface="Arial"/>
                <a:cs typeface="Arial"/>
              </a:rPr>
              <a:t>simultaneously. </a:t>
            </a:r>
            <a:r>
              <a:rPr sz="1100" spc="-5" dirty="0">
                <a:latin typeface="Arial"/>
                <a:cs typeface="Arial"/>
              </a:rPr>
              <a:t>Sprint finishes when both </a:t>
            </a:r>
            <a:r>
              <a:rPr sz="1100" dirty="0">
                <a:latin typeface="Arial"/>
                <a:cs typeface="Arial"/>
              </a:rPr>
              <a:t>sections </a:t>
            </a:r>
            <a:r>
              <a:rPr sz="1100" spc="-5" dirty="0">
                <a:latin typeface="Arial"/>
                <a:cs typeface="Arial"/>
              </a:rPr>
              <a:t>are </a:t>
            </a:r>
            <a:r>
              <a:rPr sz="1100" dirty="0">
                <a:latin typeface="Arial"/>
                <a:cs typeface="Arial"/>
              </a:rPr>
              <a:t>completely </a:t>
            </a:r>
            <a:r>
              <a:rPr sz="1100" spc="-5" dirty="0">
                <a:latin typeface="Arial"/>
                <a:cs typeface="Arial"/>
              </a:rPr>
              <a:t>tested and  </a:t>
            </a:r>
            <a:r>
              <a:rPr sz="1100" dirty="0">
                <a:latin typeface="Arial"/>
                <a:cs typeface="Arial"/>
              </a:rPr>
              <a:t>cooperate	</a:t>
            </a:r>
            <a:r>
              <a:rPr sz="1100" spc="-5" dirty="0">
                <a:latin typeface="Arial"/>
                <a:cs typeface="Arial"/>
              </a:rPr>
              <a:t>wit</a:t>
            </a:r>
            <a:r>
              <a:rPr sz="1100" dirty="0">
                <a:latin typeface="Arial"/>
                <a:cs typeface="Arial"/>
              </a:rPr>
              <a:t>h	</a:t>
            </a:r>
            <a:r>
              <a:rPr sz="1100" spc="-5" dirty="0">
                <a:latin typeface="Arial"/>
                <a:cs typeface="Arial"/>
              </a:rPr>
              <a:t>eac</a:t>
            </a:r>
            <a:r>
              <a:rPr sz="1100" dirty="0">
                <a:latin typeface="Arial"/>
                <a:cs typeface="Arial"/>
              </a:rPr>
              <a:t>h	</a:t>
            </a:r>
            <a:r>
              <a:rPr sz="1100" spc="-5" dirty="0">
                <a:latin typeface="Arial"/>
                <a:cs typeface="Arial"/>
              </a:rPr>
              <a:t>other.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-"/>
            </a:pPr>
            <a:endParaRPr sz="1150">
              <a:latin typeface="Arial"/>
              <a:cs typeface="Arial"/>
            </a:endParaRPr>
          </a:p>
          <a:p>
            <a:pPr marL="287655" marR="8255" indent="-275590" algn="just">
              <a:lnSpc>
                <a:spcPct val="102299"/>
              </a:lnSpc>
              <a:buChar char="-"/>
              <a:tabLst>
                <a:tab pos="288290" algn="l"/>
                <a:tab pos="1304290" algn="l"/>
                <a:tab pos="2119630" algn="l"/>
                <a:tab pos="3413125" algn="l"/>
                <a:tab pos="4243705" algn="l"/>
                <a:tab pos="4958080" algn="l"/>
                <a:tab pos="6099175" algn="l"/>
                <a:tab pos="6891020" algn="l"/>
                <a:tab pos="7977505" algn="l"/>
              </a:tabLst>
            </a:pPr>
            <a:r>
              <a:rPr sz="1100" spc="-5" dirty="0">
                <a:latin typeface="Arial"/>
                <a:cs typeface="Arial"/>
              </a:rPr>
              <a:t>This </a:t>
            </a:r>
            <a:r>
              <a:rPr sz="1100" dirty="0">
                <a:latin typeface="Arial"/>
                <a:cs typeface="Arial"/>
              </a:rPr>
              <a:t>strategy </a:t>
            </a:r>
            <a:r>
              <a:rPr sz="1100" spc="-5" dirty="0">
                <a:latin typeface="Arial"/>
                <a:cs typeface="Arial"/>
              </a:rPr>
              <a:t>allows us not to delay SW development on account of hardware assembling. In effect, at the end of each </a:t>
            </a:r>
            <a:r>
              <a:rPr sz="1100" dirty="0">
                <a:latin typeface="Arial"/>
                <a:cs typeface="Arial"/>
              </a:rPr>
              <a:t>sprint </a:t>
            </a:r>
            <a:r>
              <a:rPr sz="1100" spc="-5" dirty="0">
                <a:latin typeface="Arial"/>
                <a:cs typeface="Arial"/>
              </a:rPr>
              <a:t>we  acquir</a:t>
            </a:r>
            <a:r>
              <a:rPr sz="1100" dirty="0">
                <a:latin typeface="Arial"/>
                <a:cs typeface="Arial"/>
              </a:rPr>
              <a:t>e	</a:t>
            </a:r>
            <a:r>
              <a:rPr sz="1100" spc="-5" dirty="0">
                <a:latin typeface="Arial"/>
                <a:cs typeface="Arial"/>
              </a:rPr>
              <a:t>ne</a:t>
            </a:r>
            <a:r>
              <a:rPr sz="1100" dirty="0">
                <a:latin typeface="Arial"/>
                <a:cs typeface="Arial"/>
              </a:rPr>
              <a:t>w	</a:t>
            </a:r>
            <a:r>
              <a:rPr sz="1100" spc="-5" dirty="0">
                <a:latin typeface="Arial"/>
                <a:cs typeface="Arial"/>
              </a:rPr>
              <a:t>functionalit</a:t>
            </a:r>
            <a:r>
              <a:rPr sz="1100" dirty="0">
                <a:latin typeface="Arial"/>
                <a:cs typeface="Arial"/>
              </a:rPr>
              <a:t>y	</a:t>
            </a:r>
            <a:r>
              <a:rPr sz="1100" spc="-5" dirty="0">
                <a:latin typeface="Arial"/>
                <a:cs typeface="Arial"/>
              </a:rPr>
              <a:t>bot</a:t>
            </a:r>
            <a:r>
              <a:rPr sz="1100" dirty="0">
                <a:latin typeface="Arial"/>
                <a:cs typeface="Arial"/>
              </a:rPr>
              <a:t>h	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	</a:t>
            </a:r>
            <a:r>
              <a:rPr sz="1100" spc="-5" dirty="0">
                <a:latin typeface="Arial"/>
                <a:cs typeface="Arial"/>
              </a:rPr>
              <a:t>hardwar</a:t>
            </a:r>
            <a:r>
              <a:rPr sz="1100" dirty="0">
                <a:latin typeface="Arial"/>
                <a:cs typeface="Arial"/>
              </a:rPr>
              <a:t>e	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	software	sides.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609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Plan for software development and plans to reduce the risk of late software development</a:t>
            </a:r>
            <a:endParaRPr lang="en-IN" sz="1400" b="1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304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2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233" y="122640"/>
            <a:ext cx="89598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0"/>
              </a:lnSpc>
            </a:pPr>
            <a:r>
              <a:rPr sz="1200" spc="-5" dirty="0">
                <a:latin typeface="Arial"/>
                <a:cs typeface="Arial"/>
              </a:rPr>
              <a:t>Team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(If </a:t>
            </a:r>
            <a:r>
              <a:rPr sz="1200" spc="-5" dirty="0">
                <a:latin typeface="Arial"/>
                <a:cs typeface="Arial"/>
              </a:rPr>
              <a:t>You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27709" y="131824"/>
            <a:ext cx="782873" cy="78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24" y="1537396"/>
            <a:ext cx="8618220" cy="2454275"/>
          </a:xfrm>
          <a:custGeom>
            <a:avLst/>
            <a:gdLst/>
            <a:ahLst/>
            <a:cxnLst/>
            <a:rect l="l" t="t" r="r" b="b"/>
            <a:pathLst>
              <a:path w="8618220" h="2454275">
                <a:moveTo>
                  <a:pt x="8618082" y="2453995"/>
                </a:moveTo>
                <a:lnTo>
                  <a:pt x="0" y="2453995"/>
                </a:lnTo>
                <a:lnTo>
                  <a:pt x="0" y="0"/>
                </a:lnTo>
                <a:lnTo>
                  <a:pt x="8618082" y="0"/>
                </a:lnTo>
                <a:lnTo>
                  <a:pt x="8618082" y="2453995"/>
                </a:lnTo>
                <a:close/>
              </a:path>
            </a:pathLst>
          </a:custGeom>
          <a:solidFill>
            <a:srgbClr val="E6E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74" y="0"/>
            <a:ext cx="1490769" cy="917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597882" y="139699"/>
            <a:ext cx="482600" cy="482600"/>
            <a:chOff x="8597882" y="139699"/>
            <a:chExt cx="482600" cy="482600"/>
          </a:xfrm>
        </p:grpSpPr>
        <p:sp>
          <p:nvSpPr>
            <p:cNvPr id="8" name="object 8"/>
            <p:cNvSpPr/>
            <p:nvPr/>
          </p:nvSpPr>
          <p:spPr>
            <a:xfrm>
              <a:off x="8610582" y="15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69874" y="457199"/>
                  </a:moveTo>
                  <a:lnTo>
                    <a:pt x="228599" y="349266"/>
                  </a:lnTo>
                  <a:lnTo>
                    <a:pt x="87324" y="457199"/>
                  </a:lnTo>
                  <a:lnTo>
                    <a:pt x="141274" y="282564"/>
                  </a:lnTo>
                  <a:lnTo>
                    <a:pt x="0" y="174634"/>
                  </a:lnTo>
                  <a:lnTo>
                    <a:pt x="174624" y="174634"/>
                  </a:lnTo>
                  <a:lnTo>
                    <a:pt x="228599" y="0"/>
                  </a:lnTo>
                  <a:lnTo>
                    <a:pt x="282574" y="174634"/>
                  </a:lnTo>
                  <a:lnTo>
                    <a:pt x="457199" y="174634"/>
                  </a:lnTo>
                  <a:lnTo>
                    <a:pt x="315924" y="282564"/>
                  </a:lnTo>
                  <a:lnTo>
                    <a:pt x="369874" y="457199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10582" y="15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34"/>
                  </a:moveTo>
                  <a:lnTo>
                    <a:pt x="174624" y="174634"/>
                  </a:lnTo>
                  <a:lnTo>
                    <a:pt x="228599" y="0"/>
                  </a:lnTo>
                  <a:lnTo>
                    <a:pt x="282574" y="174634"/>
                  </a:lnTo>
                  <a:lnTo>
                    <a:pt x="457199" y="174634"/>
                  </a:lnTo>
                  <a:lnTo>
                    <a:pt x="315924" y="282564"/>
                  </a:lnTo>
                  <a:lnTo>
                    <a:pt x="369874" y="457199"/>
                  </a:lnTo>
                  <a:lnTo>
                    <a:pt x="228599" y="349266"/>
                  </a:lnTo>
                  <a:lnTo>
                    <a:pt x="87324" y="457199"/>
                  </a:lnTo>
                  <a:lnTo>
                    <a:pt x="141274" y="282564"/>
                  </a:lnTo>
                  <a:lnTo>
                    <a:pt x="0" y="174634"/>
                  </a:lnTo>
                  <a:close/>
                </a:path>
              </a:pathLst>
            </a:custGeom>
            <a:ln w="25399">
              <a:solidFill>
                <a:srgbClr val="87A3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8599" y="1106897"/>
            <a:ext cx="8618220" cy="381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Code publishing and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reviewing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736" y="1690740"/>
            <a:ext cx="8359140" cy="217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 indent="-275590">
              <a:lnSpc>
                <a:spcPct val="100000"/>
              </a:lnSpc>
              <a:spcBef>
                <a:spcPts val="100"/>
              </a:spcBef>
              <a:buChar char="-"/>
              <a:tabLst>
                <a:tab pos="287655" algn="l"/>
                <a:tab pos="288290" algn="l"/>
              </a:tabLst>
            </a:pPr>
            <a:r>
              <a:rPr sz="1100" spc="-5" dirty="0">
                <a:latin typeface="Arial"/>
                <a:cs typeface="Arial"/>
              </a:rPr>
              <a:t>In each </a:t>
            </a:r>
            <a:r>
              <a:rPr sz="1100" dirty="0">
                <a:latin typeface="Arial"/>
                <a:cs typeface="Arial"/>
              </a:rPr>
              <a:t>sprint, </a:t>
            </a:r>
            <a:r>
              <a:rPr sz="1100" spc="-5" dirty="0">
                <a:latin typeface="Arial"/>
                <a:cs typeface="Arial"/>
              </a:rPr>
              <a:t>one division from Software Development Plan will be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completed.</a:t>
            </a:r>
            <a:endParaRPr sz="1100">
              <a:latin typeface="Arial"/>
              <a:cs typeface="Arial"/>
            </a:endParaRPr>
          </a:p>
          <a:p>
            <a:pPr marL="287655" indent="-275590">
              <a:lnSpc>
                <a:spcPct val="100000"/>
              </a:lnSpc>
              <a:spcBef>
                <a:spcPts val="1000"/>
              </a:spcBef>
              <a:buChar char="-"/>
              <a:tabLst>
                <a:tab pos="287655" algn="l"/>
                <a:tab pos="288290" algn="l"/>
              </a:tabLst>
            </a:pPr>
            <a:r>
              <a:rPr sz="1100" spc="-5" dirty="0">
                <a:latin typeface="Arial"/>
                <a:cs typeface="Arial"/>
              </a:rPr>
              <a:t>SW developer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work on one task, </a:t>
            </a:r>
            <a:r>
              <a:rPr sz="1100" dirty="0">
                <a:latin typeface="Arial"/>
                <a:cs typeface="Arial"/>
              </a:rPr>
              <a:t>chosen </a:t>
            </a:r>
            <a:r>
              <a:rPr sz="1100" spc="-5" dirty="0">
                <a:latin typeface="Arial"/>
                <a:cs typeface="Arial"/>
              </a:rPr>
              <a:t>from </a:t>
            </a:r>
            <a:r>
              <a:rPr sz="1100" dirty="0">
                <a:latin typeface="Arial"/>
                <a:cs typeface="Arial"/>
              </a:rPr>
              <a:t>current sprint’s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division.</a:t>
            </a:r>
            <a:endParaRPr sz="1100">
              <a:latin typeface="Arial"/>
              <a:cs typeface="Arial"/>
            </a:endParaRPr>
          </a:p>
          <a:p>
            <a:pPr marL="287655" indent="-275590">
              <a:lnSpc>
                <a:spcPct val="100000"/>
              </a:lnSpc>
              <a:spcBef>
                <a:spcPts val="1005"/>
              </a:spcBef>
              <a:buChar char="-"/>
              <a:tabLst>
                <a:tab pos="287655" algn="l"/>
                <a:tab pos="288290" algn="l"/>
              </a:tabLst>
            </a:pPr>
            <a:r>
              <a:rPr sz="1100" spc="-5" dirty="0">
                <a:latin typeface="Arial"/>
                <a:cs typeface="Arial"/>
              </a:rPr>
              <a:t>Finished </a:t>
            </a:r>
            <a:r>
              <a:rPr sz="1100" dirty="0">
                <a:latin typeface="Arial"/>
                <a:cs typeface="Arial"/>
              </a:rPr>
              <a:t>code, </a:t>
            </a:r>
            <a:r>
              <a:rPr sz="1100" spc="-5" dirty="0">
                <a:latin typeface="Arial"/>
                <a:cs typeface="Arial"/>
              </a:rPr>
              <a:t>after author’s </a:t>
            </a:r>
            <a:r>
              <a:rPr sz="1100" dirty="0">
                <a:latin typeface="Arial"/>
                <a:cs typeface="Arial"/>
              </a:rPr>
              <a:t>revision </a:t>
            </a:r>
            <a:r>
              <a:rPr sz="1100" spc="-5" dirty="0">
                <a:latin typeface="Arial"/>
                <a:cs typeface="Arial"/>
              </a:rPr>
              <a:t>will be published into the GIT </a:t>
            </a:r>
            <a:r>
              <a:rPr sz="1100" dirty="0">
                <a:latin typeface="Arial"/>
                <a:cs typeface="Arial"/>
              </a:rPr>
              <a:t>repository </a:t>
            </a:r>
            <a:r>
              <a:rPr sz="1100" spc="-5" dirty="0">
                <a:latin typeface="Arial"/>
                <a:cs typeface="Arial"/>
              </a:rPr>
              <a:t>on private developer’s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branch.</a:t>
            </a:r>
            <a:endParaRPr sz="1100">
              <a:latin typeface="Arial"/>
              <a:cs typeface="Arial"/>
            </a:endParaRPr>
          </a:p>
          <a:p>
            <a:pPr marL="287655" indent="-275590">
              <a:lnSpc>
                <a:spcPct val="100000"/>
              </a:lnSpc>
              <a:spcBef>
                <a:spcPts val="1005"/>
              </a:spcBef>
              <a:buChar char="-"/>
              <a:tabLst>
                <a:tab pos="287655" algn="l"/>
                <a:tab pos="288290" algn="l"/>
              </a:tabLst>
            </a:pPr>
            <a:r>
              <a:rPr sz="1100" spc="-5" dirty="0">
                <a:latin typeface="Arial"/>
                <a:cs typeface="Arial"/>
              </a:rPr>
              <a:t>Each </a:t>
            </a:r>
            <a:r>
              <a:rPr sz="1100" dirty="0">
                <a:latin typeface="Arial"/>
                <a:cs typeface="Arial"/>
              </a:rPr>
              <a:t>committed change </a:t>
            </a:r>
            <a:r>
              <a:rPr sz="1100" spc="-5" dirty="0">
                <a:latin typeface="Arial"/>
                <a:cs typeface="Arial"/>
              </a:rPr>
              <a:t>needs to be </a:t>
            </a:r>
            <a:r>
              <a:rPr sz="1100" dirty="0">
                <a:latin typeface="Arial"/>
                <a:cs typeface="Arial"/>
              </a:rPr>
              <a:t>reviewed </a:t>
            </a:r>
            <a:r>
              <a:rPr sz="1100" spc="-5" dirty="0">
                <a:latin typeface="Arial"/>
                <a:cs typeface="Arial"/>
              </a:rPr>
              <a:t>by independent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tester.</a:t>
            </a:r>
            <a:endParaRPr sz="1100">
              <a:latin typeface="Arial"/>
              <a:cs typeface="Arial"/>
            </a:endParaRPr>
          </a:p>
          <a:p>
            <a:pPr marL="287655" marR="5080" indent="-275590" algn="just">
              <a:lnSpc>
                <a:spcPct val="100000"/>
              </a:lnSpc>
              <a:spcBef>
                <a:spcPts val="1005"/>
              </a:spcBef>
              <a:buChar char="-"/>
              <a:tabLst>
                <a:tab pos="288290" algn="l"/>
              </a:tabLst>
            </a:pPr>
            <a:r>
              <a:rPr sz="1100" spc="-5" dirty="0">
                <a:latin typeface="Arial"/>
                <a:cs typeface="Arial"/>
              </a:rPr>
              <a:t>After positive </a:t>
            </a:r>
            <a:r>
              <a:rPr sz="1100" dirty="0">
                <a:latin typeface="Arial"/>
                <a:cs typeface="Arial"/>
              </a:rPr>
              <a:t>result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code review (desk check) </a:t>
            </a:r>
            <a:r>
              <a:rPr sz="1100" spc="-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compilation verification, </a:t>
            </a:r>
            <a:r>
              <a:rPr sz="1100" spc="-5" dirty="0">
                <a:latin typeface="Arial"/>
                <a:cs typeface="Arial"/>
              </a:rPr>
              <a:t>developer’s branch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dirty="0">
                <a:latin typeface="Arial"/>
                <a:cs typeface="Arial"/>
              </a:rPr>
              <a:t>merged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dirty="0">
                <a:latin typeface="Arial"/>
                <a:cs typeface="Arial"/>
              </a:rPr>
              <a:t>master  </a:t>
            </a:r>
            <a:r>
              <a:rPr sz="1100" spc="-5" dirty="0">
                <a:latin typeface="Arial"/>
                <a:cs typeface="Arial"/>
              </a:rPr>
              <a:t>branch.</a:t>
            </a:r>
            <a:endParaRPr sz="1100">
              <a:latin typeface="Arial"/>
              <a:cs typeface="Arial"/>
            </a:endParaRPr>
          </a:p>
          <a:p>
            <a:pPr marL="287655" marR="8890" indent="-275590" algn="just">
              <a:lnSpc>
                <a:spcPct val="101299"/>
              </a:lnSpc>
              <a:spcBef>
                <a:spcPts val="1015"/>
              </a:spcBef>
              <a:buChar char="-"/>
              <a:tabLst>
                <a:tab pos="288290" algn="l"/>
              </a:tabLst>
            </a:pPr>
            <a:r>
              <a:rPr sz="1100" spc="-5" dirty="0">
                <a:latin typeface="Arial"/>
                <a:cs typeface="Arial"/>
              </a:rPr>
              <a:t>Before </a:t>
            </a:r>
            <a:r>
              <a:rPr sz="1100" dirty="0">
                <a:latin typeface="Arial"/>
                <a:cs typeface="Arial"/>
              </a:rPr>
              <a:t>closing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sprint,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committed changes </a:t>
            </a:r>
            <a:r>
              <a:rPr sz="1100" spc="-5" dirty="0">
                <a:latin typeface="Arial"/>
                <a:cs typeface="Arial"/>
              </a:rPr>
              <a:t>will be integrated into existing </a:t>
            </a:r>
            <a:r>
              <a:rPr sz="1100" dirty="0">
                <a:latin typeface="Arial"/>
                <a:cs typeface="Arial"/>
              </a:rPr>
              <a:t>software </a:t>
            </a:r>
            <a:r>
              <a:rPr sz="1100" spc="-5" dirty="0">
                <a:latin typeface="Arial"/>
                <a:cs typeface="Arial"/>
              </a:rPr>
              <a:t>from previous </a:t>
            </a:r>
            <a:r>
              <a:rPr sz="1100" dirty="0">
                <a:latin typeface="Arial"/>
                <a:cs typeface="Arial"/>
              </a:rPr>
              <a:t>sprint.  </a:t>
            </a:r>
            <a:r>
              <a:rPr sz="1100" spc="-5" dirty="0">
                <a:latin typeface="Arial"/>
                <a:cs typeface="Arial"/>
              </a:rPr>
              <a:t>At this point, </a:t>
            </a:r>
            <a:r>
              <a:rPr sz="1100" dirty="0">
                <a:latin typeface="Arial"/>
                <a:cs typeface="Arial"/>
              </a:rPr>
              <a:t>system </a:t>
            </a:r>
            <a:r>
              <a:rPr sz="1100" spc="-5" dirty="0">
                <a:latin typeface="Arial"/>
                <a:cs typeface="Arial"/>
              </a:rPr>
              <a:t>tests will be performed. In test procedure development teams will test functionality of the </a:t>
            </a:r>
            <a:r>
              <a:rPr sz="1100" dirty="0">
                <a:latin typeface="Arial"/>
                <a:cs typeface="Arial"/>
              </a:rPr>
              <a:t>software </a:t>
            </a:r>
            <a:r>
              <a:rPr sz="1100" spc="-5" dirty="0">
                <a:latin typeface="Arial"/>
                <a:cs typeface="Arial"/>
              </a:rPr>
              <a:t>division  and </a:t>
            </a:r>
            <a:r>
              <a:rPr sz="1100" dirty="0">
                <a:latin typeface="Arial"/>
                <a:cs typeface="Arial"/>
              </a:rPr>
              <a:t>cooperation </a:t>
            </a:r>
            <a:r>
              <a:rPr sz="1100" spc="-5" dirty="0">
                <a:latin typeface="Arial"/>
                <a:cs typeface="Arial"/>
              </a:rPr>
              <a:t>with whole </a:t>
            </a:r>
            <a:r>
              <a:rPr sz="1100" dirty="0">
                <a:latin typeface="Arial"/>
                <a:cs typeface="Arial"/>
              </a:rPr>
              <a:t>software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6897" y="4039041"/>
            <a:ext cx="7150185" cy="22860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351146" y="6493459"/>
            <a:ext cx="2882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45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01624" y="6509337"/>
            <a:ext cx="15614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Presenter: </a:t>
            </a:r>
            <a:r>
              <a:rPr sz="1000" dirty="0">
                <a:latin typeface="Arial"/>
                <a:cs typeface="Arial"/>
              </a:rPr>
              <a:t>Mateusz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Rajzer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3013975" y="6509337"/>
            <a:ext cx="311150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CanSat 2019 PDR: Team #3193 AGH Space</a:t>
            </a:r>
            <a:r>
              <a:rPr spc="-60" dirty="0"/>
              <a:t> </a:t>
            </a:r>
            <a:r>
              <a:rPr spc="-5" dirty="0"/>
              <a:t>Systems</a:t>
            </a:r>
          </a:p>
        </p:txBody>
      </p:sp>
      <p:sp>
        <p:nvSpPr>
          <p:cNvPr id="17" name="object 8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4538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Software Development </a:t>
            </a:r>
            <a:r>
              <a:rPr sz="2400" spc="-5"/>
              <a:t>Plan</a:t>
            </a:r>
            <a:r>
              <a:rPr sz="2400" spc="-95"/>
              <a:t> </a:t>
            </a:r>
            <a:r>
              <a:rPr lang="en-IN" sz="2400" spc="-5" dirty="0" smtClean="0"/>
              <a:t>2</a:t>
            </a:r>
            <a:r>
              <a:rPr sz="2400" spc="-5" smtClean="0"/>
              <a:t>/2</a:t>
            </a:r>
            <a:endParaRPr sz="2400" spc="-5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6858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7030A0"/>
                </a:solidFill>
              </a:rPr>
              <a:t>Breakdown of Software Subsystem Development Sequence</a:t>
            </a: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1400" y="304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2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60170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Software </a:t>
            </a:r>
            <a:r>
              <a:rPr sz="2800" spc="-5" dirty="0"/>
              <a:t>Development</a:t>
            </a:r>
            <a:r>
              <a:rPr sz="2800" spc="-75" dirty="0"/>
              <a:t> </a:t>
            </a:r>
            <a:r>
              <a:rPr sz="2800" dirty="0"/>
              <a:t>Plan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9499" y="1563370"/>
            <a:ext cx="8493125" cy="2170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80"/>
              </a:lnSpc>
              <a:spcBef>
                <a:spcPts val="105"/>
              </a:spcBef>
              <a:buSzPct val="12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Avoiding </a:t>
            </a:r>
            <a:r>
              <a:rPr sz="2000" b="1" dirty="0">
                <a:latin typeface="Arial"/>
                <a:cs typeface="Arial"/>
              </a:rPr>
              <a:t>Late Software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Development:</a:t>
            </a:r>
            <a:endParaRPr sz="2000">
              <a:latin typeface="Arial"/>
              <a:cs typeface="Arial"/>
            </a:endParaRPr>
          </a:p>
          <a:p>
            <a:pPr marL="469900" marR="5080" indent="457200">
              <a:lnSpc>
                <a:spcPts val="2440"/>
              </a:lnSpc>
              <a:spcBef>
                <a:spcPts val="25"/>
              </a:spcBef>
            </a:pPr>
            <a:r>
              <a:rPr sz="2000" dirty="0">
                <a:latin typeface="Arial"/>
                <a:cs typeface="Arial"/>
              </a:rPr>
              <a:t>We will use Agile development methodology. We will divide the  project into the sprints. Each sprint will be tested and verified at the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310"/>
              </a:lnSpc>
            </a:pPr>
            <a:r>
              <a:rPr sz="2000" dirty="0">
                <a:latin typeface="Arial"/>
                <a:cs typeface="Arial"/>
              </a:rPr>
              <a:t>other development phase. Therefore, risk of </a:t>
            </a:r>
            <a:r>
              <a:rPr sz="2000" spc="-5" dirty="0">
                <a:latin typeface="Arial"/>
                <a:cs typeface="Arial"/>
              </a:rPr>
              <a:t>late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development will be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eliminated.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12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Software </a:t>
            </a:r>
            <a:r>
              <a:rPr sz="2000" b="1" spc="-5" dirty="0">
                <a:latin typeface="Arial"/>
                <a:cs typeface="Arial"/>
              </a:rPr>
              <a:t>Subsystem </a:t>
            </a:r>
            <a:r>
              <a:rPr sz="2000" b="1" dirty="0">
                <a:latin typeface="Arial"/>
                <a:cs typeface="Arial"/>
              </a:rPr>
              <a:t>Development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Sequence: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27" y="71627"/>
            <a:ext cx="1456944" cy="832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8867" y="4260969"/>
            <a:ext cx="6309856" cy="1606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346947" y="6504323"/>
            <a:ext cx="28702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46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307340" y="6520173"/>
            <a:ext cx="129794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Ulas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Gulec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3405378" y="6520173"/>
            <a:ext cx="233299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#2806</a:t>
            </a:r>
            <a:r>
              <a:rPr spc="-80" dirty="0"/>
              <a:t> </a:t>
            </a:r>
            <a:r>
              <a:rPr spc="-5" dirty="0"/>
              <a:t>CanBee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9200" y="914400"/>
            <a:ext cx="693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Plans to reduce the risk of late software development</a:t>
            </a:r>
            <a:endParaRPr lang="en-IN" sz="1600" b="1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4527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3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131063"/>
            <a:ext cx="1254760" cy="783590"/>
            <a:chOff x="7827264" y="131063"/>
            <a:chExt cx="1254760" cy="78359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153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7340" y="1531620"/>
            <a:ext cx="8399780" cy="42595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5"/>
              </a:spcBef>
              <a:buSzPct val="12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Prototyping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b="1" spc="-5" dirty="0">
                <a:latin typeface="Arial"/>
                <a:cs typeface="Arial"/>
              </a:rPr>
              <a:t>Prototyping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Environments:</a:t>
            </a:r>
            <a:endParaRPr sz="2000">
              <a:latin typeface="Arial"/>
              <a:cs typeface="Arial"/>
            </a:endParaRPr>
          </a:p>
          <a:p>
            <a:pPr marL="12700" marR="5080" indent="914400">
              <a:lnSpc>
                <a:spcPct val="101499"/>
              </a:lnSpc>
              <a:spcBef>
                <a:spcPts val="420"/>
              </a:spcBef>
            </a:pPr>
            <a:r>
              <a:rPr sz="2000" dirty="0">
                <a:latin typeface="Arial"/>
                <a:cs typeface="Arial"/>
              </a:rPr>
              <a:t>Breadboard will be used for </a:t>
            </a:r>
            <a:r>
              <a:rPr sz="2000" spc="-5" dirty="0">
                <a:latin typeface="Arial"/>
                <a:cs typeface="Arial"/>
              </a:rPr>
              <a:t>prototyping.After that, </a:t>
            </a:r>
            <a:r>
              <a:rPr sz="2000" dirty="0">
                <a:latin typeface="Arial"/>
                <a:cs typeface="Arial"/>
              </a:rPr>
              <a:t>the circiut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board  will be printed on PCB. Then, software will be run with temporary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12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Test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Methodology:</a:t>
            </a:r>
            <a:endParaRPr sz="2000">
              <a:latin typeface="Arial"/>
              <a:cs typeface="Arial"/>
            </a:endParaRPr>
          </a:p>
          <a:p>
            <a:pPr marL="12700" marR="243204" indent="914400">
              <a:lnSpc>
                <a:spcPct val="100800"/>
              </a:lnSpc>
              <a:spcBef>
                <a:spcPts val="440"/>
              </a:spcBef>
            </a:pPr>
            <a:r>
              <a:rPr sz="2000" dirty="0">
                <a:latin typeface="Arial"/>
                <a:cs typeface="Arial"/>
              </a:rPr>
              <a:t>Each component will be tested seperately. When iteration of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  integration is done, tests will be done again such as; free-fall drop test,  communication test, debugging, power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12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Development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Team: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95"/>
              </a:spcBef>
              <a:buSzPct val="120000"/>
              <a:buChar char="–"/>
              <a:tabLst>
                <a:tab pos="812800" algn="l"/>
                <a:tab pos="813435" algn="l"/>
              </a:tabLst>
            </a:pPr>
            <a:r>
              <a:rPr sz="2000" spc="-5" dirty="0">
                <a:latin typeface="Arial"/>
                <a:cs typeface="Arial"/>
              </a:rPr>
              <a:t>Ulaş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GÜLEÇ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25"/>
              </a:spcBef>
              <a:buSzPct val="120000"/>
              <a:buChar char="–"/>
              <a:tabLst>
                <a:tab pos="812800" algn="l"/>
                <a:tab pos="813435" algn="l"/>
              </a:tabLst>
            </a:pPr>
            <a:r>
              <a:rPr sz="2000" spc="-5" dirty="0">
                <a:latin typeface="Arial"/>
                <a:cs typeface="Arial"/>
              </a:rPr>
              <a:t>Haluk Levent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ÇİÇEK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27" y="71627"/>
            <a:ext cx="1456944" cy="832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346947" y="6504323"/>
            <a:ext cx="28702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47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307340" y="6520173"/>
            <a:ext cx="129794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Ulas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Gulec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3405378" y="6520173"/>
            <a:ext cx="233299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#2806</a:t>
            </a:r>
            <a:r>
              <a:rPr spc="-80" dirty="0"/>
              <a:t> </a:t>
            </a:r>
            <a:r>
              <a:rPr spc="-5" dirty="0"/>
              <a:t>CanBee</a:t>
            </a:r>
          </a:p>
        </p:txBody>
      </p:sp>
      <p:sp>
        <p:nvSpPr>
          <p:cNvPr id="14" name="object 7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60170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Software </a:t>
            </a:r>
            <a:r>
              <a:rPr sz="2800" spc="-5" dirty="0"/>
              <a:t>Development</a:t>
            </a:r>
            <a:r>
              <a:rPr sz="2800" spc="-75" dirty="0"/>
              <a:t> </a:t>
            </a:r>
            <a:r>
              <a:rPr sz="2800" dirty="0"/>
              <a:t>Plan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0" y="838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7030A0"/>
                </a:solidFill>
              </a:rPr>
              <a:t>Breakdown of Prototyping and Prototyping Environments, Test Methodology and Development Team</a:t>
            </a: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4527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3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Part 5: Summary</a:t>
            </a:r>
            <a:endParaRPr lang="en-IN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Any of team 1,2 or 3’s approach can be used, as per our plan.</a:t>
            </a:r>
            <a:endParaRPr lang="en-IN" dirty="0" smtClean="0"/>
          </a:p>
          <a:p>
            <a:r>
              <a:rPr lang="en-IN" b="1" dirty="0" smtClean="0"/>
              <a:t>Prerequisites: 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 smtClean="0"/>
              <a:t>A clear plan on how the software to be used for the </a:t>
            </a:r>
            <a:r>
              <a:rPr lang="en-IN" b="1" dirty="0" err="1" smtClean="0"/>
              <a:t>Cansat</a:t>
            </a:r>
            <a:r>
              <a:rPr lang="en-IN" b="1" dirty="0" smtClean="0"/>
              <a:t> will be developed, along with the projected timeline of the development process.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 smtClean="0"/>
              <a:t>A clear idea of the techniques which will be used for testing our software (Test methodology).</a:t>
            </a:r>
          </a:p>
          <a:p>
            <a:endParaRPr lang="en-IN" b="1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GS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5" name="Google Shape;702;p74"/>
          <p:cNvSpPr txBox="1">
            <a:spLocks noGrp="1"/>
          </p:cNvSpPr>
          <p:nvPr>
            <p:ph type="ftr" idx="11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2020-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Binu</a:t>
            </a:r>
            <a:r>
              <a:rPr lang="en-US" dirty="0" smtClean="0"/>
              <a:t> (FSW)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C00000"/>
                </a:solidFill>
              </a:rPr>
              <a:t>END</a:t>
            </a:r>
            <a:endParaRPr lang="en-IN" sz="6600" dirty="0">
              <a:solidFill>
                <a:srgbClr val="C00000"/>
              </a:solidFill>
            </a:endParaRPr>
          </a:p>
        </p:txBody>
      </p:sp>
      <p:sp>
        <p:nvSpPr>
          <p:cNvPr id="4" name="Google Shape;702;p74"/>
          <p:cNvSpPr txBox="1">
            <a:spLocks noGrp="1"/>
          </p:cNvSpPr>
          <p:nvPr>
            <p:ph type="ftr" idx="11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2020-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Binu</a:t>
            </a:r>
            <a:r>
              <a:rPr lang="en-US" dirty="0" smtClean="0"/>
              <a:t> (FSW)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48767"/>
            <a:ext cx="1254760" cy="866140"/>
            <a:chOff x="7827264" y="48767"/>
            <a:chExt cx="1254760" cy="86614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6172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6172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9194" y="291795"/>
            <a:ext cx="548360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FSW </a:t>
            </a:r>
            <a:r>
              <a:rPr dirty="0"/>
              <a:t>Overview</a:t>
            </a:r>
            <a:r>
              <a:rPr spc="-90" dirty="0"/>
              <a:t> </a:t>
            </a:r>
            <a:r>
              <a:rPr dirty="0"/>
              <a:t>(2/3)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9" name="object 9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62467" y="2819400"/>
            <a:ext cx="8215062" cy="1955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1608892"/>
            <a:ext cx="8001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2000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Basic FSW architecture, a flow chart showing how the software flow</a:t>
            </a:r>
            <a:endParaRPr lang="en-IN" sz="1600" i="1" dirty="0" smtClean="0">
              <a:solidFill>
                <a:srgbClr val="7030A0"/>
              </a:solidFill>
            </a:endParaRP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838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48767"/>
            <a:ext cx="1254760" cy="866140"/>
            <a:chOff x="7827264" y="48767"/>
            <a:chExt cx="1254760" cy="86614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6172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6172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9194" y="291795"/>
            <a:ext cx="609320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FSW </a:t>
            </a:r>
            <a:r>
              <a:rPr dirty="0"/>
              <a:t>Overview</a:t>
            </a:r>
            <a:r>
              <a:rPr spc="-90" dirty="0"/>
              <a:t> </a:t>
            </a:r>
            <a:r>
              <a:rPr dirty="0"/>
              <a:t>(3/3)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1640" y="1440571"/>
            <a:ext cx="8415655" cy="4884029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latin typeface="Arial"/>
                <a:cs typeface="Arial"/>
              </a:rPr>
              <a:t>Programming</a:t>
            </a:r>
            <a:r>
              <a:rPr b="1" dirty="0">
                <a:latin typeface="Arial"/>
                <a:cs typeface="Arial"/>
              </a:rPr>
              <a:t> Language:</a:t>
            </a:r>
            <a:endParaRPr>
              <a:latin typeface="Arial"/>
              <a:cs typeface="Arial"/>
            </a:endParaRPr>
          </a:p>
          <a:p>
            <a:pPr marL="812800" lvl="1" indent="-331470">
              <a:lnSpc>
                <a:spcPct val="100000"/>
              </a:lnSpc>
              <a:spcBef>
                <a:spcPts val="500"/>
              </a:spcBef>
              <a:buFont typeface="Noto Sans Symbols"/>
              <a:buChar char="➢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C/C++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spc="-10" dirty="0">
                <a:latin typeface="Arial"/>
                <a:cs typeface="Arial"/>
              </a:rPr>
              <a:t>Development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Environment:</a:t>
            </a:r>
            <a:endParaRPr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05"/>
              </a:spcBef>
              <a:buFont typeface="Noto Sans Symbols"/>
              <a:buChar char="➢"/>
              <a:tabLst>
                <a:tab pos="813435" algn="l"/>
              </a:tabLst>
            </a:pPr>
            <a:r>
              <a:rPr spc="-5" dirty="0">
                <a:latin typeface="Arial"/>
                <a:cs typeface="Arial"/>
              </a:rPr>
              <a:t>Arduino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IDE</a:t>
            </a:r>
            <a:endParaRPr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latin typeface="Arial"/>
                <a:cs typeface="Arial"/>
              </a:rPr>
              <a:t>Summary </a:t>
            </a:r>
            <a:r>
              <a:rPr b="1" dirty="0">
                <a:latin typeface="Arial"/>
                <a:cs typeface="Arial"/>
              </a:rPr>
              <a:t>of FSW </a:t>
            </a:r>
            <a:r>
              <a:rPr b="1" spc="-5" dirty="0">
                <a:latin typeface="Arial"/>
                <a:cs typeface="Arial"/>
              </a:rPr>
              <a:t>(Payload)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Tasks:</a:t>
            </a:r>
            <a:endParaRPr>
              <a:latin typeface="Arial"/>
              <a:cs typeface="Arial"/>
            </a:endParaRPr>
          </a:p>
          <a:p>
            <a:pPr marL="812800" lvl="1" indent="-331470">
              <a:lnSpc>
                <a:spcPct val="100000"/>
              </a:lnSpc>
              <a:spcBef>
                <a:spcPts val="515"/>
              </a:spcBef>
              <a:buFont typeface="Noto Sans Symbols"/>
              <a:buChar char="➢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To obtain raw </a:t>
            </a:r>
            <a:r>
              <a:rPr sz="1600" dirty="0">
                <a:latin typeface="Arial"/>
                <a:cs typeface="Arial"/>
              </a:rPr>
              <a:t>data from </a:t>
            </a:r>
            <a:r>
              <a:rPr sz="1600" spc="-5" dirty="0">
                <a:latin typeface="Arial"/>
                <a:cs typeface="Arial"/>
              </a:rPr>
              <a:t>payload sensors and convert </a:t>
            </a:r>
            <a:r>
              <a:rPr sz="1600" dirty="0">
                <a:latin typeface="Arial"/>
                <a:cs typeface="Arial"/>
              </a:rPr>
              <a:t>them </a:t>
            </a:r>
            <a:r>
              <a:rPr sz="1600" spc="-5" dirty="0">
                <a:latin typeface="Arial"/>
                <a:cs typeface="Arial"/>
              </a:rPr>
              <a:t>to processed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expressed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engineering </a:t>
            </a:r>
            <a:r>
              <a:rPr sz="1600" dirty="0">
                <a:latin typeface="Arial"/>
                <a:cs typeface="Arial"/>
              </a:rPr>
              <a:t>units.</a:t>
            </a:r>
            <a:endParaRPr sz="1600">
              <a:latin typeface="Arial"/>
              <a:cs typeface="Arial"/>
            </a:endParaRPr>
          </a:p>
          <a:p>
            <a:pPr marL="812800" marR="5080" lvl="1" indent="-331470">
              <a:lnSpc>
                <a:spcPct val="100000"/>
              </a:lnSpc>
              <a:spcBef>
                <a:spcPts val="495"/>
              </a:spcBef>
              <a:buFont typeface="Noto Sans Symbols"/>
              <a:buChar char="➢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To command to transmitter XBee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sending telemetry data to receiver XBee at 1  </a:t>
            </a:r>
            <a:r>
              <a:rPr sz="1600" spc="-10" dirty="0">
                <a:latin typeface="Arial"/>
                <a:cs typeface="Arial"/>
              </a:rPr>
              <a:t>Hz</a:t>
            </a:r>
            <a:endParaRPr sz="1600">
              <a:latin typeface="Arial"/>
              <a:cs typeface="Arial"/>
            </a:endParaRPr>
          </a:p>
          <a:p>
            <a:pPr marL="812800" lvl="1" indent="-331470">
              <a:lnSpc>
                <a:spcPct val="100000"/>
              </a:lnSpc>
              <a:spcBef>
                <a:spcPts val="500"/>
              </a:spcBef>
              <a:buFont typeface="Noto Sans Symbols"/>
              <a:buChar char="➢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To command to camera for recording descent of the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payload.</a:t>
            </a:r>
            <a:endParaRPr sz="1600">
              <a:latin typeface="Arial"/>
              <a:cs typeface="Arial"/>
            </a:endParaRPr>
          </a:p>
          <a:p>
            <a:pPr marL="812800" lvl="1" indent="-331470">
              <a:lnSpc>
                <a:spcPct val="100000"/>
              </a:lnSpc>
              <a:spcBef>
                <a:spcPts val="505"/>
              </a:spcBef>
              <a:buFont typeface="Noto Sans Symbols"/>
              <a:buChar char="➢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To save processed data and video to SD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card.</a:t>
            </a:r>
            <a:endParaRPr sz="1600">
              <a:latin typeface="Arial"/>
              <a:cs typeface="Arial"/>
            </a:endParaRPr>
          </a:p>
          <a:p>
            <a:pPr marL="812800" marR="5080" lvl="1" indent="-331470">
              <a:lnSpc>
                <a:spcPct val="100000"/>
              </a:lnSpc>
              <a:spcBef>
                <a:spcPts val="495"/>
              </a:spcBef>
              <a:buFont typeface="Noto Sans Symbols"/>
              <a:buChar char="➢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To steer servo and stepper </a:t>
            </a:r>
            <a:r>
              <a:rPr sz="1600" dirty="0">
                <a:latin typeface="Arial"/>
                <a:cs typeface="Arial"/>
              </a:rPr>
              <a:t>motors </a:t>
            </a:r>
            <a:r>
              <a:rPr sz="1600" spc="-5" dirty="0">
                <a:latin typeface="Arial"/>
                <a:cs typeface="Arial"/>
              </a:rPr>
              <a:t>which control camera stabilizer according to  magnetic north and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nadir.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latin typeface="Arial"/>
                <a:cs typeface="Arial"/>
              </a:rPr>
              <a:t>Summary </a:t>
            </a:r>
            <a:r>
              <a:rPr b="1" dirty="0">
                <a:latin typeface="Arial"/>
                <a:cs typeface="Arial"/>
              </a:rPr>
              <a:t>of FSW </a:t>
            </a:r>
            <a:r>
              <a:rPr b="1" spc="-5" dirty="0">
                <a:latin typeface="Arial"/>
                <a:cs typeface="Arial"/>
              </a:rPr>
              <a:t>(Container)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Tasks:</a:t>
            </a:r>
            <a:endParaRPr>
              <a:latin typeface="Arial"/>
              <a:cs typeface="Arial"/>
            </a:endParaRPr>
          </a:p>
          <a:p>
            <a:pPr marL="812800" lvl="1" indent="-331470">
              <a:lnSpc>
                <a:spcPct val="100000"/>
              </a:lnSpc>
              <a:spcBef>
                <a:spcPts val="515"/>
              </a:spcBef>
              <a:buFont typeface="Noto Sans Symbols"/>
              <a:buChar char="➢"/>
              <a:tabLst>
                <a:tab pos="812800" algn="l"/>
                <a:tab pos="813435" algn="l"/>
                <a:tab pos="1708785" algn="l"/>
                <a:tab pos="2503170" algn="l"/>
                <a:tab pos="3129280" algn="l"/>
                <a:tab pos="3677920" algn="l"/>
                <a:tab pos="4746625" algn="l"/>
                <a:tab pos="5497830" algn="l"/>
                <a:tab pos="6203950" algn="l"/>
                <a:tab pos="6774180" algn="l"/>
                <a:tab pos="7254240" algn="l"/>
                <a:tab pos="8118475" algn="l"/>
              </a:tabLst>
            </a:pPr>
            <a:r>
              <a:rPr sz="1600" spc="-5" dirty="0">
                <a:latin typeface="Arial"/>
                <a:cs typeface="Arial"/>
              </a:rPr>
              <a:t>Read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al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itude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value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rom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spc="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rom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ter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sen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ring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flight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nd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ca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ing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separation of the payload at 450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meters.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56" y="33528"/>
            <a:ext cx="1524000" cy="920750"/>
            <a:chOff x="67056" y="33528"/>
            <a:chExt cx="1524000" cy="920750"/>
          </a:xfrm>
        </p:grpSpPr>
        <p:sp>
          <p:nvSpPr>
            <p:cNvPr id="10" name="object 10"/>
            <p:cNvSpPr/>
            <p:nvPr/>
          </p:nvSpPr>
          <p:spPr>
            <a:xfrm>
              <a:off x="67056" y="33528"/>
              <a:ext cx="1524000" cy="920750"/>
            </a:xfrm>
            <a:custGeom>
              <a:avLst/>
              <a:gdLst/>
              <a:ahLst/>
              <a:cxnLst/>
              <a:rect l="l" t="t" r="r" b="b"/>
              <a:pathLst>
                <a:path w="1524000" h="920750">
                  <a:moveTo>
                    <a:pt x="1524000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524000" y="9204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456" y="33528"/>
              <a:ext cx="137160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46693" y="6504628"/>
            <a:ext cx="2870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pPr marL="38100">
                <a:lnSpc>
                  <a:spcPct val="100000"/>
                </a:lnSpc>
              </a:p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6520477"/>
            <a:ext cx="14306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Altuğ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ERTAN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3039617" y="6520477"/>
            <a:ext cx="306324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#6203 (APIS ARGE</a:t>
            </a:r>
            <a:r>
              <a:rPr spc="-65" dirty="0"/>
              <a:t> </a:t>
            </a:r>
            <a:r>
              <a:rPr spc="-5" dirty="0"/>
              <a:t>TEAM)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0" y="1143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1524000"/>
            <a:ext cx="2286000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1400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lang="en-IN" sz="1100" i="1" dirty="0" smtClean="0">
              <a:solidFill>
                <a:srgbClr val="7030A0"/>
              </a:solidFill>
            </a:endParaRPr>
          </a:p>
          <a:p>
            <a:pPr marL="742950" lvl="1" indent="-28575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1400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Development environments</a:t>
            </a:r>
            <a:endParaRPr lang="en-IN" sz="1100" i="1" dirty="0" smtClean="0">
              <a:solidFill>
                <a:srgbClr val="7030A0"/>
              </a:solidFill>
            </a:endParaRPr>
          </a:p>
          <a:p>
            <a:pPr marL="742950" lvl="1" indent="-28575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1400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Brief summary of the FSW tasks</a:t>
            </a:r>
            <a:endParaRPr lang="en-IN" sz="1100" i="1" dirty="0" smtClean="0">
              <a:solidFill>
                <a:srgbClr val="7030A0"/>
              </a:solidFill>
            </a:endParaRPr>
          </a:p>
          <a:p>
            <a:endParaRPr lang="en-IN" sz="1100" i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838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1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233" y="122640"/>
            <a:ext cx="89598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0"/>
              </a:lnSpc>
            </a:pPr>
            <a:r>
              <a:rPr sz="1200" spc="-5" dirty="0">
                <a:latin typeface="Arial"/>
                <a:cs typeface="Arial"/>
              </a:rPr>
              <a:t>Team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(If </a:t>
            </a:r>
            <a:r>
              <a:rPr sz="1200" spc="-5" dirty="0">
                <a:latin typeface="Arial"/>
                <a:cs typeface="Arial"/>
              </a:rPr>
              <a:t>You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709" y="47733"/>
            <a:ext cx="1252855" cy="866775"/>
            <a:chOff x="7827709" y="47733"/>
            <a:chExt cx="1252855" cy="866775"/>
          </a:xfrm>
        </p:grpSpPr>
        <p:sp>
          <p:nvSpPr>
            <p:cNvPr id="4" name="object 4"/>
            <p:cNvSpPr/>
            <p:nvPr/>
          </p:nvSpPr>
          <p:spPr>
            <a:xfrm>
              <a:off x="7827709" y="131824"/>
              <a:ext cx="782873" cy="782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0582" y="6043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69874" y="457197"/>
                  </a:moveTo>
                  <a:lnTo>
                    <a:pt x="228599" y="349267"/>
                  </a:lnTo>
                  <a:lnTo>
                    <a:pt x="87324" y="457197"/>
                  </a:lnTo>
                  <a:lnTo>
                    <a:pt x="141274" y="282562"/>
                  </a:lnTo>
                  <a:lnTo>
                    <a:pt x="0" y="174634"/>
                  </a:lnTo>
                  <a:lnTo>
                    <a:pt x="174624" y="174635"/>
                  </a:lnTo>
                  <a:lnTo>
                    <a:pt x="228599" y="0"/>
                  </a:lnTo>
                  <a:lnTo>
                    <a:pt x="282574" y="174635"/>
                  </a:lnTo>
                  <a:lnTo>
                    <a:pt x="457199" y="174634"/>
                  </a:lnTo>
                  <a:lnTo>
                    <a:pt x="315924" y="282562"/>
                  </a:lnTo>
                  <a:lnTo>
                    <a:pt x="369874" y="457197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0582" y="6043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34"/>
                  </a:moveTo>
                  <a:lnTo>
                    <a:pt x="174624" y="174635"/>
                  </a:lnTo>
                  <a:lnTo>
                    <a:pt x="228599" y="0"/>
                  </a:lnTo>
                  <a:lnTo>
                    <a:pt x="282574" y="174635"/>
                  </a:lnTo>
                  <a:lnTo>
                    <a:pt x="457199" y="174634"/>
                  </a:lnTo>
                  <a:lnTo>
                    <a:pt x="315924" y="282562"/>
                  </a:lnTo>
                  <a:lnTo>
                    <a:pt x="369874" y="457197"/>
                  </a:lnTo>
                  <a:lnTo>
                    <a:pt x="228599" y="349267"/>
                  </a:lnTo>
                  <a:lnTo>
                    <a:pt x="87324" y="457197"/>
                  </a:lnTo>
                  <a:lnTo>
                    <a:pt x="141274" y="282562"/>
                  </a:lnTo>
                  <a:lnTo>
                    <a:pt x="0" y="174634"/>
                  </a:lnTo>
                  <a:close/>
                </a:path>
              </a:pathLst>
            </a:custGeom>
            <a:ln w="25399">
              <a:solidFill>
                <a:srgbClr val="87A3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6174" y="0"/>
            <a:ext cx="1490769" cy="917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73220" y="289431"/>
            <a:ext cx="52609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FSW Overview</a:t>
            </a:r>
            <a:r>
              <a:rPr spc="-100" dirty="0"/>
              <a:t> </a:t>
            </a:r>
            <a:r>
              <a:rPr spc="-5" dirty="0"/>
              <a:t>1/2</a:t>
            </a:r>
          </a:p>
        </p:txBody>
      </p:sp>
      <p:sp>
        <p:nvSpPr>
          <p:cNvPr id="9" name="object 9"/>
          <p:cNvSpPr/>
          <p:nvPr/>
        </p:nvSpPr>
        <p:spPr>
          <a:xfrm>
            <a:off x="1010960" y="3572592"/>
            <a:ext cx="7122060" cy="2631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3837" y="1291109"/>
          <a:ext cx="8686800" cy="2182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0"/>
              </a:tblGrid>
              <a:tr h="3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Main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FSW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Assumptions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2D2D89"/>
                    </a:solidFill>
                  </a:tcPr>
                </a:tc>
              </a:tr>
              <a:tr h="3638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Flight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software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will be developed in C++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language.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</a:tr>
              <a:tr h="3638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SW architecture is based 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state machine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</a:tr>
              <a:tr h="3638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Code will be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created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debugged in Eclipse environment, extended by STM processor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plugins.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</a:tr>
              <a:tr h="3638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Program flow has to be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restart resistant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restore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state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case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such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failure.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</a:tr>
              <a:tr h="3638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We distinguished following FSW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subtasks: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351146" y="6493459"/>
            <a:ext cx="2882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01624" y="6509337"/>
            <a:ext cx="15614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Presenter: </a:t>
            </a:r>
            <a:r>
              <a:rPr sz="1000" dirty="0">
                <a:latin typeface="Arial"/>
                <a:cs typeface="Arial"/>
              </a:rPr>
              <a:t>Mateusz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Rajzer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3013975" y="6509337"/>
            <a:ext cx="311150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CanSat 2019 PDR: Team #3193 AGH Space</a:t>
            </a:r>
            <a:r>
              <a:rPr spc="-60" dirty="0"/>
              <a:t> </a:t>
            </a:r>
            <a:r>
              <a:rPr spc="-5" dirty="0"/>
              <a:t>Systems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838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Team 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35814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1600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Basic FSW architecture, a flow chart showing how the software flow</a:t>
            </a:r>
            <a:endParaRPr lang="en-IN" sz="1200" i="1" dirty="0" smtClean="0">
              <a:solidFill>
                <a:srgbClr val="7030A0"/>
              </a:solidFill>
            </a:endParaRPr>
          </a:p>
          <a:p>
            <a:endParaRPr lang="en-I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233" y="122640"/>
            <a:ext cx="89598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0"/>
              </a:lnSpc>
            </a:pPr>
            <a:r>
              <a:rPr sz="1200" spc="-5" dirty="0">
                <a:latin typeface="Arial"/>
                <a:cs typeface="Arial"/>
              </a:rPr>
              <a:t>Team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(If </a:t>
            </a:r>
            <a:r>
              <a:rPr sz="1200" spc="-5" dirty="0">
                <a:latin typeface="Arial"/>
                <a:cs typeface="Arial"/>
              </a:rPr>
              <a:t>You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709" y="47733"/>
            <a:ext cx="1252855" cy="866775"/>
            <a:chOff x="7827709" y="47733"/>
            <a:chExt cx="1252855" cy="866775"/>
          </a:xfrm>
        </p:grpSpPr>
        <p:sp>
          <p:nvSpPr>
            <p:cNvPr id="4" name="object 4"/>
            <p:cNvSpPr/>
            <p:nvPr/>
          </p:nvSpPr>
          <p:spPr>
            <a:xfrm>
              <a:off x="7827709" y="131824"/>
              <a:ext cx="782873" cy="782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0582" y="6043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69874" y="457197"/>
                  </a:moveTo>
                  <a:lnTo>
                    <a:pt x="228599" y="349267"/>
                  </a:lnTo>
                  <a:lnTo>
                    <a:pt x="87324" y="457197"/>
                  </a:lnTo>
                  <a:lnTo>
                    <a:pt x="141274" y="282562"/>
                  </a:lnTo>
                  <a:lnTo>
                    <a:pt x="0" y="174634"/>
                  </a:lnTo>
                  <a:lnTo>
                    <a:pt x="174624" y="174635"/>
                  </a:lnTo>
                  <a:lnTo>
                    <a:pt x="228599" y="0"/>
                  </a:lnTo>
                  <a:lnTo>
                    <a:pt x="282574" y="174635"/>
                  </a:lnTo>
                  <a:lnTo>
                    <a:pt x="457199" y="174634"/>
                  </a:lnTo>
                  <a:lnTo>
                    <a:pt x="315924" y="282562"/>
                  </a:lnTo>
                  <a:lnTo>
                    <a:pt x="369874" y="457197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0582" y="6043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34"/>
                  </a:moveTo>
                  <a:lnTo>
                    <a:pt x="174624" y="174635"/>
                  </a:lnTo>
                  <a:lnTo>
                    <a:pt x="228599" y="0"/>
                  </a:lnTo>
                  <a:lnTo>
                    <a:pt x="282574" y="174635"/>
                  </a:lnTo>
                  <a:lnTo>
                    <a:pt x="457199" y="174634"/>
                  </a:lnTo>
                  <a:lnTo>
                    <a:pt x="315924" y="282562"/>
                  </a:lnTo>
                  <a:lnTo>
                    <a:pt x="369874" y="457197"/>
                  </a:lnTo>
                  <a:lnTo>
                    <a:pt x="228599" y="349267"/>
                  </a:lnTo>
                  <a:lnTo>
                    <a:pt x="87324" y="457197"/>
                  </a:lnTo>
                  <a:lnTo>
                    <a:pt x="141274" y="282562"/>
                  </a:lnTo>
                  <a:lnTo>
                    <a:pt x="0" y="174634"/>
                  </a:lnTo>
                  <a:close/>
                </a:path>
              </a:pathLst>
            </a:custGeom>
            <a:ln w="25399">
              <a:solidFill>
                <a:srgbClr val="87A3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6174" y="0"/>
            <a:ext cx="1490769" cy="917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73220" y="76200"/>
            <a:ext cx="51847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FSW Overview</a:t>
            </a:r>
            <a:r>
              <a:rPr sz="3200" spc="-100" dirty="0"/>
              <a:t> </a:t>
            </a:r>
            <a:r>
              <a:rPr sz="3200" spc="-5" dirty="0"/>
              <a:t>2/2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8599" y="1121410"/>
            <a:ext cx="8686800" cy="40259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FSW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9463" y="1567171"/>
            <a:ext cx="6797675" cy="1132840"/>
            <a:chOff x="239463" y="1567171"/>
            <a:chExt cx="6797675" cy="1132840"/>
          </a:xfrm>
        </p:grpSpPr>
        <p:sp>
          <p:nvSpPr>
            <p:cNvPr id="11" name="object 11"/>
            <p:cNvSpPr/>
            <p:nvPr/>
          </p:nvSpPr>
          <p:spPr>
            <a:xfrm>
              <a:off x="239463" y="1811531"/>
              <a:ext cx="6797675" cy="888365"/>
            </a:xfrm>
            <a:custGeom>
              <a:avLst/>
              <a:gdLst/>
              <a:ahLst/>
              <a:cxnLst/>
              <a:rect l="l" t="t" r="r" b="b"/>
              <a:pathLst>
                <a:path w="6797675" h="888364">
                  <a:moveTo>
                    <a:pt x="6797097" y="887988"/>
                  </a:moveTo>
                  <a:lnTo>
                    <a:pt x="148003" y="887988"/>
                  </a:lnTo>
                  <a:lnTo>
                    <a:pt x="0" y="739988"/>
                  </a:lnTo>
                  <a:lnTo>
                    <a:pt x="0" y="0"/>
                  </a:lnTo>
                  <a:lnTo>
                    <a:pt x="6649072" y="0"/>
                  </a:lnTo>
                  <a:lnTo>
                    <a:pt x="6797097" y="148002"/>
                  </a:lnTo>
                  <a:lnTo>
                    <a:pt x="6797097" y="887988"/>
                  </a:lnTo>
                  <a:close/>
                </a:path>
              </a:pathLst>
            </a:custGeom>
            <a:solidFill>
              <a:srgbClr val="E6E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9487" y="1567171"/>
              <a:ext cx="6670675" cy="245110"/>
            </a:xfrm>
            <a:custGeom>
              <a:avLst/>
              <a:gdLst/>
              <a:ahLst/>
              <a:cxnLst/>
              <a:rect l="l" t="t" r="r" b="b"/>
              <a:pathLst>
                <a:path w="6670675" h="245110">
                  <a:moveTo>
                    <a:pt x="6670174" y="244499"/>
                  </a:moveTo>
                  <a:lnTo>
                    <a:pt x="0" y="244499"/>
                  </a:lnTo>
                  <a:lnTo>
                    <a:pt x="0" y="0"/>
                  </a:lnTo>
                  <a:lnTo>
                    <a:pt x="6629424" y="0"/>
                  </a:lnTo>
                  <a:lnTo>
                    <a:pt x="6670174" y="40749"/>
                  </a:lnTo>
                  <a:lnTo>
                    <a:pt x="6670174" y="244499"/>
                  </a:lnTo>
                  <a:close/>
                </a:path>
              </a:pathLst>
            </a:custGeom>
            <a:solidFill>
              <a:srgbClr val="2D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07430" y="2822744"/>
            <a:ext cx="6797675" cy="630555"/>
            <a:chOff x="2107430" y="2822744"/>
            <a:chExt cx="6797675" cy="630555"/>
          </a:xfrm>
        </p:grpSpPr>
        <p:sp>
          <p:nvSpPr>
            <p:cNvPr id="14" name="object 14"/>
            <p:cNvSpPr/>
            <p:nvPr/>
          </p:nvSpPr>
          <p:spPr>
            <a:xfrm>
              <a:off x="2107430" y="3053743"/>
              <a:ext cx="6797675" cy="399415"/>
            </a:xfrm>
            <a:custGeom>
              <a:avLst/>
              <a:gdLst/>
              <a:ahLst/>
              <a:cxnLst/>
              <a:rect l="l" t="t" r="r" b="b"/>
              <a:pathLst>
                <a:path w="6797675" h="399414">
                  <a:moveTo>
                    <a:pt x="6730576" y="398999"/>
                  </a:moveTo>
                  <a:lnTo>
                    <a:pt x="0" y="398999"/>
                  </a:lnTo>
                  <a:lnTo>
                    <a:pt x="0" y="66499"/>
                  </a:lnTo>
                  <a:lnTo>
                    <a:pt x="66502" y="0"/>
                  </a:lnTo>
                  <a:lnTo>
                    <a:pt x="6797076" y="0"/>
                  </a:lnTo>
                  <a:lnTo>
                    <a:pt x="6797076" y="332499"/>
                  </a:lnTo>
                  <a:lnTo>
                    <a:pt x="6730576" y="398999"/>
                  </a:lnTo>
                  <a:close/>
                </a:path>
              </a:pathLst>
            </a:custGeom>
            <a:solidFill>
              <a:srgbClr val="E6E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4308" y="2822744"/>
              <a:ext cx="6670675" cy="231140"/>
            </a:xfrm>
            <a:custGeom>
              <a:avLst/>
              <a:gdLst/>
              <a:ahLst/>
              <a:cxnLst/>
              <a:rect l="l" t="t" r="r" b="b"/>
              <a:pathLst>
                <a:path w="6670675" h="231139">
                  <a:moveTo>
                    <a:pt x="6670174" y="230999"/>
                  </a:moveTo>
                  <a:lnTo>
                    <a:pt x="0" y="230999"/>
                  </a:lnTo>
                  <a:lnTo>
                    <a:pt x="0" y="38499"/>
                  </a:lnTo>
                  <a:lnTo>
                    <a:pt x="38499" y="0"/>
                  </a:lnTo>
                  <a:lnTo>
                    <a:pt x="6670174" y="0"/>
                  </a:lnTo>
                  <a:lnTo>
                    <a:pt x="6670174" y="230999"/>
                  </a:lnTo>
                  <a:close/>
                </a:path>
              </a:pathLst>
            </a:custGeom>
            <a:solidFill>
              <a:srgbClr val="2D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63264" y="3549817"/>
            <a:ext cx="6797675" cy="920750"/>
            <a:chOff x="263264" y="3549817"/>
            <a:chExt cx="6797675" cy="920750"/>
          </a:xfrm>
        </p:grpSpPr>
        <p:sp>
          <p:nvSpPr>
            <p:cNvPr id="17" name="object 17"/>
            <p:cNvSpPr/>
            <p:nvPr/>
          </p:nvSpPr>
          <p:spPr>
            <a:xfrm>
              <a:off x="263264" y="3794192"/>
              <a:ext cx="6797675" cy="676275"/>
            </a:xfrm>
            <a:custGeom>
              <a:avLst/>
              <a:gdLst/>
              <a:ahLst/>
              <a:cxnLst/>
              <a:rect l="l" t="t" r="r" b="b"/>
              <a:pathLst>
                <a:path w="6797675" h="676275">
                  <a:moveTo>
                    <a:pt x="6797096" y="675898"/>
                  </a:moveTo>
                  <a:lnTo>
                    <a:pt x="112652" y="675898"/>
                  </a:lnTo>
                  <a:lnTo>
                    <a:pt x="0" y="563223"/>
                  </a:lnTo>
                  <a:lnTo>
                    <a:pt x="0" y="0"/>
                  </a:lnTo>
                  <a:lnTo>
                    <a:pt x="6684421" y="0"/>
                  </a:lnTo>
                  <a:lnTo>
                    <a:pt x="6797096" y="112649"/>
                  </a:lnTo>
                  <a:lnTo>
                    <a:pt x="6797096" y="675898"/>
                  </a:lnTo>
                  <a:close/>
                </a:path>
              </a:pathLst>
            </a:custGeom>
            <a:solidFill>
              <a:srgbClr val="E6E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286" y="3549817"/>
              <a:ext cx="6670675" cy="245110"/>
            </a:xfrm>
            <a:custGeom>
              <a:avLst/>
              <a:gdLst/>
              <a:ahLst/>
              <a:cxnLst/>
              <a:rect l="l" t="t" r="r" b="b"/>
              <a:pathLst>
                <a:path w="6670675" h="245110">
                  <a:moveTo>
                    <a:pt x="6670174" y="244524"/>
                  </a:moveTo>
                  <a:lnTo>
                    <a:pt x="0" y="244524"/>
                  </a:lnTo>
                  <a:lnTo>
                    <a:pt x="0" y="0"/>
                  </a:lnTo>
                  <a:lnTo>
                    <a:pt x="6629424" y="0"/>
                  </a:lnTo>
                  <a:lnTo>
                    <a:pt x="6670174" y="40774"/>
                  </a:lnTo>
                  <a:lnTo>
                    <a:pt x="6670174" y="244524"/>
                  </a:lnTo>
                  <a:close/>
                </a:path>
              </a:pathLst>
            </a:custGeom>
            <a:solidFill>
              <a:srgbClr val="2D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107430" y="4565090"/>
            <a:ext cx="6797675" cy="786130"/>
            <a:chOff x="2107430" y="4565090"/>
            <a:chExt cx="6797675" cy="786130"/>
          </a:xfrm>
        </p:grpSpPr>
        <p:sp>
          <p:nvSpPr>
            <p:cNvPr id="20" name="object 20"/>
            <p:cNvSpPr/>
            <p:nvPr/>
          </p:nvSpPr>
          <p:spPr>
            <a:xfrm>
              <a:off x="2107430" y="4796090"/>
              <a:ext cx="6797675" cy="555625"/>
            </a:xfrm>
            <a:custGeom>
              <a:avLst/>
              <a:gdLst/>
              <a:ahLst/>
              <a:cxnLst/>
              <a:rect l="l" t="t" r="r" b="b"/>
              <a:pathLst>
                <a:path w="6797675" h="555625">
                  <a:moveTo>
                    <a:pt x="6704576" y="554998"/>
                  </a:moveTo>
                  <a:lnTo>
                    <a:pt x="0" y="554998"/>
                  </a:lnTo>
                  <a:lnTo>
                    <a:pt x="0" y="92499"/>
                  </a:lnTo>
                  <a:lnTo>
                    <a:pt x="92502" y="0"/>
                  </a:lnTo>
                  <a:lnTo>
                    <a:pt x="6797076" y="0"/>
                  </a:lnTo>
                  <a:lnTo>
                    <a:pt x="6797076" y="462499"/>
                  </a:lnTo>
                  <a:lnTo>
                    <a:pt x="6704576" y="554998"/>
                  </a:lnTo>
                  <a:close/>
                </a:path>
              </a:pathLst>
            </a:custGeom>
            <a:solidFill>
              <a:srgbClr val="E6E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34308" y="4565090"/>
              <a:ext cx="6670675" cy="231140"/>
            </a:xfrm>
            <a:custGeom>
              <a:avLst/>
              <a:gdLst/>
              <a:ahLst/>
              <a:cxnLst/>
              <a:rect l="l" t="t" r="r" b="b"/>
              <a:pathLst>
                <a:path w="6670675" h="231139">
                  <a:moveTo>
                    <a:pt x="6670174" y="230999"/>
                  </a:moveTo>
                  <a:lnTo>
                    <a:pt x="0" y="230999"/>
                  </a:lnTo>
                  <a:lnTo>
                    <a:pt x="0" y="38499"/>
                  </a:lnTo>
                  <a:lnTo>
                    <a:pt x="38499" y="0"/>
                  </a:lnTo>
                  <a:lnTo>
                    <a:pt x="6670174" y="0"/>
                  </a:lnTo>
                  <a:lnTo>
                    <a:pt x="6670174" y="230999"/>
                  </a:lnTo>
                  <a:close/>
                </a:path>
              </a:pathLst>
            </a:custGeom>
            <a:solidFill>
              <a:srgbClr val="2D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87064" y="5440739"/>
            <a:ext cx="6797675" cy="799465"/>
            <a:chOff x="287064" y="5440739"/>
            <a:chExt cx="6797675" cy="799465"/>
          </a:xfrm>
        </p:grpSpPr>
        <p:sp>
          <p:nvSpPr>
            <p:cNvPr id="23" name="object 23"/>
            <p:cNvSpPr/>
            <p:nvPr/>
          </p:nvSpPr>
          <p:spPr>
            <a:xfrm>
              <a:off x="287064" y="5685088"/>
              <a:ext cx="6797675" cy="555625"/>
            </a:xfrm>
            <a:custGeom>
              <a:avLst/>
              <a:gdLst/>
              <a:ahLst/>
              <a:cxnLst/>
              <a:rect l="l" t="t" r="r" b="b"/>
              <a:pathLst>
                <a:path w="6797675" h="555625">
                  <a:moveTo>
                    <a:pt x="6797096" y="554998"/>
                  </a:moveTo>
                  <a:lnTo>
                    <a:pt x="92499" y="554998"/>
                  </a:lnTo>
                  <a:lnTo>
                    <a:pt x="0" y="462499"/>
                  </a:lnTo>
                  <a:lnTo>
                    <a:pt x="0" y="0"/>
                  </a:lnTo>
                  <a:lnTo>
                    <a:pt x="6704571" y="0"/>
                  </a:lnTo>
                  <a:lnTo>
                    <a:pt x="6797096" y="92499"/>
                  </a:lnTo>
                  <a:lnTo>
                    <a:pt x="6797096" y="554998"/>
                  </a:lnTo>
                  <a:close/>
                </a:path>
              </a:pathLst>
            </a:custGeom>
            <a:solidFill>
              <a:srgbClr val="E6E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7086" y="5440739"/>
              <a:ext cx="6670675" cy="245110"/>
            </a:xfrm>
            <a:custGeom>
              <a:avLst/>
              <a:gdLst/>
              <a:ahLst/>
              <a:cxnLst/>
              <a:rect l="l" t="t" r="r" b="b"/>
              <a:pathLst>
                <a:path w="6670675" h="245110">
                  <a:moveTo>
                    <a:pt x="6670174" y="244499"/>
                  </a:moveTo>
                  <a:lnTo>
                    <a:pt x="0" y="244499"/>
                  </a:lnTo>
                  <a:lnTo>
                    <a:pt x="0" y="0"/>
                  </a:lnTo>
                  <a:lnTo>
                    <a:pt x="6629424" y="0"/>
                  </a:lnTo>
                  <a:lnTo>
                    <a:pt x="6670174" y="40749"/>
                  </a:lnTo>
                  <a:lnTo>
                    <a:pt x="6670174" y="244499"/>
                  </a:lnTo>
                  <a:close/>
                </a:path>
              </a:pathLst>
            </a:custGeom>
            <a:solidFill>
              <a:srgbClr val="2D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49061" y="1577289"/>
            <a:ext cx="6040755" cy="456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91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On the ground, before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start:</a:t>
            </a:r>
            <a:endParaRPr sz="1200">
              <a:latin typeface="Arial"/>
              <a:cs typeface="Arial"/>
            </a:endParaRPr>
          </a:p>
          <a:p>
            <a:pPr marL="105410" indent="-93345">
              <a:lnSpc>
                <a:spcPts val="1430"/>
              </a:lnSpc>
              <a:spcBef>
                <a:spcPts val="930"/>
              </a:spcBef>
              <a:buChar char="-"/>
              <a:tabLst>
                <a:tab pos="106045" algn="l"/>
              </a:tabLst>
            </a:pPr>
            <a:r>
              <a:rPr sz="1200" spc="-5" dirty="0">
                <a:latin typeface="Arial"/>
                <a:cs typeface="Arial"/>
              </a:rPr>
              <a:t>Awaiting on arming </a:t>
            </a:r>
            <a:r>
              <a:rPr sz="1200" dirty="0">
                <a:latin typeface="Arial"/>
                <a:cs typeface="Arial"/>
              </a:rPr>
              <a:t>signal </a:t>
            </a:r>
            <a:r>
              <a:rPr sz="1200" spc="-5" dirty="0">
                <a:latin typeface="Arial"/>
                <a:cs typeface="Arial"/>
              </a:rPr>
              <a:t>from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CGS,</a:t>
            </a:r>
            <a:endParaRPr sz="1200">
              <a:latin typeface="Arial"/>
              <a:cs typeface="Arial"/>
            </a:endParaRPr>
          </a:p>
          <a:p>
            <a:pPr marL="105410" indent="-93345">
              <a:lnSpc>
                <a:spcPts val="1425"/>
              </a:lnSpc>
              <a:buChar char="-"/>
              <a:tabLst>
                <a:tab pos="106045" algn="l"/>
              </a:tabLst>
            </a:pPr>
            <a:r>
              <a:rPr sz="1200" spc="-5" dirty="0">
                <a:latin typeface="Arial"/>
                <a:cs typeface="Arial"/>
              </a:rPr>
              <a:t>Continuous </a:t>
            </a:r>
            <a:r>
              <a:rPr sz="1200" dirty="0">
                <a:latin typeface="Arial"/>
                <a:cs typeface="Arial"/>
              </a:rPr>
              <a:t>communication </a:t>
            </a:r>
            <a:r>
              <a:rPr sz="1200" spc="-5" dirty="0">
                <a:latin typeface="Arial"/>
                <a:cs typeface="Arial"/>
              </a:rPr>
              <a:t>with ground </a:t>
            </a:r>
            <a:r>
              <a:rPr sz="1200" dirty="0">
                <a:latin typeface="Arial"/>
                <a:cs typeface="Arial"/>
              </a:rPr>
              <a:t>starts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now,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55"/>
              </a:spcBef>
              <a:buChar char="-"/>
              <a:tabLst>
                <a:tab pos="106045" algn="l"/>
              </a:tabLst>
            </a:pPr>
            <a:r>
              <a:rPr sz="1200" dirty="0">
                <a:latin typeface="Arial"/>
                <a:cs typeface="Arial"/>
              </a:rPr>
              <a:t>Measurement </a:t>
            </a:r>
            <a:r>
              <a:rPr sz="1200" spc="-5" dirty="0">
                <a:latin typeface="Arial"/>
                <a:cs typeface="Arial"/>
              </a:rPr>
              <a:t>Task is </a:t>
            </a:r>
            <a:r>
              <a:rPr sz="1200" dirty="0">
                <a:latin typeface="Arial"/>
                <a:cs typeface="Arial"/>
              </a:rPr>
              <a:t>started, measured values </a:t>
            </a:r>
            <a:r>
              <a:rPr sz="1200" spc="-5" dirty="0">
                <a:latin typeface="Arial"/>
                <a:cs typeface="Arial"/>
              </a:rPr>
              <a:t>are transmitted and also </a:t>
            </a:r>
            <a:r>
              <a:rPr sz="1200" dirty="0">
                <a:latin typeface="Arial"/>
                <a:cs typeface="Arial"/>
              </a:rPr>
              <a:t>stored </a:t>
            </a:r>
            <a:r>
              <a:rPr sz="1200" spc="-5" dirty="0">
                <a:latin typeface="Arial"/>
                <a:cs typeface="Arial"/>
              </a:rPr>
              <a:t>on flash  </a:t>
            </a:r>
            <a:r>
              <a:rPr sz="120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-"/>
            </a:pPr>
            <a:endParaRPr sz="1450">
              <a:latin typeface="Arial"/>
              <a:cs typeface="Arial"/>
            </a:endParaRPr>
          </a:p>
          <a:p>
            <a:pPr marL="3597275"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After arming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operation:</a:t>
            </a:r>
            <a:endParaRPr sz="1200">
              <a:latin typeface="Arial"/>
              <a:cs typeface="Arial"/>
            </a:endParaRPr>
          </a:p>
          <a:p>
            <a:pPr marL="2049780">
              <a:lnSpc>
                <a:spcPct val="100000"/>
              </a:lnSpc>
              <a:spcBef>
                <a:spcPts val="890"/>
              </a:spcBef>
              <a:tabLst>
                <a:tab pos="2337435" algn="l"/>
              </a:tabLst>
            </a:pPr>
            <a:r>
              <a:rPr sz="1400" dirty="0">
                <a:latin typeface="Arial"/>
                <a:cs typeface="Arial"/>
              </a:rPr>
              <a:t>-	</a:t>
            </a:r>
            <a:r>
              <a:rPr sz="1200" spc="-5" dirty="0">
                <a:latin typeface="Arial"/>
                <a:cs typeface="Arial"/>
              </a:rPr>
              <a:t>Probe waiting for </a:t>
            </a:r>
            <a:r>
              <a:rPr sz="1200" dirty="0">
                <a:latin typeface="Arial"/>
                <a:cs typeface="Arial"/>
              </a:rPr>
              <a:t>release </a:t>
            </a:r>
            <a:r>
              <a:rPr sz="1200" spc="-5" dirty="0">
                <a:latin typeface="Arial"/>
                <a:cs typeface="Arial"/>
              </a:rPr>
              <a:t>CanSat from the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rocket.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marL="191325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released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rocket:</a:t>
            </a:r>
            <a:endParaRPr sz="1200">
              <a:latin typeface="Arial"/>
              <a:cs typeface="Arial"/>
            </a:endParaRPr>
          </a:p>
          <a:p>
            <a:pPr marL="128905" indent="-93345">
              <a:lnSpc>
                <a:spcPts val="1430"/>
              </a:lnSpc>
              <a:spcBef>
                <a:spcPts val="930"/>
              </a:spcBef>
              <a:buChar char="-"/>
              <a:tabLst>
                <a:tab pos="129539" algn="l"/>
              </a:tabLst>
            </a:pPr>
            <a:r>
              <a:rPr sz="1200" spc="-5" dirty="0">
                <a:latin typeface="Arial"/>
                <a:cs typeface="Arial"/>
              </a:rPr>
              <a:t>All previous tasks are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maintained.</a:t>
            </a:r>
            <a:endParaRPr sz="1200">
              <a:latin typeface="Arial"/>
              <a:cs typeface="Arial"/>
            </a:endParaRPr>
          </a:p>
          <a:p>
            <a:pPr marL="128905" indent="-93345">
              <a:lnSpc>
                <a:spcPts val="1425"/>
              </a:lnSpc>
              <a:buChar char="-"/>
              <a:tabLst>
                <a:tab pos="129539" algn="l"/>
              </a:tabLst>
            </a:pPr>
            <a:r>
              <a:rPr sz="1200" spc="-5" dirty="0">
                <a:latin typeface="Arial"/>
                <a:cs typeface="Arial"/>
              </a:rPr>
              <a:t>Video </a:t>
            </a:r>
            <a:r>
              <a:rPr sz="1200" dirty="0">
                <a:latin typeface="Arial"/>
                <a:cs typeface="Arial"/>
              </a:rPr>
              <a:t>recording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triggered,</a:t>
            </a:r>
            <a:endParaRPr sz="1200">
              <a:latin typeface="Arial"/>
              <a:cs typeface="Arial"/>
            </a:endParaRPr>
          </a:p>
          <a:p>
            <a:pPr marL="128905" indent="-93345">
              <a:lnSpc>
                <a:spcPts val="1430"/>
              </a:lnSpc>
              <a:buChar char="-"/>
              <a:tabLst>
                <a:tab pos="129539" algn="l"/>
              </a:tabLst>
            </a:pPr>
            <a:r>
              <a:rPr sz="1200" spc="-5" dirty="0">
                <a:latin typeface="Arial"/>
                <a:cs typeface="Arial"/>
              </a:rPr>
              <a:t>CanSat is awaiting for desired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altitude.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3597275"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critical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altitude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crossing:</a:t>
            </a:r>
            <a:endParaRPr sz="1200">
              <a:latin typeface="Arial"/>
              <a:cs typeface="Arial"/>
            </a:endParaRPr>
          </a:p>
          <a:p>
            <a:pPr marL="1972945" lvl="1" indent="-93345">
              <a:lnSpc>
                <a:spcPts val="1430"/>
              </a:lnSpc>
              <a:spcBef>
                <a:spcPts val="875"/>
              </a:spcBef>
              <a:buChar char="-"/>
              <a:tabLst>
                <a:tab pos="1973580" algn="l"/>
              </a:tabLst>
            </a:pPr>
            <a:r>
              <a:rPr sz="1200" spc="-5" dirty="0">
                <a:latin typeface="Arial"/>
                <a:cs typeface="Arial"/>
              </a:rPr>
              <a:t>Cansat is being </a:t>
            </a:r>
            <a:r>
              <a:rPr sz="1200" dirty="0">
                <a:latin typeface="Arial"/>
                <a:cs typeface="Arial"/>
              </a:rPr>
              <a:t>released </a:t>
            </a:r>
            <a:r>
              <a:rPr sz="1200" spc="-5" dirty="0">
                <a:latin typeface="Arial"/>
                <a:cs typeface="Arial"/>
              </a:rPr>
              <a:t>from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container,</a:t>
            </a:r>
            <a:endParaRPr sz="1200">
              <a:latin typeface="Arial"/>
              <a:cs typeface="Arial"/>
            </a:endParaRPr>
          </a:p>
          <a:p>
            <a:pPr marL="1972945" lvl="1" indent="-93345">
              <a:lnSpc>
                <a:spcPts val="1430"/>
              </a:lnSpc>
              <a:buChar char="-"/>
              <a:tabLst>
                <a:tab pos="1973580" algn="l"/>
              </a:tabLst>
            </a:pPr>
            <a:r>
              <a:rPr sz="1200" spc="-5" dirty="0">
                <a:latin typeface="Arial"/>
                <a:cs typeface="Arial"/>
              </a:rPr>
              <a:t>Cansat is awaiting for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landing.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-"/>
            </a:pPr>
            <a:endParaRPr sz="1500">
              <a:latin typeface="Arial"/>
              <a:cs typeface="Arial"/>
            </a:endParaRPr>
          </a:p>
          <a:p>
            <a:pPr marR="288290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landing:</a:t>
            </a:r>
            <a:endParaRPr sz="1200">
              <a:latin typeface="Arial"/>
              <a:cs typeface="Arial"/>
            </a:endParaRPr>
          </a:p>
          <a:p>
            <a:pPr marL="153035" indent="-93980">
              <a:lnSpc>
                <a:spcPts val="1430"/>
              </a:lnSpc>
              <a:spcBef>
                <a:spcPts val="930"/>
              </a:spcBef>
              <a:buChar char="-"/>
              <a:tabLst>
                <a:tab pos="153670" algn="l"/>
              </a:tabLst>
            </a:pPr>
            <a:r>
              <a:rPr sz="1200" spc="-5" dirty="0">
                <a:latin typeface="Arial"/>
                <a:cs typeface="Arial"/>
              </a:rPr>
              <a:t>Camera and </a:t>
            </a:r>
            <a:r>
              <a:rPr sz="1200" dirty="0">
                <a:latin typeface="Arial"/>
                <a:cs typeface="Arial"/>
              </a:rPr>
              <a:t>measurement </a:t>
            </a:r>
            <a:r>
              <a:rPr sz="1200" spc="-5" dirty="0">
                <a:latin typeface="Arial"/>
                <a:cs typeface="Arial"/>
              </a:rPr>
              <a:t>operations will be no longer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performed,</a:t>
            </a:r>
            <a:endParaRPr sz="1200">
              <a:latin typeface="Arial"/>
              <a:cs typeface="Arial"/>
            </a:endParaRPr>
          </a:p>
          <a:p>
            <a:pPr marL="153035" indent="-93980">
              <a:lnSpc>
                <a:spcPts val="1430"/>
              </a:lnSpc>
              <a:buChar char="-"/>
              <a:tabLst>
                <a:tab pos="153670" algn="l"/>
              </a:tabLst>
            </a:pPr>
            <a:r>
              <a:rPr sz="1200" spc="-5" dirty="0">
                <a:latin typeface="Arial"/>
                <a:cs typeface="Arial"/>
              </a:rPr>
              <a:t>Buzzer </a:t>
            </a:r>
            <a:r>
              <a:rPr sz="1200" dirty="0">
                <a:latin typeface="Arial"/>
                <a:cs typeface="Arial"/>
              </a:rPr>
              <a:t>signalization starts, </a:t>
            </a:r>
            <a:r>
              <a:rPr sz="1200" spc="-5" dirty="0">
                <a:latin typeface="Arial"/>
                <a:cs typeface="Arial"/>
              </a:rPr>
              <a:t>and transmission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stops.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04936" y="1567171"/>
            <a:ext cx="1888489" cy="1113155"/>
          </a:xfrm>
          <a:custGeom>
            <a:avLst/>
            <a:gdLst/>
            <a:ahLst/>
            <a:cxnLst/>
            <a:rect l="l" t="t" r="r" b="b"/>
            <a:pathLst>
              <a:path w="1888490" h="1113155">
                <a:moveTo>
                  <a:pt x="1733346" y="834523"/>
                </a:moveTo>
                <a:lnTo>
                  <a:pt x="1486697" y="834523"/>
                </a:lnTo>
                <a:lnTo>
                  <a:pt x="1486697" y="486806"/>
                </a:lnTo>
                <a:lnTo>
                  <a:pt x="1481817" y="438404"/>
                </a:lnTo>
                <a:lnTo>
                  <a:pt x="1467824" y="393323"/>
                </a:lnTo>
                <a:lnTo>
                  <a:pt x="1445681" y="352527"/>
                </a:lnTo>
                <a:lnTo>
                  <a:pt x="1416356" y="316983"/>
                </a:lnTo>
                <a:lnTo>
                  <a:pt x="1380814" y="287656"/>
                </a:lnTo>
                <a:lnTo>
                  <a:pt x="1340021" y="265513"/>
                </a:lnTo>
                <a:lnTo>
                  <a:pt x="1294944" y="251518"/>
                </a:lnTo>
                <a:lnTo>
                  <a:pt x="1246547" y="246639"/>
                </a:lnTo>
                <a:lnTo>
                  <a:pt x="0" y="246639"/>
                </a:lnTo>
                <a:lnTo>
                  <a:pt x="0" y="0"/>
                </a:lnTo>
                <a:lnTo>
                  <a:pt x="1246547" y="0"/>
                </a:lnTo>
                <a:lnTo>
                  <a:pt x="1293429" y="2228"/>
                </a:lnTo>
                <a:lnTo>
                  <a:pt x="1339050" y="8777"/>
                </a:lnTo>
                <a:lnTo>
                  <a:pt x="1383206" y="19444"/>
                </a:lnTo>
                <a:lnTo>
                  <a:pt x="1425693" y="34023"/>
                </a:lnTo>
                <a:lnTo>
                  <a:pt x="1466308" y="52311"/>
                </a:lnTo>
                <a:lnTo>
                  <a:pt x="1504845" y="74104"/>
                </a:lnTo>
                <a:lnTo>
                  <a:pt x="1541102" y="99198"/>
                </a:lnTo>
                <a:lnTo>
                  <a:pt x="1574875" y="127388"/>
                </a:lnTo>
                <a:lnTo>
                  <a:pt x="1605958" y="158472"/>
                </a:lnTo>
                <a:lnTo>
                  <a:pt x="1634148" y="192245"/>
                </a:lnTo>
                <a:lnTo>
                  <a:pt x="1659242" y="228502"/>
                </a:lnTo>
                <a:lnTo>
                  <a:pt x="1681035" y="267041"/>
                </a:lnTo>
                <a:lnTo>
                  <a:pt x="1699323" y="307656"/>
                </a:lnTo>
                <a:lnTo>
                  <a:pt x="1713902" y="350144"/>
                </a:lnTo>
                <a:lnTo>
                  <a:pt x="1724568" y="394301"/>
                </a:lnTo>
                <a:lnTo>
                  <a:pt x="1731118" y="439923"/>
                </a:lnTo>
                <a:lnTo>
                  <a:pt x="1733346" y="486806"/>
                </a:lnTo>
                <a:lnTo>
                  <a:pt x="1733346" y="834523"/>
                </a:lnTo>
                <a:close/>
              </a:path>
              <a:path w="1888490" h="1113155">
                <a:moveTo>
                  <a:pt x="1610021" y="1112697"/>
                </a:moveTo>
                <a:lnTo>
                  <a:pt x="1331847" y="834523"/>
                </a:lnTo>
                <a:lnTo>
                  <a:pt x="1888196" y="834523"/>
                </a:lnTo>
                <a:lnTo>
                  <a:pt x="1610021" y="1112697"/>
                </a:lnTo>
                <a:close/>
              </a:path>
            </a:pathLst>
          </a:custGeom>
          <a:solidFill>
            <a:srgbClr val="CCC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04936" y="3568067"/>
            <a:ext cx="1888489" cy="882015"/>
          </a:xfrm>
          <a:custGeom>
            <a:avLst/>
            <a:gdLst/>
            <a:ahLst/>
            <a:cxnLst/>
            <a:rect l="l" t="t" r="r" b="b"/>
            <a:pathLst>
              <a:path w="1888490" h="882014">
                <a:moveTo>
                  <a:pt x="1765496" y="661273"/>
                </a:moveTo>
                <a:lnTo>
                  <a:pt x="1570046" y="661273"/>
                </a:lnTo>
                <a:lnTo>
                  <a:pt x="1570046" y="385749"/>
                </a:lnTo>
                <a:lnTo>
                  <a:pt x="1565020" y="342115"/>
                </a:lnTo>
                <a:lnTo>
                  <a:pt x="1550704" y="302060"/>
                </a:lnTo>
                <a:lnTo>
                  <a:pt x="1528240" y="266726"/>
                </a:lnTo>
                <a:lnTo>
                  <a:pt x="1498770" y="237256"/>
                </a:lnTo>
                <a:lnTo>
                  <a:pt x="1463436" y="214791"/>
                </a:lnTo>
                <a:lnTo>
                  <a:pt x="1423381" y="200475"/>
                </a:lnTo>
                <a:lnTo>
                  <a:pt x="1379747" y="195449"/>
                </a:lnTo>
                <a:lnTo>
                  <a:pt x="0" y="195449"/>
                </a:lnTo>
                <a:lnTo>
                  <a:pt x="0" y="0"/>
                </a:lnTo>
                <a:lnTo>
                  <a:pt x="1379747" y="0"/>
                </a:lnTo>
                <a:lnTo>
                  <a:pt x="1428136" y="3005"/>
                </a:lnTo>
                <a:lnTo>
                  <a:pt x="1474730" y="11780"/>
                </a:lnTo>
                <a:lnTo>
                  <a:pt x="1519170" y="25964"/>
                </a:lnTo>
                <a:lnTo>
                  <a:pt x="1561092" y="45195"/>
                </a:lnTo>
                <a:lnTo>
                  <a:pt x="1600136" y="69111"/>
                </a:lnTo>
                <a:lnTo>
                  <a:pt x="1635941" y="97352"/>
                </a:lnTo>
                <a:lnTo>
                  <a:pt x="1668144" y="129555"/>
                </a:lnTo>
                <a:lnTo>
                  <a:pt x="1696384" y="165359"/>
                </a:lnTo>
                <a:lnTo>
                  <a:pt x="1720301" y="204403"/>
                </a:lnTo>
                <a:lnTo>
                  <a:pt x="1739531" y="246326"/>
                </a:lnTo>
                <a:lnTo>
                  <a:pt x="1753715" y="290765"/>
                </a:lnTo>
                <a:lnTo>
                  <a:pt x="1762491" y="337360"/>
                </a:lnTo>
                <a:lnTo>
                  <a:pt x="1765496" y="385749"/>
                </a:lnTo>
                <a:lnTo>
                  <a:pt x="1765496" y="661273"/>
                </a:lnTo>
                <a:close/>
              </a:path>
              <a:path w="1888490" h="882014">
                <a:moveTo>
                  <a:pt x="1667771" y="881698"/>
                </a:moveTo>
                <a:lnTo>
                  <a:pt x="1447347" y="661273"/>
                </a:lnTo>
                <a:lnTo>
                  <a:pt x="1888196" y="661273"/>
                </a:lnTo>
                <a:lnTo>
                  <a:pt x="1667771" y="881698"/>
                </a:lnTo>
                <a:close/>
              </a:path>
            </a:pathLst>
          </a:custGeom>
          <a:solidFill>
            <a:srgbClr val="CCC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8849" y="2825694"/>
            <a:ext cx="1888489" cy="612140"/>
          </a:xfrm>
          <a:custGeom>
            <a:avLst/>
            <a:gdLst/>
            <a:ahLst/>
            <a:cxnLst/>
            <a:rect l="l" t="t" r="r" b="b"/>
            <a:pathLst>
              <a:path w="1888489" h="612139">
                <a:moveTo>
                  <a:pt x="220827" y="458999"/>
                </a:moveTo>
                <a:lnTo>
                  <a:pt x="85172" y="458999"/>
                </a:lnTo>
                <a:lnTo>
                  <a:pt x="85172" y="267749"/>
                </a:lnTo>
                <a:lnTo>
                  <a:pt x="89486" y="219620"/>
                </a:lnTo>
                <a:lnTo>
                  <a:pt x="101923" y="174322"/>
                </a:lnTo>
                <a:lnTo>
                  <a:pt x="121727" y="132610"/>
                </a:lnTo>
                <a:lnTo>
                  <a:pt x="148143" y="95241"/>
                </a:lnTo>
                <a:lnTo>
                  <a:pt x="180413" y="62971"/>
                </a:lnTo>
                <a:lnTo>
                  <a:pt x="217783" y="36555"/>
                </a:lnTo>
                <a:lnTo>
                  <a:pt x="259495" y="16750"/>
                </a:lnTo>
                <a:lnTo>
                  <a:pt x="304793" y="4313"/>
                </a:lnTo>
                <a:lnTo>
                  <a:pt x="352921" y="0"/>
                </a:lnTo>
                <a:lnTo>
                  <a:pt x="1888196" y="0"/>
                </a:lnTo>
                <a:lnTo>
                  <a:pt x="1888196" y="135649"/>
                </a:lnTo>
                <a:lnTo>
                  <a:pt x="352921" y="135649"/>
                </a:lnTo>
                <a:lnTo>
                  <a:pt x="311169" y="142384"/>
                </a:lnTo>
                <a:lnTo>
                  <a:pt x="274907" y="161139"/>
                </a:lnTo>
                <a:lnTo>
                  <a:pt x="246313" y="189736"/>
                </a:lnTo>
                <a:lnTo>
                  <a:pt x="227561" y="225998"/>
                </a:lnTo>
                <a:lnTo>
                  <a:pt x="220827" y="267749"/>
                </a:lnTo>
                <a:lnTo>
                  <a:pt x="220827" y="458999"/>
                </a:lnTo>
                <a:close/>
              </a:path>
              <a:path w="1888489" h="612139">
                <a:moveTo>
                  <a:pt x="152999" y="611998"/>
                </a:moveTo>
                <a:lnTo>
                  <a:pt x="0" y="458999"/>
                </a:lnTo>
                <a:lnTo>
                  <a:pt x="305999" y="458999"/>
                </a:lnTo>
                <a:lnTo>
                  <a:pt x="152999" y="611998"/>
                </a:lnTo>
                <a:close/>
              </a:path>
            </a:pathLst>
          </a:custGeom>
          <a:solidFill>
            <a:srgbClr val="CCC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7074" y="4565091"/>
            <a:ext cx="1888489" cy="806450"/>
          </a:xfrm>
          <a:custGeom>
            <a:avLst/>
            <a:gdLst/>
            <a:ahLst/>
            <a:cxnLst/>
            <a:rect l="l" t="t" r="r" b="b"/>
            <a:pathLst>
              <a:path w="1888489" h="806450">
                <a:moveTo>
                  <a:pt x="290864" y="604573"/>
                </a:moveTo>
                <a:lnTo>
                  <a:pt x="112184" y="604573"/>
                </a:lnTo>
                <a:lnTo>
                  <a:pt x="112184" y="352674"/>
                </a:lnTo>
                <a:lnTo>
                  <a:pt x="115404" y="304818"/>
                </a:lnTo>
                <a:lnTo>
                  <a:pt x="124782" y="258920"/>
                </a:lnTo>
                <a:lnTo>
                  <a:pt x="139899" y="215398"/>
                </a:lnTo>
                <a:lnTo>
                  <a:pt x="160334" y="174673"/>
                </a:lnTo>
                <a:lnTo>
                  <a:pt x="185667" y="137166"/>
                </a:lnTo>
                <a:lnTo>
                  <a:pt x="215478" y="103296"/>
                </a:lnTo>
                <a:lnTo>
                  <a:pt x="249347" y="73484"/>
                </a:lnTo>
                <a:lnTo>
                  <a:pt x="286854" y="48150"/>
                </a:lnTo>
                <a:lnTo>
                  <a:pt x="327577" y="27715"/>
                </a:lnTo>
                <a:lnTo>
                  <a:pt x="371098" y="12598"/>
                </a:lnTo>
                <a:lnTo>
                  <a:pt x="416996" y="3219"/>
                </a:lnTo>
                <a:lnTo>
                  <a:pt x="464851" y="0"/>
                </a:lnTo>
                <a:lnTo>
                  <a:pt x="1888196" y="0"/>
                </a:lnTo>
                <a:lnTo>
                  <a:pt x="1888196" y="178674"/>
                </a:lnTo>
                <a:lnTo>
                  <a:pt x="464851" y="178674"/>
                </a:lnTo>
                <a:lnTo>
                  <a:pt x="418599" y="184889"/>
                </a:lnTo>
                <a:lnTo>
                  <a:pt x="377037" y="202430"/>
                </a:lnTo>
                <a:lnTo>
                  <a:pt x="341824" y="229637"/>
                </a:lnTo>
                <a:lnTo>
                  <a:pt x="314618" y="264852"/>
                </a:lnTo>
                <a:lnTo>
                  <a:pt x="297079" y="306417"/>
                </a:lnTo>
                <a:lnTo>
                  <a:pt x="290864" y="352674"/>
                </a:lnTo>
                <a:lnTo>
                  <a:pt x="290864" y="604573"/>
                </a:lnTo>
                <a:close/>
              </a:path>
              <a:path w="1888489" h="806450">
                <a:moveTo>
                  <a:pt x="201524" y="806098"/>
                </a:moveTo>
                <a:lnTo>
                  <a:pt x="0" y="604573"/>
                </a:lnTo>
                <a:lnTo>
                  <a:pt x="403049" y="604573"/>
                </a:lnTo>
                <a:lnTo>
                  <a:pt x="201524" y="806098"/>
                </a:lnTo>
                <a:close/>
              </a:path>
            </a:pathLst>
          </a:custGeom>
          <a:solidFill>
            <a:srgbClr val="CCC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4294967295"/>
          </p:nvPr>
        </p:nvSpPr>
        <p:spPr>
          <a:xfrm>
            <a:off x="8351146" y="6493459"/>
            <a:ext cx="2882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108585">
                <a:lnSpc>
                  <a:spcPct val="100000"/>
                </a:lnSpc>
                <a:spcBef>
                  <a:spcPts val="5"/>
                </a:spcBef>
              </a:pPr>
              <a:t>8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301624" y="6509337"/>
            <a:ext cx="15614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Presenter: </a:t>
            </a:r>
            <a:r>
              <a:rPr sz="1000" dirty="0">
                <a:latin typeface="Arial"/>
                <a:cs typeface="Arial"/>
              </a:rPr>
              <a:t>Mateusz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Rajzer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4294967295"/>
          </p:nvPr>
        </p:nvSpPr>
        <p:spPr>
          <a:xfrm>
            <a:off x="3013975" y="6509337"/>
            <a:ext cx="311150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CanSat 2019 PDR: Team #3193 AGH Space</a:t>
            </a:r>
            <a:r>
              <a:rPr spc="-60" dirty="0"/>
              <a:t> </a:t>
            </a:r>
            <a:r>
              <a:rPr spc="-5" dirty="0"/>
              <a:t>Systems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685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Team 2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3200" y="609600"/>
            <a:ext cx="441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i="1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Brief summary of the FSW tasks</a:t>
            </a:r>
            <a:endParaRPr lang="en-IN" sz="1400" i="1" dirty="0" smtClean="0">
              <a:solidFill>
                <a:srgbClr val="7030A0"/>
              </a:solidFill>
            </a:endParaRP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81" y="131784"/>
            <a:ext cx="90233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Team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Logo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(If You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Want)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7264" y="48767"/>
            <a:ext cx="1254760" cy="866140"/>
            <a:chOff x="7827264" y="48767"/>
            <a:chExt cx="1254760" cy="866140"/>
          </a:xfrm>
        </p:grpSpPr>
        <p:sp>
          <p:nvSpPr>
            <p:cNvPr id="4" name="object 4"/>
            <p:cNvSpPr/>
            <p:nvPr/>
          </p:nvSpPr>
          <p:spPr>
            <a:xfrm>
              <a:off x="7827264" y="131063"/>
              <a:ext cx="783335" cy="783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1362" y="6172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74625" y="174625"/>
                  </a:lnTo>
                  <a:lnTo>
                    <a:pt x="0" y="174625"/>
                  </a:lnTo>
                  <a:lnTo>
                    <a:pt x="141224" y="282575"/>
                  </a:lnTo>
                  <a:lnTo>
                    <a:pt x="87376" y="457200"/>
                  </a:lnTo>
                  <a:lnTo>
                    <a:pt x="228600" y="349250"/>
                  </a:lnTo>
                  <a:lnTo>
                    <a:pt x="369824" y="457200"/>
                  </a:lnTo>
                  <a:lnTo>
                    <a:pt x="315976" y="282575"/>
                  </a:lnTo>
                  <a:lnTo>
                    <a:pt x="457200" y="174625"/>
                  </a:lnTo>
                  <a:lnTo>
                    <a:pt x="282575" y="1746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1362" y="6172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74625"/>
                  </a:moveTo>
                  <a:lnTo>
                    <a:pt x="174625" y="174625"/>
                  </a:lnTo>
                  <a:lnTo>
                    <a:pt x="228600" y="0"/>
                  </a:lnTo>
                  <a:lnTo>
                    <a:pt x="282575" y="174625"/>
                  </a:lnTo>
                  <a:lnTo>
                    <a:pt x="457200" y="174625"/>
                  </a:lnTo>
                  <a:lnTo>
                    <a:pt x="315976" y="282575"/>
                  </a:lnTo>
                  <a:lnTo>
                    <a:pt x="369824" y="457200"/>
                  </a:lnTo>
                  <a:lnTo>
                    <a:pt x="228600" y="349250"/>
                  </a:lnTo>
                  <a:lnTo>
                    <a:pt x="87376" y="457200"/>
                  </a:lnTo>
                  <a:lnTo>
                    <a:pt x="141224" y="282575"/>
                  </a:lnTo>
                  <a:lnTo>
                    <a:pt x="0" y="174625"/>
                  </a:lnTo>
                  <a:close/>
                </a:path>
              </a:pathLst>
            </a:custGeom>
            <a:ln w="25908">
              <a:solidFill>
                <a:srgbClr val="87A2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9194" y="76200"/>
            <a:ext cx="55598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FSW</a:t>
            </a:r>
            <a:r>
              <a:rPr sz="3600" spc="-80" dirty="0"/>
              <a:t> </a:t>
            </a:r>
            <a:r>
              <a:rPr sz="3600" dirty="0"/>
              <a:t>Overview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14290" y="4791817"/>
            <a:ext cx="3649345" cy="12998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800" b="1" spc="-5" dirty="0">
                <a:latin typeface="Arial"/>
                <a:cs typeface="Arial"/>
              </a:rPr>
              <a:t>Brief Summary </a:t>
            </a:r>
            <a:r>
              <a:rPr sz="1800" b="1" dirty="0">
                <a:latin typeface="Arial"/>
                <a:cs typeface="Arial"/>
              </a:rPr>
              <a:t>Of FSW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Tasks:</a:t>
            </a:r>
            <a:endParaRPr sz="1800">
              <a:latin typeface="Arial"/>
              <a:cs typeface="Arial"/>
            </a:endParaRPr>
          </a:p>
          <a:p>
            <a:pPr marL="36830" marR="5080" algn="just">
              <a:lnSpc>
                <a:spcPct val="100000"/>
              </a:lnSpc>
              <a:spcBef>
                <a:spcPts val="509"/>
              </a:spcBef>
            </a:pPr>
            <a:r>
              <a:rPr sz="1400" spc="-10" dirty="0">
                <a:latin typeface="Arial"/>
                <a:cs typeface="Arial"/>
              </a:rPr>
              <a:t>FSW </a:t>
            </a:r>
            <a:r>
              <a:rPr sz="1400" spc="-5" dirty="0">
                <a:latin typeface="Arial"/>
                <a:cs typeface="Arial"/>
              </a:rPr>
              <a:t>get values from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sensors to send  GCS and trigger the release and deployment.  Also, </a:t>
            </a:r>
            <a:r>
              <a:rPr sz="1400" spc="-10" dirty="0">
                <a:latin typeface="Arial"/>
                <a:cs typeface="Arial"/>
              </a:rPr>
              <a:t>it </a:t>
            </a:r>
            <a:r>
              <a:rPr sz="1400" spc="-5" dirty="0">
                <a:latin typeface="Arial"/>
                <a:cs typeface="Arial"/>
              </a:rPr>
              <a:t>follows the stages of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flight and  actives </a:t>
            </a:r>
            <a:r>
              <a:rPr sz="1400" dirty="0">
                <a:latin typeface="Arial"/>
                <a:cs typeface="Arial"/>
              </a:rPr>
              <a:t>the sound after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landing.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27" y="71627"/>
            <a:ext cx="1456944" cy="690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091557" y="3861561"/>
          <a:ext cx="3743960" cy="860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980"/>
                <a:gridCol w="1871980"/>
              </a:tblGrid>
              <a:tr h="4343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Language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Development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87680">
                        <a:lnSpc>
                          <a:spcPts val="1614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Enviroment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8B"/>
                    </a:solidFill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C\C++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Arduino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094732" y="1155191"/>
            <a:ext cx="3665219" cy="2446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948" y="1208532"/>
            <a:ext cx="4607052" cy="5116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346947" y="6504323"/>
            <a:ext cx="28702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9</a:t>
            </a:fld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307340" y="6520173"/>
            <a:ext cx="129794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Presenter: Ulas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Gulec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3405378" y="6520173"/>
            <a:ext cx="233299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CanSat 2019 PDR: Team #2806</a:t>
            </a:r>
            <a:r>
              <a:rPr spc="-80" dirty="0"/>
              <a:t> </a:t>
            </a:r>
            <a:r>
              <a:rPr spc="-5" dirty="0"/>
              <a:t>CanBee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85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Team 3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762000"/>
            <a:ext cx="1828800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1100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Basic FSW architecture, a flow chart showing how the software flow</a:t>
            </a:r>
            <a:endParaRPr lang="en-IN" sz="1000" dirty="0" smtClean="0">
              <a:solidFill>
                <a:srgbClr val="7030A0"/>
              </a:solidFill>
            </a:endParaRPr>
          </a:p>
          <a:p>
            <a:pPr marL="742950" lvl="1" indent="-28575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1100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lang="en-IN" sz="1000" dirty="0" smtClean="0">
              <a:solidFill>
                <a:srgbClr val="7030A0"/>
              </a:solidFill>
            </a:endParaRPr>
          </a:p>
          <a:p>
            <a:pPr marL="742950" lvl="1" indent="-28575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1100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Development environments</a:t>
            </a:r>
            <a:endParaRPr lang="en-IN" sz="1000" dirty="0" smtClean="0">
              <a:solidFill>
                <a:srgbClr val="7030A0"/>
              </a:solidFill>
            </a:endParaRPr>
          </a:p>
          <a:p>
            <a:pPr marL="742950" lvl="1" indent="-28575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1100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Brief summary of the FSW tasks</a:t>
            </a:r>
            <a:endParaRPr lang="en-IN" sz="1000" dirty="0" smtClean="0">
              <a:solidFill>
                <a:srgbClr val="7030A0"/>
              </a:solidFill>
            </a:endParaRPr>
          </a:p>
          <a:p>
            <a:endParaRPr lang="en-IN" sz="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5484</Words>
  <Application>Microsoft Office PowerPoint</Application>
  <PresentationFormat>On-screen Show (4:3)</PresentationFormat>
  <Paragraphs>1218</Paragraphs>
  <Slides>49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Flight Software (FSW) Design Master Slide</vt:lpstr>
      <vt:lpstr>What is this presentation?</vt:lpstr>
      <vt:lpstr>Part 1: FSW Overview</vt:lpstr>
      <vt:lpstr>FSW Overview (1/3)</vt:lpstr>
      <vt:lpstr>FSW Overview (2/3)</vt:lpstr>
      <vt:lpstr>FSW Overview (3/3)</vt:lpstr>
      <vt:lpstr>FSW Overview 1/2</vt:lpstr>
      <vt:lpstr>FSW Overview 2/2</vt:lpstr>
      <vt:lpstr>FSW Overview</vt:lpstr>
      <vt:lpstr>Part 1: Summary</vt:lpstr>
      <vt:lpstr>Part 2: FSW Requirements</vt:lpstr>
      <vt:lpstr>FSW Requirements (1/3)</vt:lpstr>
      <vt:lpstr>FSW Requirements (2/3)</vt:lpstr>
      <vt:lpstr>FSW Requirements (3/3)</vt:lpstr>
      <vt:lpstr>FSW Requirements</vt:lpstr>
      <vt:lpstr>FSW Requirements</vt:lpstr>
      <vt:lpstr>Part 2: Summary</vt:lpstr>
      <vt:lpstr>Part 3 : Payload FSW State Diagram</vt:lpstr>
      <vt:lpstr>Payload FSW State Diagram (1/6)</vt:lpstr>
      <vt:lpstr>Payload FSW State Diagram (2/6)</vt:lpstr>
      <vt:lpstr>Payload FSW State Diagram (3/6)</vt:lpstr>
      <vt:lpstr>Payload FSW State Diagram (4/6)</vt:lpstr>
      <vt:lpstr>Payload FSW State Diagram (5/6)</vt:lpstr>
      <vt:lpstr>Payload FSW State Diagram (6/6)</vt:lpstr>
      <vt:lpstr>Payload FSW State Diagram 1/2</vt:lpstr>
      <vt:lpstr>Payload FSW State Diagram 2/2</vt:lpstr>
      <vt:lpstr>Payload FSW State Diagram</vt:lpstr>
      <vt:lpstr>Part 3: Summary</vt:lpstr>
      <vt:lpstr>Part 4: Container FSW State Diagram</vt:lpstr>
      <vt:lpstr>Container FSW State Diagram (1/6)</vt:lpstr>
      <vt:lpstr>Container FSW State Diagram (2/6)</vt:lpstr>
      <vt:lpstr>Container FSW State Diagram (3/6)</vt:lpstr>
      <vt:lpstr>Container FSW State Diagram (4/6)</vt:lpstr>
      <vt:lpstr>Container FSW State Diagram (5/6)</vt:lpstr>
      <vt:lpstr>Container FSW State Diagram (6/6)</vt:lpstr>
      <vt:lpstr>Container FSW State Diagram</vt:lpstr>
      <vt:lpstr>Container FSW State Diagram</vt:lpstr>
      <vt:lpstr>Part 4: Summary</vt:lpstr>
      <vt:lpstr>Part 5: Software Development Plan</vt:lpstr>
      <vt:lpstr>Software Development Plan (1/4)</vt:lpstr>
      <vt:lpstr>Software Development Plan (2/4)</vt:lpstr>
      <vt:lpstr>Software Development Plan (3/4)</vt:lpstr>
      <vt:lpstr>Slide 43</vt:lpstr>
      <vt:lpstr>Software Development Plan 1/2</vt:lpstr>
      <vt:lpstr>Software Development Plan 2/2</vt:lpstr>
      <vt:lpstr>Software Development Plan</vt:lpstr>
      <vt:lpstr>Software Development Plan</vt:lpstr>
      <vt:lpstr>Part 5: Summary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Software (FSW) Design</dc:title>
  <dc:creator>Aakash</dc:creator>
  <cp:lastModifiedBy>Aakash</cp:lastModifiedBy>
  <cp:revision>14</cp:revision>
  <dcterms:created xsi:type="dcterms:W3CDTF">2006-08-16T00:00:00Z</dcterms:created>
  <dcterms:modified xsi:type="dcterms:W3CDTF">2020-07-15T07:47:42Z</dcterms:modified>
</cp:coreProperties>
</file>