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9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84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52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0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99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3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9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8CF3-E1F8-42AA-AAE5-D1AA8CD58D24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4D93-8572-4FC5-9EAF-5C7C736D4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1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Curvalyser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Kurvenanalyse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3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35422" r="19012"/>
          <a:stretch/>
        </p:blipFill>
        <p:spPr>
          <a:xfrm>
            <a:off x="189783" y="2034532"/>
            <a:ext cx="6245524" cy="40673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9783" y="129396"/>
            <a:ext cx="866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Baseline </a:t>
            </a:r>
            <a:r>
              <a:rPr lang="de-DE" sz="3600" dirty="0" err="1" smtClean="0"/>
              <a:t>correction</a:t>
            </a:r>
            <a:endParaRPr lang="de-DE" sz="3600" dirty="0"/>
          </a:p>
        </p:txBody>
      </p:sp>
      <p:sp>
        <p:nvSpPr>
          <p:cNvPr id="6" name="Ellipse 5"/>
          <p:cNvSpPr/>
          <p:nvPr/>
        </p:nvSpPr>
        <p:spPr>
          <a:xfrm>
            <a:off x="2631058" y="2670415"/>
            <a:ext cx="3804249" cy="6124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75053" y="2976652"/>
            <a:ext cx="10006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685472" y="2185613"/>
            <a:ext cx="54087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baseline fit is calculated iteratively every </a:t>
            </a:r>
            <a:r>
              <a:rPr lang="en-US" sz="1600" dirty="0" err="1"/>
              <a:t>baseline_step_len</a:t>
            </a:r>
            <a:r>
              <a:rPr lang="en-US" sz="1600" dirty="0"/>
              <a:t> data points, starting from the end of the curve.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stops automatically if the residual sum of squares (RSS) locally exceeds the expected value by the factor </a:t>
            </a:r>
            <a:r>
              <a:rPr lang="en-US" sz="1600" dirty="0" err="1" smtClean="0"/>
              <a:t>baseline_max_rel_local_RSS</a:t>
            </a:r>
            <a:r>
              <a:rPr lang="en-US" sz="1600" dirty="0" smtClean="0"/>
              <a:t>=Threshold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end point of the fit interval is reverted to the last local minimum of the RSS if </a:t>
            </a:r>
            <a:r>
              <a:rPr lang="en-US" sz="1600" dirty="0" err="1"/>
              <a:t>baseline_return_to_local_min</a:t>
            </a:r>
            <a:r>
              <a:rPr lang="en-US" sz="1600" dirty="0"/>
              <a:t> is set to 1. In case the length of the fit falls below </a:t>
            </a:r>
            <a:r>
              <a:rPr lang="en-US" sz="1600" dirty="0" err="1"/>
              <a:t>baseline_fit_min_width</a:t>
            </a:r>
            <a:r>
              <a:rPr lang="en-US" sz="1600" dirty="0"/>
              <a:t>, the curve is excluded from further analysis. </a:t>
            </a:r>
            <a:endParaRPr lang="de-DE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5660" y="728021"/>
            <a:ext cx="11878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Force curves can be baseline-corrected to compensate instrumental drift and to allow for correct calibration of the contact point as well as of the zero-force level. </a:t>
            </a:r>
            <a:endParaRPr lang="de-DE" sz="1400" dirty="0" smtClean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4287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35422" r="19012"/>
          <a:stretch/>
        </p:blipFill>
        <p:spPr>
          <a:xfrm>
            <a:off x="189783" y="2034532"/>
            <a:ext cx="6245524" cy="40673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9783" y="129396"/>
            <a:ext cx="866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Noise </a:t>
            </a:r>
            <a:r>
              <a:rPr lang="de-DE" sz="3600" dirty="0" err="1" smtClean="0"/>
              <a:t>reduction</a:t>
            </a:r>
            <a:endParaRPr lang="de-DE" sz="3600" dirty="0"/>
          </a:p>
        </p:txBody>
      </p:sp>
      <p:sp>
        <p:nvSpPr>
          <p:cNvPr id="10" name="Textfeld 9"/>
          <p:cNvSpPr txBox="1"/>
          <p:nvPr/>
        </p:nvSpPr>
        <p:spPr>
          <a:xfrm>
            <a:off x="6685472" y="2185613"/>
            <a:ext cx="54087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noise reduction methods can be selected: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ReNoiR</a:t>
            </a:r>
            <a:r>
              <a:rPr lang="en-US" sz="1600" dirty="0" smtClean="0"/>
              <a:t> (a </a:t>
            </a:r>
            <a:r>
              <a:rPr lang="en-US" sz="1600" dirty="0"/>
              <a:t>wavelet-based noise </a:t>
            </a:r>
            <a:r>
              <a:rPr lang="en-US" sz="1600" dirty="0" smtClean="0"/>
              <a:t>filter)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the force spectra contain sharp features (such as spikes or steep, narrow steps)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Gaussian </a:t>
            </a:r>
            <a:r>
              <a:rPr lang="en-US" sz="1600" dirty="0"/>
              <a:t>smoothing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curves with more or less constant plateaus separated by smooth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Savitzky-Golay</a:t>
            </a:r>
            <a:r>
              <a:rPr lang="en-US" sz="1600" dirty="0" smtClean="0"/>
              <a:t> </a:t>
            </a:r>
            <a:r>
              <a:rPr lang="en-US" sz="1600" dirty="0"/>
              <a:t>filter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15660" y="728021"/>
            <a:ext cx="1187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Noise reduction is crucial for reliable calculation of step </a:t>
            </a:r>
            <a:r>
              <a:rPr lang="en-US" sz="1400" dirty="0" smtClean="0"/>
              <a:t>heights, </a:t>
            </a:r>
            <a:r>
              <a:rPr lang="en-US" sz="1400" dirty="0"/>
              <a:t>contact point calibration, and for accurate determination of some characteristics of the force curves, such as the peak force. </a:t>
            </a:r>
            <a:endParaRPr lang="de-DE" sz="12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5212080" y="2932176"/>
            <a:ext cx="780288" cy="890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596073" y="37673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black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5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35422" r="19012"/>
          <a:stretch/>
        </p:blipFill>
        <p:spPr>
          <a:xfrm>
            <a:off x="189783" y="2034532"/>
            <a:ext cx="6245524" cy="40673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9783" y="129396"/>
            <a:ext cx="866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Contact</a:t>
            </a:r>
            <a:r>
              <a:rPr lang="de-DE" sz="3600" dirty="0" smtClean="0"/>
              <a:t> Point</a:t>
            </a:r>
            <a:endParaRPr lang="de-DE" sz="3600" dirty="0"/>
          </a:p>
        </p:txBody>
      </p:sp>
      <p:sp>
        <p:nvSpPr>
          <p:cNvPr id="10" name="Textfeld 9"/>
          <p:cNvSpPr txBox="1"/>
          <p:nvPr/>
        </p:nvSpPr>
        <p:spPr>
          <a:xfrm>
            <a:off x="6685472" y="2185613"/>
            <a:ext cx="5408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Although most subsequent calculations are influenced by the calibration, it is only performed if </a:t>
            </a:r>
            <a:r>
              <a:rPr lang="en-US" sz="1600" dirty="0" err="1"/>
              <a:t>find_contact_pos</a:t>
            </a:r>
            <a:r>
              <a:rPr lang="en-US" sz="1600" dirty="0"/>
              <a:t> is </a:t>
            </a:r>
            <a:r>
              <a:rPr lang="en-US" sz="1600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Otherwise</a:t>
            </a:r>
            <a:r>
              <a:rPr lang="en-US" sz="1600" dirty="0"/>
              <a:t>, the extension at the reversal point between trace and retrace curve defines the zero point.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15660" y="728021"/>
            <a:ext cx="118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extension where the indentation force becomes zero for the first time during retraction is referred to as “contact point”.</a:t>
            </a:r>
            <a:endParaRPr lang="de-DE" sz="1200" dirty="0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9128" y="3041904"/>
            <a:ext cx="694944" cy="566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789203" y="2788754"/>
            <a:ext cx="328148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66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35422" r="19012"/>
          <a:stretch/>
        </p:blipFill>
        <p:spPr>
          <a:xfrm>
            <a:off x="189783" y="2034532"/>
            <a:ext cx="6245524" cy="40673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9783" y="129396"/>
            <a:ext cx="866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Step</a:t>
            </a:r>
            <a:r>
              <a:rPr lang="de-DE" sz="3600" dirty="0" smtClean="0"/>
              <a:t> </a:t>
            </a:r>
            <a:r>
              <a:rPr lang="de-DE" sz="3600" dirty="0" err="1" smtClean="0"/>
              <a:t>detection</a:t>
            </a:r>
            <a:endParaRPr lang="de-DE" sz="3600" dirty="0"/>
          </a:p>
        </p:txBody>
      </p:sp>
      <p:sp>
        <p:nvSpPr>
          <p:cNvPr id="10" name="Textfeld 9"/>
          <p:cNvSpPr txBox="1"/>
          <p:nvPr/>
        </p:nvSpPr>
        <p:spPr>
          <a:xfrm>
            <a:off x="6435307" y="280613"/>
            <a:ext cx="54087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Detected steps can be filtered out by defining the minimum step height (</a:t>
            </a:r>
            <a:r>
              <a:rPr lang="en-US" sz="1400" dirty="0" err="1"/>
              <a:t>step_min_height</a:t>
            </a:r>
            <a:r>
              <a:rPr lang="en-US" sz="1400" dirty="0"/>
              <a:t>), the minimum and maximum step width (</a:t>
            </a:r>
            <a:r>
              <a:rPr lang="en-US" sz="1400" dirty="0" err="1"/>
              <a:t>step_min_width</a:t>
            </a:r>
            <a:r>
              <a:rPr lang="en-US" sz="1400" dirty="0"/>
              <a:t> and </a:t>
            </a:r>
            <a:r>
              <a:rPr lang="en-US" sz="1400" dirty="0" err="1"/>
              <a:t>step_max_width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fits of the flanks left and right of the detected steps are performed if the distance to the next step (or to the beginning/end of the force curve) is at least </a:t>
            </a:r>
            <a:r>
              <a:rPr lang="en-US" sz="1400" dirty="0" err="1"/>
              <a:t>step_fit_min_len</a:t>
            </a:r>
            <a:r>
              <a:rPr lang="en-US" sz="1400" dirty="0"/>
              <a:t> data points. Then, the slope and interception are </a:t>
            </a:r>
            <a:r>
              <a:rPr lang="en-US" sz="1400" dirty="0" smtClean="0"/>
              <a:t>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lengths of the fit intervals are optimized </a:t>
            </a:r>
            <a:r>
              <a:rPr lang="en-US" sz="1400" dirty="0" smtClean="0"/>
              <a:t>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</a:t>
            </a:r>
            <a:r>
              <a:rPr lang="en-US" sz="1400" dirty="0"/>
              <a:t>any case, the intervals are terminated at the nearest </a:t>
            </a:r>
            <a:r>
              <a:rPr lang="en-US" sz="1400" dirty="0" err="1"/>
              <a:t>neighbouring</a:t>
            </a:r>
            <a:r>
              <a:rPr lang="en-US" sz="1400" dirty="0"/>
              <a:t> step (or at the beginning/end of the force curve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 </a:t>
            </a:r>
            <a:r>
              <a:rPr lang="en-US" sz="1400" dirty="0"/>
              <a:t>most steps are not perfectly sharp, the intervals usually should not start right at the detected position, but at the beginning/end of the transition. These points can be located by finding the next local minimum in the </a:t>
            </a:r>
            <a:r>
              <a:rPr lang="en-US" sz="1400" dirty="0" err="1"/>
              <a:t>denoised</a:t>
            </a:r>
            <a:r>
              <a:rPr lang="en-US" sz="1400" dirty="0"/>
              <a:t> retrace curve to the left and the next local maximum to the right of the step position (these will be referred to as “lower/upper edge</a:t>
            </a:r>
            <a:r>
              <a:rPr lang="en-US" sz="1400" dirty="0" smtClean="0"/>
              <a:t>”)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Step </a:t>
            </a:r>
            <a:r>
              <a:rPr lang="en-US" sz="1400" dirty="0"/>
              <a:t>heights can be determined by two different methods: If </a:t>
            </a:r>
            <a:r>
              <a:rPr lang="en-US" sz="1400" dirty="0" err="1"/>
              <a:t>step_measuring_lt</a:t>
            </a:r>
            <a:r>
              <a:rPr lang="en-US" sz="1400" dirty="0"/>
              <a:t>/</a:t>
            </a:r>
            <a:r>
              <a:rPr lang="en-US" sz="1400" dirty="0" err="1"/>
              <a:t>rt</a:t>
            </a:r>
            <a:r>
              <a:rPr lang="en-US" sz="1400" dirty="0"/>
              <a:t> = 0, the difference in force at the edges is calculated from the </a:t>
            </a:r>
            <a:r>
              <a:rPr lang="en-US" sz="1400" dirty="0" err="1"/>
              <a:t>denoised</a:t>
            </a:r>
            <a:r>
              <a:rPr lang="en-US" sz="1400" dirty="0"/>
              <a:t> retrace curve. If </a:t>
            </a:r>
            <a:r>
              <a:rPr lang="en-US" sz="1400" dirty="0" err="1"/>
              <a:t>step_measuring_lt</a:t>
            </a:r>
            <a:r>
              <a:rPr lang="en-US" sz="1400" dirty="0"/>
              <a:t>/</a:t>
            </a:r>
            <a:r>
              <a:rPr lang="en-US" sz="1400" dirty="0" err="1"/>
              <a:t>rt</a:t>
            </a:r>
            <a:r>
              <a:rPr lang="en-US" sz="1400" dirty="0"/>
              <a:t> = 1 or 2, the linear fits of the step flanks are extrapolated and the difference of their ordinates at the detected step positions is </a:t>
            </a:r>
            <a:r>
              <a:rPr lang="en-US" sz="1400" dirty="0" smtClean="0"/>
              <a:t>calculated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/>
              <a:t>the fit cannot be performed (because the interval would be smaller than </a:t>
            </a:r>
            <a:r>
              <a:rPr lang="en-US" sz="1400" dirty="0" err="1"/>
              <a:t>step_fit_min_len</a:t>
            </a:r>
            <a:r>
              <a:rPr lang="en-US" sz="1400" dirty="0"/>
              <a:t> data points) and </a:t>
            </a:r>
            <a:r>
              <a:rPr lang="en-US" sz="1400" dirty="0" err="1"/>
              <a:t>step_measuring_lt</a:t>
            </a:r>
            <a:r>
              <a:rPr lang="en-US" sz="1400" dirty="0"/>
              <a:t>/</a:t>
            </a:r>
            <a:r>
              <a:rPr lang="en-US" sz="1400" dirty="0" err="1"/>
              <a:t>rt</a:t>
            </a:r>
            <a:r>
              <a:rPr lang="en-US" sz="1400" dirty="0"/>
              <a:t> = 1, the first height calculation method is deployed as a fallback method. If the height cannot be calculated, a detected step is not completely ignored, but its height is not recorded.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1993392" y="3652928"/>
            <a:ext cx="469392" cy="755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828800" y="3429000"/>
            <a:ext cx="195072" cy="2103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62784" y="440883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hight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2708408" y="3283596"/>
            <a:ext cx="469392" cy="755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543816" y="3059668"/>
            <a:ext cx="195072" cy="2103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177800" y="403950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hight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1007105" y="4968030"/>
            <a:ext cx="469392" cy="755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476497" y="572393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241801" y="4950991"/>
            <a:ext cx="469392" cy="755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1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35422" r="19012"/>
          <a:stretch/>
        </p:blipFill>
        <p:spPr>
          <a:xfrm>
            <a:off x="155269" y="1150695"/>
            <a:ext cx="5779698" cy="25982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9783" y="129396"/>
            <a:ext cx="866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Plotted</a:t>
            </a:r>
            <a:r>
              <a:rPr lang="de-DE" sz="3600" dirty="0" smtClean="0"/>
              <a:t> </a:t>
            </a:r>
            <a:r>
              <a:rPr lang="de-DE" sz="3600" dirty="0" err="1" smtClean="0"/>
              <a:t>diagrams</a:t>
            </a:r>
            <a:endParaRPr lang="de-DE" sz="36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5660" y="728021"/>
            <a:ext cx="118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Force curves and indicator curves. </a:t>
            </a:r>
            <a:endParaRPr lang="de-DE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t="7961" r="18307"/>
          <a:stretch/>
        </p:blipFill>
        <p:spPr>
          <a:xfrm>
            <a:off x="0" y="3429000"/>
            <a:ext cx="6091611" cy="3369147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685472" y="2185613"/>
            <a:ext cx="5408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indicator curves are useful to adjust and check the step detection algorithm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9230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Curvalyser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Curvalyser</dc:title>
  <dc:creator>Steffie</dc:creator>
  <cp:lastModifiedBy>Steffie</cp:lastModifiedBy>
  <cp:revision>7</cp:revision>
  <dcterms:created xsi:type="dcterms:W3CDTF">2016-08-26T11:39:14Z</dcterms:created>
  <dcterms:modified xsi:type="dcterms:W3CDTF">2016-10-07T10:53:52Z</dcterms:modified>
</cp:coreProperties>
</file>