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9" r:id="rId3"/>
    <p:sldId id="270" r:id="rId4"/>
    <p:sldId id="275" r:id="rId5"/>
    <p:sldId id="276" r:id="rId6"/>
    <p:sldId id="277" r:id="rId7"/>
    <p:sldId id="278" r:id="rId8"/>
    <p:sldId id="272" r:id="rId9"/>
    <p:sldId id="27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86" autoAdjust="0"/>
  </p:normalViewPr>
  <p:slideViewPr>
    <p:cSldViewPr snapToGrid="0">
      <p:cViewPr varScale="1">
        <p:scale>
          <a:sx n="72" d="100"/>
          <a:sy n="72"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7ED9-758D-4B02-9A80-6B001BA3A387}" type="datetimeFigureOut">
              <a:rPr lang="zh-CN" altLang="en-US" smtClean="0"/>
              <a:t>2018/3/9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2D5D2-312C-43E1-A102-90C732BC9212}" type="slidenum">
              <a:rPr lang="zh-CN" altLang="en-US" smtClean="0"/>
              <a:t>‹#›</a:t>
            </a:fld>
            <a:endParaRPr lang="zh-CN" altLang="en-US"/>
          </a:p>
        </p:txBody>
      </p:sp>
    </p:spTree>
    <p:extLst>
      <p:ext uri="{BB962C8B-B14F-4D97-AF65-F5344CB8AC3E}">
        <p14:creationId xmlns:p14="http://schemas.microsoft.com/office/powerpoint/2010/main" val="254176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93B1E7-136B-46A5-8DC9-9CA62FF0BA41}" type="slidenum">
              <a:rPr lang="en-AU" smtClean="0"/>
              <a:t>1</a:t>
            </a:fld>
            <a:endParaRPr lang="en-AU" dirty="0"/>
          </a:p>
        </p:txBody>
      </p:sp>
    </p:spTree>
    <p:extLst>
      <p:ext uri="{BB962C8B-B14F-4D97-AF65-F5344CB8AC3E}">
        <p14:creationId xmlns:p14="http://schemas.microsoft.com/office/powerpoint/2010/main" val="4259593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93B1E7-136B-46A5-8DC9-9CA62FF0BA41}" type="slidenum">
              <a:rPr lang="en-AU" smtClean="0"/>
              <a:t>2</a:t>
            </a:fld>
            <a:endParaRPr lang="en-AU" dirty="0"/>
          </a:p>
        </p:txBody>
      </p:sp>
    </p:spTree>
    <p:extLst>
      <p:ext uri="{BB962C8B-B14F-4D97-AF65-F5344CB8AC3E}">
        <p14:creationId xmlns:p14="http://schemas.microsoft.com/office/powerpoint/2010/main" val="1045874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https://msgpack.org/</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3</a:t>
            </a:fld>
            <a:endParaRPr lang="zh-CN" altLang="en-US"/>
          </a:p>
        </p:txBody>
      </p:sp>
    </p:spTree>
    <p:extLst>
      <p:ext uri="{BB962C8B-B14F-4D97-AF65-F5344CB8AC3E}">
        <p14:creationId xmlns:p14="http://schemas.microsoft.com/office/powerpoint/2010/main" val="1668553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序列化和反序列化属于通讯协议的一部分。</a:t>
            </a:r>
            <a:endParaRPr lang="en-US" altLang="zh-CN" dirty="0" smtClean="0"/>
          </a:p>
          <a:p>
            <a:r>
              <a:rPr lang="zh-CN" altLang="en-US" dirty="0" smtClean="0"/>
              <a:t>应用层的对象转换成一段连续的二进制串，或者反过来，把二进制串转换成应用层的对象</a:t>
            </a:r>
            <a:endParaRPr lang="en-US" altLang="zh-CN" dirty="0" smtClean="0"/>
          </a:p>
          <a:p>
            <a:r>
              <a:rPr lang="zh-CN" altLang="en-US" sz="1200" b="0" i="0" kern="1200" dirty="0" smtClean="0">
                <a:solidFill>
                  <a:schemeClr val="tx1"/>
                </a:solidFill>
                <a:effectLst/>
                <a:latin typeface="+mn-lt"/>
                <a:ea typeface="+mn-ea"/>
                <a:cs typeface="+mn-cs"/>
              </a:rPr>
              <a:t>序列化协议属于</a:t>
            </a:r>
            <a:r>
              <a:rPr lang="en-US" altLang="zh-CN" sz="1200" b="0" i="0" kern="1200" dirty="0" smtClean="0">
                <a:solidFill>
                  <a:schemeClr val="tx1"/>
                </a:solidFill>
                <a:effectLst/>
                <a:latin typeface="+mn-lt"/>
                <a:ea typeface="+mn-ea"/>
                <a:cs typeface="+mn-cs"/>
              </a:rPr>
              <a:t>TCP/IP</a:t>
            </a:r>
            <a:r>
              <a:rPr lang="zh-CN" altLang="en-US" sz="1200" b="0" i="0" kern="1200" dirty="0" smtClean="0">
                <a:solidFill>
                  <a:schemeClr val="tx1"/>
                </a:solidFill>
                <a:effectLst/>
                <a:latin typeface="+mn-lt"/>
                <a:ea typeface="+mn-ea"/>
                <a:cs typeface="+mn-cs"/>
              </a:rPr>
              <a:t>协议应用层的一部分。</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4</a:t>
            </a:fld>
            <a:endParaRPr lang="zh-CN" altLang="en-US"/>
          </a:p>
        </p:txBody>
      </p:sp>
    </p:spTree>
    <p:extLst>
      <p:ext uri="{BB962C8B-B14F-4D97-AF65-F5344CB8AC3E}">
        <p14:creationId xmlns:p14="http://schemas.microsoft.com/office/powerpoint/2010/main" val="276107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序列化和反序列化属于通讯协议的一部分。</a:t>
            </a:r>
            <a:endParaRPr lang="en-US" altLang="zh-CN" dirty="0" smtClean="0"/>
          </a:p>
          <a:p>
            <a:r>
              <a:rPr lang="zh-CN" altLang="en-US" dirty="0" smtClean="0"/>
              <a:t>应用层的对象转换成一段连续的二进制串，或者反过来，把二进制串转换成应用层的对象</a:t>
            </a:r>
            <a:endParaRPr lang="en-US" altLang="zh-CN" dirty="0" smtClean="0"/>
          </a:p>
          <a:p>
            <a:r>
              <a:rPr lang="zh-CN" altLang="en-US" dirty="0" smtClean="0"/>
              <a:t>将对象的状态信息转换为可以存储或传输的形式的过程。 在序列化期间，对象将其当前状态写入到临时或持久性存储区。 以后，可以通过从存储区中读取或反序列化对象的状态，重新创建该对象。 序列化使其他代码可以查看或修改那些不序列化便无法访问的对象实例数据。</a:t>
            </a:r>
            <a:endParaRPr lang="en-US" altLang="zh-CN" dirty="0" smtClean="0"/>
          </a:p>
        </p:txBody>
      </p:sp>
      <p:sp>
        <p:nvSpPr>
          <p:cNvPr id="4" name="灯片编号占位符 3"/>
          <p:cNvSpPr>
            <a:spLocks noGrp="1"/>
          </p:cNvSpPr>
          <p:nvPr>
            <p:ph type="sldNum" sz="quarter" idx="10"/>
          </p:nvPr>
        </p:nvSpPr>
        <p:spPr/>
        <p:txBody>
          <a:bodyPr/>
          <a:lstStyle/>
          <a:p>
            <a:fld id="{FE62D5D2-312C-43E1-A102-90C732BC9212}" type="slidenum">
              <a:rPr lang="zh-CN" altLang="en-US" smtClean="0"/>
              <a:t>5</a:t>
            </a:fld>
            <a:endParaRPr lang="zh-CN" altLang="en-US"/>
          </a:p>
        </p:txBody>
      </p:sp>
    </p:spTree>
    <p:extLst>
      <p:ext uri="{BB962C8B-B14F-4D97-AF65-F5344CB8AC3E}">
        <p14:creationId xmlns:p14="http://schemas.microsoft.com/office/powerpoint/2010/main" val="246212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6</a:t>
            </a:fld>
            <a:endParaRPr lang="zh-CN" altLang="en-US"/>
          </a:p>
        </p:txBody>
      </p:sp>
    </p:spTree>
    <p:extLst>
      <p:ext uri="{BB962C8B-B14F-4D97-AF65-F5344CB8AC3E}">
        <p14:creationId xmlns:p14="http://schemas.microsoft.com/office/powerpoint/2010/main" val="15203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详细的测试报告</a:t>
            </a:r>
            <a:r>
              <a:rPr lang="en-US" altLang="zh-CN" b="1" dirty="0" smtClean="0"/>
              <a:t>https://github.com/eishay/jvm-serializers/wiki</a:t>
            </a:r>
            <a:endParaRPr lang="zh-CN" altLang="en-US" b="1"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7</a:t>
            </a:fld>
            <a:endParaRPr lang="zh-CN" altLang="en-US"/>
          </a:p>
        </p:txBody>
      </p:sp>
    </p:spTree>
    <p:extLst>
      <p:ext uri="{BB962C8B-B14F-4D97-AF65-F5344CB8AC3E}">
        <p14:creationId xmlns:p14="http://schemas.microsoft.com/office/powerpoint/2010/main" val="55152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个字节</a:t>
            </a:r>
            <a:r>
              <a:rPr lang="en-US" altLang="zh-CN" dirty="0" smtClean="0"/>
              <a:t>	1</a:t>
            </a:r>
            <a:r>
              <a:rPr lang="zh-CN" altLang="en-US" dirty="0" smtClean="0"/>
              <a:t>个字节</a:t>
            </a:r>
            <a:endParaRPr lang="en-US" altLang="zh-CN" dirty="0" smtClean="0"/>
          </a:p>
          <a:p>
            <a:r>
              <a:rPr lang="en-US" altLang="zh-CN" dirty="0" smtClean="0"/>
              <a:t>2</a:t>
            </a:r>
            <a:r>
              <a:rPr lang="zh-CN" altLang="en-US" dirty="0" smtClean="0"/>
              <a:t>个字节</a:t>
            </a:r>
            <a:r>
              <a:rPr lang="en-US" altLang="zh-CN" dirty="0" smtClean="0"/>
              <a:t>	1</a:t>
            </a:r>
            <a:r>
              <a:rPr lang="zh-CN" altLang="en-US" dirty="0" smtClean="0"/>
              <a:t>个字节</a:t>
            </a:r>
            <a:endParaRPr lang="en-US" altLang="zh-CN" dirty="0" smtClean="0"/>
          </a:p>
          <a:p>
            <a:r>
              <a:rPr lang="en-US" altLang="zh-CN" dirty="0" smtClean="0"/>
              <a:t>4</a:t>
            </a:r>
            <a:r>
              <a:rPr lang="zh-CN" altLang="en-US" dirty="0" smtClean="0"/>
              <a:t>个字节</a:t>
            </a:r>
            <a:r>
              <a:rPr lang="en-US" altLang="zh-CN" dirty="0" smtClean="0"/>
              <a:t>	2</a:t>
            </a:r>
            <a:r>
              <a:rPr lang="zh-CN" altLang="en-US" dirty="0" smtClean="0"/>
              <a:t>个字节</a:t>
            </a:r>
            <a:endParaRPr lang="en-US" altLang="zh-CN" dirty="0" smtClean="0"/>
          </a:p>
          <a:p>
            <a:r>
              <a:rPr lang="en-US" altLang="zh-CN" dirty="0" smtClean="0"/>
              <a:t>4</a:t>
            </a:r>
            <a:r>
              <a:rPr lang="zh-CN" altLang="en-US" dirty="0" smtClean="0"/>
              <a:t>个字节</a:t>
            </a:r>
            <a:r>
              <a:rPr lang="en-US" altLang="zh-CN" dirty="0" smtClean="0"/>
              <a:t>	3</a:t>
            </a:r>
            <a:r>
              <a:rPr lang="zh-CN" altLang="en-US" dirty="0" smtClean="0"/>
              <a:t>个字节</a:t>
            </a:r>
            <a:endParaRPr lang="en-US" altLang="zh-CN" dirty="0" smtClean="0"/>
          </a:p>
          <a:p>
            <a:r>
              <a:rPr lang="en-US" altLang="zh-CN" dirty="0" smtClean="0"/>
              <a:t>11</a:t>
            </a:r>
            <a:r>
              <a:rPr lang="zh-CN" altLang="en-US" dirty="0" smtClean="0"/>
              <a:t>个字节</a:t>
            </a:r>
            <a:r>
              <a:rPr lang="en-US" altLang="zh-CN" dirty="0" smtClean="0"/>
              <a:t>	5</a:t>
            </a:r>
            <a:r>
              <a:rPr lang="zh-CN" altLang="en-US" dirty="0" smtClean="0"/>
              <a:t>个字节</a:t>
            </a:r>
            <a:endParaRPr lang="zh-CN" altLang="en-US" dirty="0"/>
          </a:p>
        </p:txBody>
      </p:sp>
      <p:sp>
        <p:nvSpPr>
          <p:cNvPr id="4" name="灯片编号占位符 3"/>
          <p:cNvSpPr>
            <a:spLocks noGrp="1"/>
          </p:cNvSpPr>
          <p:nvPr>
            <p:ph type="sldNum" sz="quarter" idx="10"/>
          </p:nvPr>
        </p:nvSpPr>
        <p:spPr/>
        <p:txBody>
          <a:bodyPr/>
          <a:lstStyle/>
          <a:p>
            <a:fld id="{FE62D5D2-312C-43E1-A102-90C732BC9212}" type="slidenum">
              <a:rPr lang="zh-CN" altLang="en-US" smtClean="0"/>
              <a:t>8</a:t>
            </a:fld>
            <a:endParaRPr lang="zh-CN" altLang="en-US"/>
          </a:p>
        </p:txBody>
      </p:sp>
    </p:spTree>
    <p:extLst>
      <p:ext uri="{BB962C8B-B14F-4D97-AF65-F5344CB8AC3E}">
        <p14:creationId xmlns:p14="http://schemas.microsoft.com/office/powerpoint/2010/main" val="342730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93B1E7-136B-46A5-8DC9-9CA62FF0BA41}" type="slidenum">
              <a:rPr lang="en-AU" smtClean="0"/>
              <a:t>10</a:t>
            </a:fld>
            <a:endParaRPr lang="en-AU" dirty="0"/>
          </a:p>
        </p:txBody>
      </p:sp>
    </p:spTree>
    <p:extLst>
      <p:ext uri="{BB962C8B-B14F-4D97-AF65-F5344CB8AC3E}">
        <p14:creationId xmlns:p14="http://schemas.microsoft.com/office/powerpoint/2010/main" val="3748937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63368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84083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1922492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43"/>
            <a:ext cx="10515600" cy="473506"/>
          </a:xfrm>
        </p:spPr>
        <p:txBody>
          <a:bodyPr/>
          <a:lstStyle>
            <a:lvl1pPr algn="ctr">
              <a:defRPr/>
            </a:lvl1pPr>
          </a:lstStyle>
          <a:p>
            <a:r>
              <a:rPr lang="en-US" dirty="0" smtClean="0"/>
              <a:t>Click to edit Master title style</a:t>
            </a:r>
            <a:endParaRPr lang="en-AU" dirty="0"/>
          </a:p>
        </p:txBody>
      </p:sp>
      <p:sp>
        <p:nvSpPr>
          <p:cNvPr id="4" name="Footer Placeholder 3"/>
          <p:cNvSpPr>
            <a:spLocks noGrp="1"/>
          </p:cNvSpPr>
          <p:nvPr>
            <p:ph type="ftr" sz="quarter" idx="11"/>
          </p:nvPr>
        </p:nvSpPr>
        <p:spPr>
          <a:xfrm>
            <a:off x="4038600" y="6397915"/>
            <a:ext cx="4114800" cy="365125"/>
          </a:xfrm>
        </p:spPr>
        <p:txBody>
          <a:bodyPr/>
          <a:lstStyle>
            <a:lvl1pPr>
              <a:defRPr sz="1000">
                <a:solidFill>
                  <a:srgbClr val="FF4429"/>
                </a:solidFill>
              </a:defRPr>
            </a:lvl1pPr>
          </a:lstStyle>
          <a:p>
            <a:endParaRPr lang="en-AU" dirty="0"/>
          </a:p>
        </p:txBody>
      </p:sp>
      <p:sp>
        <p:nvSpPr>
          <p:cNvPr id="5" name="Slide Number Placeholder 4"/>
          <p:cNvSpPr>
            <a:spLocks noGrp="1"/>
          </p:cNvSpPr>
          <p:nvPr>
            <p:ph type="sldNum" sz="quarter" idx="12"/>
          </p:nvPr>
        </p:nvSpPr>
        <p:spPr>
          <a:xfrm>
            <a:off x="8991600" y="6397915"/>
            <a:ext cx="2881744" cy="365125"/>
          </a:xfrm>
        </p:spPr>
        <p:txBody>
          <a:bodyPr/>
          <a:lstStyle>
            <a:lvl1pPr>
              <a:defRPr b="1">
                <a:solidFill>
                  <a:schemeClr val="tx1">
                    <a:lumMod val="50000"/>
                    <a:lumOff val="50000"/>
                  </a:schemeClr>
                </a:solidFill>
              </a:defRPr>
            </a:lvl1pPr>
          </a:lstStyle>
          <a:p>
            <a:fld id="{870C8D18-4AA2-4B61-82ED-E847FE7F510A}" type="slidenum">
              <a:rPr lang="en-AU" smtClean="0"/>
              <a:pPr/>
              <a:t>‹#›</a:t>
            </a:fld>
            <a:endParaRPr lang="en-AU" dirty="0"/>
          </a:p>
        </p:txBody>
      </p:sp>
      <p:sp>
        <p:nvSpPr>
          <p:cNvPr id="6" name="Subtitle 2"/>
          <p:cNvSpPr>
            <a:spLocks noGrp="1"/>
          </p:cNvSpPr>
          <p:nvPr>
            <p:ph type="subTitle" idx="1"/>
          </p:nvPr>
        </p:nvSpPr>
        <p:spPr>
          <a:xfrm>
            <a:off x="838200" y="1055404"/>
            <a:ext cx="10515600" cy="28849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AU" dirty="0"/>
          </a:p>
        </p:txBody>
      </p:sp>
      <p:sp>
        <p:nvSpPr>
          <p:cNvPr id="8" name="Text Placeholder 7"/>
          <p:cNvSpPr>
            <a:spLocks noGrp="1"/>
          </p:cNvSpPr>
          <p:nvPr>
            <p:ph type="body" sz="quarter" idx="14"/>
          </p:nvPr>
        </p:nvSpPr>
        <p:spPr>
          <a:xfrm>
            <a:off x="479425" y="1995488"/>
            <a:ext cx="4632325" cy="290512"/>
          </a:xfrm>
        </p:spPr>
        <p:txBody>
          <a:bodyPr>
            <a:noAutofit/>
          </a:bodyPr>
          <a:lstStyle>
            <a:lvl1pPr>
              <a:defRPr sz="1600">
                <a:latin typeface="+mj-lt"/>
              </a:defRPr>
            </a:lvl1pPr>
            <a:lvl2pPr>
              <a:defRPr>
                <a:latin typeface="+mj-lt"/>
              </a:defRPr>
            </a:lvl2pPr>
            <a:lvl3pPr>
              <a:defRPr>
                <a:latin typeface="+mj-lt"/>
              </a:defRPr>
            </a:lvl3pPr>
            <a:lvl4pPr>
              <a:defRPr>
                <a:latin typeface="+mj-lt"/>
              </a:defRPr>
            </a:lvl4pPr>
            <a:lvl5pPr>
              <a:defRPr>
                <a:latin typeface="+mj-lt"/>
              </a:defRPr>
            </a:lvl5pPr>
          </a:lstStyle>
          <a:p>
            <a:pPr lvl="0"/>
            <a:endParaRPr lang="en-AU" dirty="0"/>
          </a:p>
        </p:txBody>
      </p:sp>
      <p:sp>
        <p:nvSpPr>
          <p:cNvPr id="11" name="Text Placeholder 10"/>
          <p:cNvSpPr>
            <a:spLocks noGrp="1"/>
          </p:cNvSpPr>
          <p:nvPr>
            <p:ph type="body" sz="quarter" idx="15"/>
          </p:nvPr>
        </p:nvSpPr>
        <p:spPr>
          <a:xfrm>
            <a:off x="479425" y="2286000"/>
            <a:ext cx="4660900" cy="873125"/>
          </a:xfrm>
        </p:spPr>
        <p:txBody>
          <a:bodyPr>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endParaRPr lang="en-AU" dirty="0"/>
          </a:p>
        </p:txBody>
      </p:sp>
    </p:spTree>
    <p:extLst>
      <p:ext uri="{BB962C8B-B14F-4D97-AF65-F5344CB8AC3E}">
        <p14:creationId xmlns:p14="http://schemas.microsoft.com/office/powerpoint/2010/main" val="11862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838200" y="568043"/>
            <a:ext cx="10515600" cy="473506"/>
          </a:xfrm>
        </p:spPr>
        <p:txBody>
          <a:bodyPr/>
          <a:lstStyle>
            <a:lvl1pPr algn="ctr">
              <a:defRPr/>
            </a:lvl1pPr>
          </a:lstStyle>
          <a:p>
            <a:r>
              <a:rPr lang="en-US" dirty="0" smtClean="0"/>
              <a:t>Click to edit Master title style</a:t>
            </a:r>
            <a:endParaRPr lang="en-AU" dirty="0"/>
          </a:p>
        </p:txBody>
      </p:sp>
      <p:sp>
        <p:nvSpPr>
          <p:cNvPr id="8" name="Footer Placeholder 3"/>
          <p:cNvSpPr>
            <a:spLocks noGrp="1"/>
          </p:cNvSpPr>
          <p:nvPr>
            <p:ph type="ftr" sz="quarter" idx="11"/>
          </p:nvPr>
        </p:nvSpPr>
        <p:spPr>
          <a:xfrm>
            <a:off x="4038600" y="6397915"/>
            <a:ext cx="4114800" cy="365125"/>
          </a:xfrm>
        </p:spPr>
        <p:txBody>
          <a:bodyPr/>
          <a:lstStyle>
            <a:lvl1pPr>
              <a:defRPr sz="1000">
                <a:solidFill>
                  <a:srgbClr val="FF4429"/>
                </a:solidFill>
              </a:defRPr>
            </a:lvl1pPr>
          </a:lstStyle>
          <a:p>
            <a:endParaRPr lang="en-AU" dirty="0"/>
          </a:p>
        </p:txBody>
      </p:sp>
      <p:sp>
        <p:nvSpPr>
          <p:cNvPr id="9" name="Slide Number Placeholder 4"/>
          <p:cNvSpPr>
            <a:spLocks noGrp="1"/>
          </p:cNvSpPr>
          <p:nvPr>
            <p:ph type="sldNum" sz="quarter" idx="12"/>
          </p:nvPr>
        </p:nvSpPr>
        <p:spPr>
          <a:xfrm>
            <a:off x="8991600" y="6397915"/>
            <a:ext cx="2881744" cy="365125"/>
          </a:xfrm>
        </p:spPr>
        <p:txBody>
          <a:bodyPr/>
          <a:lstStyle>
            <a:lvl1pPr>
              <a:defRPr b="1">
                <a:solidFill>
                  <a:schemeClr val="tx1">
                    <a:lumMod val="50000"/>
                    <a:lumOff val="50000"/>
                  </a:schemeClr>
                </a:solidFill>
              </a:defRPr>
            </a:lvl1pPr>
          </a:lstStyle>
          <a:p>
            <a:fld id="{870C8D18-4AA2-4B61-82ED-E847FE7F510A}" type="slidenum">
              <a:rPr lang="en-AU" smtClean="0"/>
              <a:pPr/>
              <a:t>‹#›</a:t>
            </a:fld>
            <a:endParaRPr lang="en-AU" dirty="0"/>
          </a:p>
        </p:txBody>
      </p:sp>
      <p:sp>
        <p:nvSpPr>
          <p:cNvPr id="10" name="Subtitle 2"/>
          <p:cNvSpPr>
            <a:spLocks noGrp="1"/>
          </p:cNvSpPr>
          <p:nvPr>
            <p:ph type="subTitle" idx="1"/>
          </p:nvPr>
        </p:nvSpPr>
        <p:spPr>
          <a:xfrm>
            <a:off x="838200" y="1055404"/>
            <a:ext cx="10515600" cy="288493"/>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AU" dirty="0"/>
          </a:p>
        </p:txBody>
      </p:sp>
    </p:spTree>
    <p:extLst>
      <p:ext uri="{BB962C8B-B14F-4D97-AF65-F5344CB8AC3E}">
        <p14:creationId xmlns:p14="http://schemas.microsoft.com/office/powerpoint/2010/main" val="277944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06562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0731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8897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19181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403397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154549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399868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326383-EA1D-4780-A6EA-52FBAE83D431}" type="datetimeFigureOut">
              <a:rPr lang="zh-CN" altLang="en-US" smtClean="0"/>
              <a:t>2018/3/9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255356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26383-EA1D-4780-A6EA-52FBAE83D431}" type="datetimeFigureOut">
              <a:rPr lang="zh-CN" altLang="en-US" smtClean="0"/>
              <a:t>2018/3/9 Friday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1D20E-B5A0-4802-84E6-EFBC210634F1}" type="slidenum">
              <a:rPr lang="zh-CN" altLang="en-US" smtClean="0"/>
              <a:t>‹#›</a:t>
            </a:fld>
            <a:endParaRPr lang="zh-CN" altLang="en-US"/>
          </a:p>
        </p:txBody>
      </p:sp>
    </p:spTree>
    <p:extLst>
      <p:ext uri="{BB962C8B-B14F-4D97-AF65-F5344CB8AC3E}">
        <p14:creationId xmlns:p14="http://schemas.microsoft.com/office/powerpoint/2010/main" val="340041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5400" dirty="0" smtClean="0">
                <a:solidFill>
                  <a:schemeClr val="accent1">
                    <a:lumMod val="75000"/>
                  </a:schemeClr>
                </a:solidFill>
              </a:rPr>
              <a:t>序列化协议</a:t>
            </a:r>
            <a:r>
              <a:rPr lang="en-US" altLang="zh-CN" sz="5400" dirty="0" smtClean="0"/>
              <a:t>MessagePack</a:t>
            </a:r>
            <a:endParaRPr lang="en-AU" sz="5400" dirty="0"/>
          </a:p>
        </p:txBody>
      </p:sp>
      <p:sp>
        <p:nvSpPr>
          <p:cNvPr id="3" name="Subtitle 2"/>
          <p:cNvSpPr>
            <a:spLocks noGrp="1"/>
          </p:cNvSpPr>
          <p:nvPr>
            <p:ph type="subTitle" idx="1"/>
          </p:nvPr>
        </p:nvSpPr>
        <p:spPr>
          <a:xfrm>
            <a:off x="1524000" y="3836214"/>
            <a:ext cx="9144000" cy="1655762"/>
          </a:xfrm>
        </p:spPr>
        <p:txBody>
          <a:bodyPr/>
          <a:lstStyle/>
          <a:p>
            <a:r>
              <a:rPr lang="zh-CN" altLang="en-US" dirty="0"/>
              <a:t>技术</a:t>
            </a:r>
            <a:r>
              <a:rPr lang="zh-CN" altLang="en-US" dirty="0" smtClean="0"/>
              <a:t>分享</a:t>
            </a:r>
            <a:endParaRPr lang="en-AU" dirty="0"/>
          </a:p>
        </p:txBody>
      </p:sp>
    </p:spTree>
    <p:extLst>
      <p:ext uri="{BB962C8B-B14F-4D97-AF65-F5344CB8AC3E}">
        <p14:creationId xmlns:p14="http://schemas.microsoft.com/office/powerpoint/2010/main" val="193281162"/>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9378" y="0"/>
            <a:ext cx="6086622" cy="6858000"/>
          </a:xfrm>
          <a:prstGeom prst="rect">
            <a:avLst/>
          </a:prstGeom>
          <a:solidFill>
            <a:schemeClr val="accent1">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Title 1"/>
          <p:cNvSpPr>
            <a:spLocks noGrp="1"/>
          </p:cNvSpPr>
          <p:nvPr>
            <p:ph type="title"/>
          </p:nvPr>
        </p:nvSpPr>
        <p:spPr>
          <a:xfrm>
            <a:off x="3645852" y="1383608"/>
            <a:ext cx="4900295" cy="473506"/>
          </a:xfrm>
        </p:spPr>
        <p:txBody>
          <a:bodyPr>
            <a:normAutofit fontScale="90000"/>
          </a:bodyPr>
          <a:lstStyle/>
          <a:p>
            <a:r>
              <a:rPr lang="zh-CN" altLang="en-US" dirty="0" smtClean="0"/>
              <a:t>谢谢观赏</a:t>
            </a:r>
            <a:endParaRPr lang="en-AU" dirty="0"/>
          </a:p>
        </p:txBody>
      </p:sp>
    </p:spTree>
    <p:extLst>
      <p:ext uri="{BB962C8B-B14F-4D97-AF65-F5344CB8AC3E}">
        <p14:creationId xmlns:p14="http://schemas.microsoft.com/office/powerpoint/2010/main" val="781096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474" y="2013668"/>
            <a:ext cx="7156173" cy="361992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7161992" y="2013668"/>
            <a:ext cx="5035827" cy="36199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4" name="Title 3"/>
          <p:cNvSpPr>
            <a:spLocks noGrp="1"/>
          </p:cNvSpPr>
          <p:nvPr>
            <p:ph type="title"/>
          </p:nvPr>
        </p:nvSpPr>
        <p:spPr/>
        <p:txBody>
          <a:bodyPr>
            <a:normAutofit fontScale="90000"/>
          </a:bodyPr>
          <a:lstStyle/>
          <a:p>
            <a:r>
              <a:rPr lang="zh-CN" altLang="en-US" dirty="0"/>
              <a:t>目 录</a:t>
            </a:r>
            <a:endParaRPr lang="en-AU" dirty="0"/>
          </a:p>
        </p:txBody>
      </p:sp>
      <p:sp>
        <p:nvSpPr>
          <p:cNvPr id="5" name="Subtitle 4"/>
          <p:cNvSpPr>
            <a:spLocks noGrp="1"/>
          </p:cNvSpPr>
          <p:nvPr>
            <p:ph type="subTitle" idx="1"/>
          </p:nvPr>
        </p:nvSpPr>
        <p:spPr>
          <a:xfrm>
            <a:off x="838200" y="1221686"/>
            <a:ext cx="10515600" cy="288493"/>
          </a:xfrm>
        </p:spPr>
        <p:txBody>
          <a:bodyPr>
            <a:normAutofit fontScale="92500" lnSpcReduction="10000"/>
          </a:bodyPr>
          <a:lstStyle/>
          <a:p>
            <a:r>
              <a:rPr lang="en-US" altLang="zh-CN" dirty="0"/>
              <a:t>It's like </a:t>
            </a:r>
            <a:r>
              <a:rPr lang="en-US" altLang="zh-CN" dirty="0" smtClean="0"/>
              <a:t>JSON.but </a:t>
            </a:r>
            <a:r>
              <a:rPr lang="en-US" altLang="zh-CN" dirty="0"/>
              <a:t>fast and small.</a:t>
            </a:r>
          </a:p>
        </p:txBody>
      </p:sp>
      <p:grpSp>
        <p:nvGrpSpPr>
          <p:cNvPr id="12" name="Group 11"/>
          <p:cNvGrpSpPr/>
          <p:nvPr/>
        </p:nvGrpSpPr>
        <p:grpSpPr>
          <a:xfrm>
            <a:off x="6712406" y="2210728"/>
            <a:ext cx="899171" cy="899172"/>
            <a:chOff x="4586241" y="2250523"/>
            <a:chExt cx="899171" cy="899172"/>
          </a:xfrm>
        </p:grpSpPr>
        <p:sp>
          <p:nvSpPr>
            <p:cNvPr id="13" name="Oval 12"/>
            <p:cNvSpPr/>
            <p:nvPr/>
          </p:nvSpPr>
          <p:spPr>
            <a:xfrm>
              <a:off x="4586241" y="2250523"/>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AutoShape 66"/>
            <p:cNvSpPr>
              <a:spLocks noChangeAspect="1"/>
            </p:cNvSpPr>
            <p:nvPr/>
          </p:nvSpPr>
          <p:spPr bwMode="auto">
            <a:xfrm>
              <a:off x="4849404" y="2513637"/>
              <a:ext cx="372847" cy="372944"/>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solidFill>
              <a:schemeClr val="bg1"/>
            </a:solidFill>
            <a:ln>
              <a:noFill/>
            </a:ln>
            <a:effectLst/>
            <a:extLst/>
          </p:spPr>
          <p:txBody>
            <a:bodyPr lIns="50789" tIns="50789" rIns="50789" bIns="50789" anchor="ctr"/>
            <a:lstStyle/>
            <a:p>
              <a:pPr defTabSz="457098">
                <a:defRPr/>
              </a:pPr>
              <a:endParaRPr lang="es-ES" sz="36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grpSp>
      <p:grpSp>
        <p:nvGrpSpPr>
          <p:cNvPr id="15" name="Group 14"/>
          <p:cNvGrpSpPr/>
          <p:nvPr/>
        </p:nvGrpSpPr>
        <p:grpSpPr>
          <a:xfrm>
            <a:off x="6712406" y="3381827"/>
            <a:ext cx="899171" cy="899172"/>
            <a:chOff x="4586241" y="3421622"/>
            <a:chExt cx="899171" cy="899172"/>
          </a:xfrm>
        </p:grpSpPr>
        <p:sp>
          <p:nvSpPr>
            <p:cNvPr id="16" name="Oval 15"/>
            <p:cNvSpPr/>
            <p:nvPr/>
          </p:nvSpPr>
          <p:spPr>
            <a:xfrm>
              <a:off x="4586241" y="3421622"/>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7" name="Group 16"/>
            <p:cNvGrpSpPr/>
            <p:nvPr/>
          </p:nvGrpSpPr>
          <p:grpSpPr>
            <a:xfrm>
              <a:off x="4849404" y="3689779"/>
              <a:ext cx="369512" cy="371872"/>
              <a:chOff x="3886200" y="3605213"/>
              <a:chExt cx="1243013" cy="1250950"/>
            </a:xfrm>
            <a:solidFill>
              <a:schemeClr val="bg1"/>
            </a:solidFill>
          </p:grpSpPr>
          <p:sp>
            <p:nvSpPr>
              <p:cNvPr id="18" name="Freeform 38"/>
              <p:cNvSpPr>
                <a:spLocks/>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19" name="Freeform 39"/>
              <p:cNvSpPr>
                <a:spLocks noEditPoints="1"/>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0" name="Freeform 40"/>
              <p:cNvSpPr>
                <a:spLocks/>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1" name="Rectangle 41"/>
              <p:cNvSpPr>
                <a:spLocks noChangeArrowheads="1"/>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2" name="Rectangle 42"/>
              <p:cNvSpPr>
                <a:spLocks noChangeArrowheads="1"/>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3" name="Rectangle 43"/>
              <p:cNvSpPr>
                <a:spLocks noChangeArrowheads="1"/>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4" name="Rectangle 44"/>
              <p:cNvSpPr>
                <a:spLocks noChangeArrowheads="1"/>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5" name="Rectangle 45"/>
              <p:cNvSpPr>
                <a:spLocks noChangeArrowheads="1"/>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6" name="Rectangle 46"/>
              <p:cNvSpPr>
                <a:spLocks noChangeArrowheads="1"/>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7" name="Rectangle 47"/>
              <p:cNvSpPr>
                <a:spLocks noChangeArrowheads="1"/>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8" name="Rectangle 48"/>
              <p:cNvSpPr>
                <a:spLocks noChangeArrowheads="1"/>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29" name="Rectangle 49"/>
              <p:cNvSpPr>
                <a:spLocks noChangeArrowheads="1"/>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0" name="Rectangle 50"/>
              <p:cNvSpPr>
                <a:spLocks noChangeArrowheads="1"/>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1" name="Rectangle 51"/>
              <p:cNvSpPr>
                <a:spLocks noChangeArrowheads="1"/>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grpSp>
        <p:nvGrpSpPr>
          <p:cNvPr id="32" name="Group 31"/>
          <p:cNvGrpSpPr/>
          <p:nvPr/>
        </p:nvGrpSpPr>
        <p:grpSpPr>
          <a:xfrm>
            <a:off x="6712406" y="4537314"/>
            <a:ext cx="899171" cy="899172"/>
            <a:chOff x="4586241" y="4577109"/>
            <a:chExt cx="899171" cy="899172"/>
          </a:xfrm>
        </p:grpSpPr>
        <p:sp>
          <p:nvSpPr>
            <p:cNvPr id="33" name="Oval 32"/>
            <p:cNvSpPr/>
            <p:nvPr/>
          </p:nvSpPr>
          <p:spPr>
            <a:xfrm>
              <a:off x="4586241" y="4577109"/>
              <a:ext cx="899171" cy="899172"/>
            </a:xfrm>
            <a:prstGeom prst="ellipse">
              <a:avLst/>
            </a:prstGeom>
            <a:solidFill>
              <a:schemeClr val="accent1">
                <a:lumMod val="7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4" name="Group 33"/>
            <p:cNvGrpSpPr/>
            <p:nvPr/>
          </p:nvGrpSpPr>
          <p:grpSpPr>
            <a:xfrm>
              <a:off x="4853716" y="4874277"/>
              <a:ext cx="397627" cy="339438"/>
              <a:chOff x="3440113" y="1050925"/>
              <a:chExt cx="390525" cy="333376"/>
            </a:xfrm>
            <a:solidFill>
              <a:schemeClr val="bg1"/>
            </a:solidFill>
          </p:grpSpPr>
          <p:sp>
            <p:nvSpPr>
              <p:cNvPr id="35"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6"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7"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8"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39"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sp>
            <p:nvSpPr>
              <p:cNvPr id="40"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p>
            </p:txBody>
          </p:sp>
        </p:grpSp>
      </p:grpSp>
      <p:sp>
        <p:nvSpPr>
          <p:cNvPr id="42" name="Text Placeholder 1"/>
          <p:cNvSpPr txBox="1">
            <a:spLocks/>
          </p:cNvSpPr>
          <p:nvPr/>
        </p:nvSpPr>
        <p:spPr>
          <a:xfrm>
            <a:off x="7862455" y="3396247"/>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solidFill>
                  <a:schemeClr val="bg1"/>
                </a:solidFill>
              </a:rPr>
              <a:t>Why</a:t>
            </a:r>
            <a:endParaRPr lang="id-ID" sz="2000" dirty="0" smtClean="0">
              <a:solidFill>
                <a:schemeClr val="bg1"/>
              </a:solidFill>
            </a:endParaRPr>
          </a:p>
        </p:txBody>
      </p:sp>
      <p:sp>
        <p:nvSpPr>
          <p:cNvPr id="43" name="Text Placeholder 40"/>
          <p:cNvSpPr txBox="1">
            <a:spLocks/>
          </p:cNvSpPr>
          <p:nvPr/>
        </p:nvSpPr>
        <p:spPr>
          <a:xfrm>
            <a:off x="7862454" y="3686759"/>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bg1"/>
                </a:solidFill>
              </a:rPr>
              <a:t>why to use it </a:t>
            </a:r>
            <a:r>
              <a:rPr lang="en-US" sz="1600" dirty="0" smtClean="0">
                <a:solidFill>
                  <a:schemeClr val="bg1"/>
                </a:solidFill>
              </a:rPr>
              <a:t>?</a:t>
            </a:r>
            <a:endParaRPr lang="en-AU" sz="1600" dirty="0">
              <a:solidFill>
                <a:schemeClr val="bg1"/>
              </a:solidFill>
            </a:endParaRPr>
          </a:p>
        </p:txBody>
      </p:sp>
      <p:sp>
        <p:nvSpPr>
          <p:cNvPr id="44" name="Text Placeholder 1"/>
          <p:cNvSpPr txBox="1">
            <a:spLocks/>
          </p:cNvSpPr>
          <p:nvPr/>
        </p:nvSpPr>
        <p:spPr>
          <a:xfrm>
            <a:off x="7874741" y="4486754"/>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chemeClr val="bg1"/>
                </a:solidFill>
              </a:rPr>
              <a:t>How</a:t>
            </a:r>
            <a:endParaRPr lang="id-ID" sz="2000" dirty="0" smtClean="0">
              <a:solidFill>
                <a:schemeClr val="bg1"/>
              </a:solidFill>
            </a:endParaRPr>
          </a:p>
        </p:txBody>
      </p:sp>
      <p:sp>
        <p:nvSpPr>
          <p:cNvPr id="45" name="Text Placeholder 40"/>
          <p:cNvSpPr txBox="1">
            <a:spLocks/>
          </p:cNvSpPr>
          <p:nvPr/>
        </p:nvSpPr>
        <p:spPr>
          <a:xfrm>
            <a:off x="7874740" y="4777266"/>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altLang="zh-CN" sz="1600" dirty="0">
                <a:solidFill>
                  <a:schemeClr val="bg1"/>
                </a:solidFill>
              </a:rPr>
              <a:t>How to do?</a:t>
            </a:r>
            <a:endParaRPr lang="en-AU" altLang="zh-CN" sz="1600" dirty="0">
              <a:solidFill>
                <a:schemeClr val="bg1"/>
              </a:solidFill>
            </a:endParaRPr>
          </a:p>
        </p:txBody>
      </p:sp>
      <p:sp>
        <p:nvSpPr>
          <p:cNvPr id="46"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47"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49" name="图片 48"/>
          <p:cNvPicPr>
            <a:picLocks noChangeAspect="1"/>
          </p:cNvPicPr>
          <p:nvPr/>
        </p:nvPicPr>
        <p:blipFill>
          <a:blip r:embed="rId3"/>
          <a:stretch>
            <a:fillRect/>
          </a:stretch>
        </p:blipFill>
        <p:spPr>
          <a:xfrm>
            <a:off x="221348" y="2405847"/>
            <a:ext cx="6256691" cy="3011160"/>
          </a:xfrm>
          <a:prstGeom prst="rect">
            <a:avLst/>
          </a:prstGeom>
        </p:spPr>
      </p:pic>
      <p:sp>
        <p:nvSpPr>
          <p:cNvPr id="50" name="Text Placeholder 1"/>
          <p:cNvSpPr txBox="1">
            <a:spLocks/>
          </p:cNvSpPr>
          <p:nvPr/>
        </p:nvSpPr>
        <p:spPr>
          <a:xfrm>
            <a:off x="7845944" y="2313753"/>
            <a:ext cx="3850120" cy="2905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solidFill>
                  <a:schemeClr val="bg1"/>
                </a:solidFill>
              </a:rPr>
              <a:t>What</a:t>
            </a:r>
            <a:endParaRPr lang="id-ID" sz="2000" dirty="0" smtClean="0">
              <a:solidFill>
                <a:schemeClr val="bg1"/>
              </a:solidFill>
            </a:endParaRPr>
          </a:p>
        </p:txBody>
      </p:sp>
      <p:sp>
        <p:nvSpPr>
          <p:cNvPr id="51" name="Text Placeholder 40"/>
          <p:cNvSpPr txBox="1">
            <a:spLocks/>
          </p:cNvSpPr>
          <p:nvPr/>
        </p:nvSpPr>
        <p:spPr>
          <a:xfrm>
            <a:off x="7845944" y="2623209"/>
            <a:ext cx="3837835" cy="66977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1600" dirty="0">
                <a:solidFill>
                  <a:schemeClr val="bg1"/>
                </a:solidFill>
              </a:rPr>
              <a:t>What is it?</a:t>
            </a:r>
            <a:endParaRPr lang="en-AU" sz="1600" dirty="0">
              <a:solidFill>
                <a:schemeClr val="bg1"/>
              </a:solidFill>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680009056"/>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2000"/>
                            </p:stCondLst>
                            <p:childTnLst>
                              <p:par>
                                <p:cTn id="42" presetID="53" presetClass="entr" presetSubtype="16"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par>
                          <p:cTn id="55" fill="hold">
                            <p:stCondLst>
                              <p:cond delay="3500"/>
                            </p:stCondLst>
                            <p:childTnLst>
                              <p:par>
                                <p:cTn id="56" presetID="53" presetClass="entr" presetSubtype="16"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500" fill="hold"/>
                                        <p:tgtEl>
                                          <p:spTgt spid="32"/>
                                        </p:tgtEl>
                                        <p:attrNameLst>
                                          <p:attrName>ppt_w</p:attrName>
                                        </p:attrNameLst>
                                      </p:cBhvr>
                                      <p:tavLst>
                                        <p:tav tm="0">
                                          <p:val>
                                            <p:fltVal val="0"/>
                                          </p:val>
                                        </p:tav>
                                        <p:tav tm="100000">
                                          <p:val>
                                            <p:strVal val="#ppt_w"/>
                                          </p:val>
                                        </p:tav>
                                      </p:tavLst>
                                    </p:anim>
                                    <p:anim calcmode="lin" valueType="num">
                                      <p:cBhvr>
                                        <p:cTn id="59" dur="500" fill="hold"/>
                                        <p:tgtEl>
                                          <p:spTgt spid="32"/>
                                        </p:tgtEl>
                                        <p:attrNameLst>
                                          <p:attrName>ppt_h</p:attrName>
                                        </p:attrNameLst>
                                      </p:cBhvr>
                                      <p:tavLst>
                                        <p:tav tm="0">
                                          <p:val>
                                            <p:fltVal val="0"/>
                                          </p:val>
                                        </p:tav>
                                        <p:tav tm="100000">
                                          <p:val>
                                            <p:strVal val="#ppt_h"/>
                                          </p:val>
                                        </p:tav>
                                      </p:tavLst>
                                    </p:anim>
                                    <p:animEffect transition="in" filter="fade">
                                      <p:cBhvr>
                                        <p:cTn id="60" dur="500"/>
                                        <p:tgtEl>
                                          <p:spTgt spid="32"/>
                                        </p:tgtEl>
                                      </p:cBhvr>
                                    </p:animEffect>
                                  </p:childTnLst>
                                </p:cTn>
                              </p:par>
                            </p:childTnLst>
                          </p:cTn>
                        </p:par>
                        <p:par>
                          <p:cTn id="61" fill="hold">
                            <p:stCondLst>
                              <p:cond delay="4000"/>
                            </p:stCondLst>
                            <p:childTnLst>
                              <p:par>
                                <p:cTn id="62" presetID="10" presetClass="entr" presetSubtype="0"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par>
                          <p:cTn id="65" fill="hold">
                            <p:stCondLst>
                              <p:cond delay="4500"/>
                            </p:stCondLst>
                            <p:childTnLst>
                              <p:par>
                                <p:cTn id="66" presetID="10" presetClass="entr" presetSubtype="0"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build="p"/>
      <p:bldP spid="42" grpId="0"/>
      <p:bldP spid="43" grpId="0"/>
      <p:bldP spid="44" grpId="0"/>
      <p:bldP spid="45" grpId="0"/>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加载项 5" title="Web Viewer"/>
              <p:cNvGraphicFramePr>
                <a:graphicFrameLocks noGrp="1"/>
              </p:cNvGraphicFramePr>
              <p:nvPr>
                <p:extLst>
                  <p:ext uri="{D42A27DB-BD31-4B8C-83A1-F6EECF244321}">
                    <p14:modId xmlns:p14="http://schemas.microsoft.com/office/powerpoint/2010/main" val="2879378279"/>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加载项 5" title="Web Viewer"/>
              <p:cNvPicPr>
                <a:picLocks noGrp="1" noRot="1" noChangeAspect="1" noMove="1" noResize="1" noEditPoints="1" noAdjustHandles="1" noChangeArrowheads="1" noChangeShapeType="1"/>
              </p:cNvPicPr>
              <p:nvPr/>
            </p:nvPicPr>
            <p:blipFill>
              <a:blip r:embed="rId4"/>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318462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pSp>
        <p:nvGrpSpPr>
          <p:cNvPr id="68" name="Group 21"/>
          <p:cNvGrpSpPr/>
          <p:nvPr/>
        </p:nvGrpSpPr>
        <p:grpSpPr>
          <a:xfrm>
            <a:off x="1432268" y="1995418"/>
            <a:ext cx="2011250" cy="531555"/>
            <a:chOff x="5320858" y="2140088"/>
            <a:chExt cx="2018801" cy="635819"/>
          </a:xfrm>
        </p:grpSpPr>
        <p:sp>
          <p:nvSpPr>
            <p:cNvPr id="69" name="Rounded Rectangle 22"/>
            <p:cNvSpPr/>
            <p:nvPr/>
          </p:nvSpPr>
          <p:spPr>
            <a:xfrm>
              <a:off x="5320858" y="2140088"/>
              <a:ext cx="2018801" cy="635819"/>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71" name="TextBox 24"/>
            <p:cNvSpPr txBox="1"/>
            <p:nvPr/>
          </p:nvSpPr>
          <p:spPr>
            <a:xfrm>
              <a:off x="5928646" y="2208078"/>
              <a:ext cx="803223" cy="552220"/>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3" name="Group 21"/>
          <p:cNvGrpSpPr/>
          <p:nvPr/>
        </p:nvGrpSpPr>
        <p:grpSpPr>
          <a:xfrm>
            <a:off x="1432268" y="2576030"/>
            <a:ext cx="2011250" cy="531555"/>
            <a:chOff x="5320858" y="2140088"/>
            <a:chExt cx="2018801" cy="635819"/>
          </a:xfrm>
          <a:solidFill>
            <a:schemeClr val="accent2"/>
          </a:solidFill>
        </p:grpSpPr>
        <p:sp>
          <p:nvSpPr>
            <p:cNvPr id="84" name="Rounded Rectangle 22"/>
            <p:cNvSpPr/>
            <p:nvPr/>
          </p:nvSpPr>
          <p:spPr>
            <a:xfrm>
              <a:off x="5320858" y="2140088"/>
              <a:ext cx="2018801" cy="635819"/>
            </a:xfrm>
            <a:prstGeom prst="roundRect">
              <a:avLst>
                <a:gd name="adj" fmla="val 7260"/>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85" name="TextBox 24"/>
            <p:cNvSpPr txBox="1"/>
            <p:nvPr/>
          </p:nvSpPr>
          <p:spPr>
            <a:xfrm>
              <a:off x="5928646" y="2208078"/>
              <a:ext cx="803223" cy="499836"/>
            </a:xfrm>
            <a:prstGeom prst="rect">
              <a:avLst/>
            </a:prstGeom>
            <a:grpFill/>
            <a:ln>
              <a:solidFill>
                <a:schemeClr val="accent2"/>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表示层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6" name="Group 21"/>
          <p:cNvGrpSpPr/>
          <p:nvPr/>
        </p:nvGrpSpPr>
        <p:grpSpPr>
          <a:xfrm>
            <a:off x="1432268" y="3156642"/>
            <a:ext cx="2011250" cy="531555"/>
            <a:chOff x="5320858" y="2140088"/>
            <a:chExt cx="2018801" cy="635819"/>
          </a:xfrm>
          <a:solidFill>
            <a:schemeClr val="accent2">
              <a:lumMod val="60000"/>
              <a:lumOff val="40000"/>
            </a:schemeClr>
          </a:solidFill>
        </p:grpSpPr>
        <p:sp>
          <p:nvSpPr>
            <p:cNvPr id="87" name="Rounded Rectangle 22"/>
            <p:cNvSpPr/>
            <p:nvPr/>
          </p:nvSpPr>
          <p:spPr>
            <a:xfrm>
              <a:off x="5320858" y="2140088"/>
              <a:ext cx="2018801" cy="635819"/>
            </a:xfrm>
            <a:prstGeom prst="roundRect">
              <a:avLst>
                <a:gd name="adj" fmla="val 7260"/>
              </a:avLst>
            </a:prstGeom>
            <a:grp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88" name="TextBox 24"/>
            <p:cNvSpPr txBox="1"/>
            <p:nvPr/>
          </p:nvSpPr>
          <p:spPr>
            <a:xfrm>
              <a:off x="5928646" y="2208078"/>
              <a:ext cx="803223" cy="499836"/>
            </a:xfrm>
            <a:prstGeom prst="rect">
              <a:avLst/>
            </a:prstGeom>
            <a:grpFill/>
            <a:ln>
              <a:solidFill>
                <a:schemeClr val="accent2">
                  <a:lumMod val="60000"/>
                  <a:lumOff val="4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会话层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89" name="Group 21"/>
          <p:cNvGrpSpPr/>
          <p:nvPr/>
        </p:nvGrpSpPr>
        <p:grpSpPr>
          <a:xfrm>
            <a:off x="1432268" y="3737254"/>
            <a:ext cx="2011250" cy="531555"/>
            <a:chOff x="5320858" y="2140088"/>
            <a:chExt cx="2018801" cy="635819"/>
          </a:xfrm>
          <a:solidFill>
            <a:schemeClr val="accent4">
              <a:lumMod val="75000"/>
            </a:schemeClr>
          </a:solidFill>
        </p:grpSpPr>
        <p:sp>
          <p:nvSpPr>
            <p:cNvPr id="90" name="Rounded Rectangle 22"/>
            <p:cNvSpPr/>
            <p:nvPr/>
          </p:nvSpPr>
          <p:spPr>
            <a:xfrm>
              <a:off x="5320858" y="2140088"/>
              <a:ext cx="2018801" cy="635819"/>
            </a:xfrm>
            <a:prstGeom prst="roundRect">
              <a:avLst>
                <a:gd name="adj" fmla="val 7260"/>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91" name="TextBox 24"/>
            <p:cNvSpPr txBox="1"/>
            <p:nvPr/>
          </p:nvSpPr>
          <p:spPr>
            <a:xfrm>
              <a:off x="5928646" y="2208078"/>
              <a:ext cx="803223" cy="499836"/>
            </a:xfrm>
            <a:prstGeom prst="rect">
              <a:avLst/>
            </a:prstGeom>
            <a:grpFill/>
            <a:ln>
              <a:solidFill>
                <a:schemeClr val="accent4">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传输层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95" name="Group 21"/>
          <p:cNvGrpSpPr/>
          <p:nvPr/>
        </p:nvGrpSpPr>
        <p:grpSpPr>
          <a:xfrm>
            <a:off x="1432268" y="4317866"/>
            <a:ext cx="2011250" cy="531555"/>
            <a:chOff x="5320858" y="2140088"/>
            <a:chExt cx="2018801" cy="635819"/>
          </a:xfrm>
          <a:solidFill>
            <a:schemeClr val="accent2">
              <a:lumMod val="75000"/>
            </a:schemeClr>
          </a:solidFill>
        </p:grpSpPr>
        <p:sp>
          <p:nvSpPr>
            <p:cNvPr id="96" name="Rounded Rectangle 22"/>
            <p:cNvSpPr/>
            <p:nvPr/>
          </p:nvSpPr>
          <p:spPr>
            <a:xfrm>
              <a:off x="5320858" y="2140088"/>
              <a:ext cx="2018801" cy="635819"/>
            </a:xfrm>
            <a:prstGeom prst="roundRect">
              <a:avLst>
                <a:gd name="adj" fmla="val 7260"/>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97" name="TextBox 24"/>
            <p:cNvSpPr txBox="1"/>
            <p:nvPr/>
          </p:nvSpPr>
          <p:spPr>
            <a:xfrm>
              <a:off x="5928646" y="2208078"/>
              <a:ext cx="803223" cy="499836"/>
            </a:xfrm>
            <a:prstGeom prst="rect">
              <a:avLst/>
            </a:prstGeom>
            <a:grpFill/>
            <a:ln>
              <a:solidFill>
                <a:schemeClr val="accent2">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98" name="Group 21"/>
          <p:cNvGrpSpPr/>
          <p:nvPr/>
        </p:nvGrpSpPr>
        <p:grpSpPr>
          <a:xfrm>
            <a:off x="1432268" y="4898478"/>
            <a:ext cx="2011250" cy="531555"/>
            <a:chOff x="5320858" y="2140088"/>
            <a:chExt cx="2018801" cy="635819"/>
          </a:xfrm>
          <a:solidFill>
            <a:schemeClr val="accent5">
              <a:lumMod val="75000"/>
            </a:schemeClr>
          </a:solidFill>
        </p:grpSpPr>
        <p:sp>
          <p:nvSpPr>
            <p:cNvPr id="99" name="Rounded Rectangle 22"/>
            <p:cNvSpPr/>
            <p:nvPr/>
          </p:nvSpPr>
          <p:spPr>
            <a:xfrm>
              <a:off x="5320858" y="2140088"/>
              <a:ext cx="2018801" cy="635819"/>
            </a:xfrm>
            <a:prstGeom prst="roundRect">
              <a:avLst>
                <a:gd name="adj" fmla="val 7260"/>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0" name="TextBox 24"/>
            <p:cNvSpPr txBox="1"/>
            <p:nvPr/>
          </p:nvSpPr>
          <p:spPr>
            <a:xfrm>
              <a:off x="5722692" y="2208078"/>
              <a:ext cx="1215133" cy="499836"/>
            </a:xfrm>
            <a:prstGeom prst="rect">
              <a:avLst/>
            </a:prstGeom>
            <a:grpFill/>
            <a:ln>
              <a:solidFill>
                <a:schemeClr val="accent5">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数据链路层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01" name="Group 21"/>
          <p:cNvGrpSpPr/>
          <p:nvPr/>
        </p:nvGrpSpPr>
        <p:grpSpPr>
          <a:xfrm>
            <a:off x="1432268" y="5479091"/>
            <a:ext cx="2011250" cy="531555"/>
            <a:chOff x="5320858" y="2140088"/>
            <a:chExt cx="2018801" cy="635819"/>
          </a:xfrm>
          <a:solidFill>
            <a:schemeClr val="accent6">
              <a:lumMod val="50000"/>
            </a:schemeClr>
          </a:solidFill>
        </p:grpSpPr>
        <p:sp>
          <p:nvSpPr>
            <p:cNvPr id="102" name="Rounded Rectangle 22"/>
            <p:cNvSpPr/>
            <p:nvPr/>
          </p:nvSpPr>
          <p:spPr>
            <a:xfrm>
              <a:off x="5320858" y="2140088"/>
              <a:ext cx="2018801" cy="635819"/>
            </a:xfrm>
            <a:prstGeom prst="roundRect">
              <a:avLst>
                <a:gd name="adj" fmla="val 7260"/>
              </a:avLst>
            </a:prstGeom>
            <a:gr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3" name="TextBox 24"/>
            <p:cNvSpPr txBox="1"/>
            <p:nvPr/>
          </p:nvSpPr>
          <p:spPr>
            <a:xfrm>
              <a:off x="5928646" y="2208078"/>
              <a:ext cx="803223" cy="499836"/>
            </a:xfrm>
            <a:prstGeom prst="rect">
              <a:avLst/>
            </a:prstGeom>
            <a:grpFill/>
            <a:ln>
              <a:solidFill>
                <a:schemeClr val="accent6">
                  <a:lumMod val="5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物理层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105" name="文本框 104"/>
          <p:cNvSpPr txBox="1"/>
          <p:nvPr/>
        </p:nvSpPr>
        <p:spPr>
          <a:xfrm>
            <a:off x="1973560" y="1466337"/>
            <a:ext cx="1069627" cy="375713"/>
          </a:xfrm>
          <a:prstGeom prst="rect">
            <a:avLst/>
          </a:prstGeom>
          <a:noFill/>
        </p:spPr>
        <p:txBody>
          <a:bodyPr wrap="square" rtlCol="0">
            <a:spAutoFit/>
          </a:bodyPr>
          <a:lstStyle/>
          <a:p>
            <a:r>
              <a:rPr lang="en-US" altLang="zh-CN" dirty="0"/>
              <a:t>OSI</a:t>
            </a:r>
            <a:r>
              <a:rPr lang="zh-CN" altLang="en-US" dirty="0"/>
              <a:t>模型</a:t>
            </a:r>
            <a:endParaRPr lang="zh-CN" altLang="en-US" dirty="0"/>
          </a:p>
        </p:txBody>
      </p:sp>
      <p:grpSp>
        <p:nvGrpSpPr>
          <p:cNvPr id="106" name="Group 21"/>
          <p:cNvGrpSpPr/>
          <p:nvPr/>
        </p:nvGrpSpPr>
        <p:grpSpPr>
          <a:xfrm>
            <a:off x="7958963" y="5321007"/>
            <a:ext cx="2046428" cy="689639"/>
            <a:chOff x="5320858" y="2140088"/>
            <a:chExt cx="2018801" cy="635819"/>
          </a:xfrm>
        </p:grpSpPr>
        <p:sp>
          <p:nvSpPr>
            <p:cNvPr id="107" name="Rounded Rectangle 22"/>
            <p:cNvSpPr/>
            <p:nvPr/>
          </p:nvSpPr>
          <p:spPr>
            <a:xfrm>
              <a:off x="5320858" y="2140088"/>
              <a:ext cx="2018801" cy="635819"/>
            </a:xfrm>
            <a:prstGeom prst="roundRect">
              <a:avLst>
                <a:gd name="adj" fmla="val 7260"/>
              </a:avLst>
            </a:prstGeom>
            <a:solidFill>
              <a:schemeClr val="bg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08" name="TextBox 24"/>
            <p:cNvSpPr txBox="1"/>
            <p:nvPr/>
          </p:nvSpPr>
          <p:spPr>
            <a:xfrm>
              <a:off x="5733137" y="2260758"/>
              <a:ext cx="1194245" cy="425636"/>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网络接口层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09" name="Group 21"/>
          <p:cNvGrpSpPr/>
          <p:nvPr/>
        </p:nvGrpSpPr>
        <p:grpSpPr>
          <a:xfrm>
            <a:off x="7958963" y="4212478"/>
            <a:ext cx="2046428" cy="689639"/>
            <a:chOff x="5320858" y="2140088"/>
            <a:chExt cx="2018801" cy="635819"/>
          </a:xfrm>
          <a:solidFill>
            <a:schemeClr val="accent6">
              <a:lumMod val="75000"/>
            </a:schemeClr>
          </a:solidFill>
        </p:grpSpPr>
        <p:sp>
          <p:nvSpPr>
            <p:cNvPr id="110" name="Rounded Rectangle 22"/>
            <p:cNvSpPr/>
            <p:nvPr/>
          </p:nvSpPr>
          <p:spPr>
            <a:xfrm>
              <a:off x="5320858" y="2140088"/>
              <a:ext cx="2018801" cy="635819"/>
            </a:xfrm>
            <a:prstGeom prst="roundRect">
              <a:avLst>
                <a:gd name="adj" fmla="val 7260"/>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1" name="TextBox 24"/>
            <p:cNvSpPr txBox="1"/>
            <p:nvPr/>
          </p:nvSpPr>
          <p:spPr>
            <a:xfrm>
              <a:off x="5733137" y="2260758"/>
              <a:ext cx="1194245" cy="425636"/>
            </a:xfrm>
            <a:prstGeom prst="rect">
              <a:avLst/>
            </a:prstGeom>
            <a:grpFill/>
            <a:ln>
              <a:solidFill>
                <a:schemeClr val="accent6">
                  <a:lumMod val="75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网络互联层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12" name="Group 21"/>
          <p:cNvGrpSpPr/>
          <p:nvPr/>
        </p:nvGrpSpPr>
        <p:grpSpPr>
          <a:xfrm>
            <a:off x="7958963" y="3103948"/>
            <a:ext cx="2046428" cy="689639"/>
            <a:chOff x="5320858" y="2140088"/>
            <a:chExt cx="2018801" cy="635819"/>
          </a:xfrm>
          <a:solidFill>
            <a:schemeClr val="accent2">
              <a:lumMod val="60000"/>
              <a:lumOff val="40000"/>
            </a:schemeClr>
          </a:solidFill>
        </p:grpSpPr>
        <p:sp>
          <p:nvSpPr>
            <p:cNvPr id="113" name="Rounded Rectangle 22"/>
            <p:cNvSpPr/>
            <p:nvPr/>
          </p:nvSpPr>
          <p:spPr>
            <a:xfrm>
              <a:off x="5320858" y="2140088"/>
              <a:ext cx="2018801" cy="635819"/>
            </a:xfrm>
            <a:prstGeom prst="roundRect">
              <a:avLst>
                <a:gd name="adj" fmla="val 7260"/>
              </a:avLst>
            </a:prstGeom>
            <a:grp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4" name="TextBox 24"/>
            <p:cNvSpPr txBox="1"/>
            <p:nvPr/>
          </p:nvSpPr>
          <p:spPr>
            <a:xfrm>
              <a:off x="5935551" y="2260758"/>
              <a:ext cx="789416" cy="385260"/>
            </a:xfrm>
            <a:prstGeom prst="rect">
              <a:avLst/>
            </a:prstGeom>
            <a:grpFill/>
            <a:ln>
              <a:solidFill>
                <a:schemeClr val="accent2">
                  <a:lumMod val="40000"/>
                  <a:lumOff val="60000"/>
                </a:schemeClr>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传输层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115" name="Group 21"/>
          <p:cNvGrpSpPr/>
          <p:nvPr/>
        </p:nvGrpSpPr>
        <p:grpSpPr>
          <a:xfrm>
            <a:off x="7958963" y="1995418"/>
            <a:ext cx="2046428" cy="689639"/>
            <a:chOff x="5320858" y="2140088"/>
            <a:chExt cx="2018801" cy="635819"/>
          </a:xfrm>
        </p:grpSpPr>
        <p:sp>
          <p:nvSpPr>
            <p:cNvPr id="116" name="Rounded Rectangle 22"/>
            <p:cNvSpPr/>
            <p:nvPr/>
          </p:nvSpPr>
          <p:spPr>
            <a:xfrm>
              <a:off x="5320858" y="2140088"/>
              <a:ext cx="2018801" cy="635819"/>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117" name="TextBox 24"/>
            <p:cNvSpPr txBox="1"/>
            <p:nvPr/>
          </p:nvSpPr>
          <p:spPr>
            <a:xfrm>
              <a:off x="5935552" y="2260758"/>
              <a:ext cx="789416" cy="385260"/>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121" name="文本框 120"/>
          <p:cNvSpPr txBox="1"/>
          <p:nvPr/>
        </p:nvSpPr>
        <p:spPr>
          <a:xfrm>
            <a:off x="8228930" y="1388671"/>
            <a:ext cx="1630687" cy="369332"/>
          </a:xfrm>
          <a:prstGeom prst="rect">
            <a:avLst/>
          </a:prstGeom>
          <a:noFill/>
        </p:spPr>
        <p:txBody>
          <a:bodyPr wrap="square" rtlCol="0">
            <a:spAutoFit/>
          </a:bodyPr>
          <a:lstStyle/>
          <a:p>
            <a:r>
              <a:rPr lang="en-US" altLang="zh-CN" dirty="0" smtClean="0"/>
              <a:t>TCP/IP</a:t>
            </a:r>
            <a:r>
              <a:rPr lang="zh-CN" altLang="en-US" dirty="0" smtClean="0"/>
              <a:t>模</a:t>
            </a:r>
            <a:r>
              <a:rPr lang="zh-CN" altLang="en-US" dirty="0"/>
              <a:t>型</a:t>
            </a:r>
            <a:endParaRPr lang="zh-CN" altLang="en-US" dirty="0"/>
          </a:p>
        </p:txBody>
      </p:sp>
    </p:spTree>
    <p:extLst>
      <p:ext uri="{BB962C8B-B14F-4D97-AF65-F5344CB8AC3E}">
        <p14:creationId xmlns:p14="http://schemas.microsoft.com/office/powerpoint/2010/main" val="220058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500"/>
                                        <p:tgtEl>
                                          <p:spTgt spid="6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500"/>
                                        <p:tgtEl>
                                          <p:spTgt spid="8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fade">
                                      <p:cBhvr>
                                        <p:cTn id="35" dur="500"/>
                                        <p:tgtEl>
                                          <p:spTgt spid="10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500"/>
                                        <p:tgtEl>
                                          <p:spTgt spid="106"/>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500"/>
                                        <p:tgtEl>
                                          <p:spTgt spid="10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12"/>
                                        </p:tgtEl>
                                        <p:attrNameLst>
                                          <p:attrName>style.visibility</p:attrName>
                                        </p:attrNameLst>
                                      </p:cBhvr>
                                      <p:to>
                                        <p:strVal val="visible"/>
                                      </p:to>
                                    </p:set>
                                    <p:animEffect transition="in" filter="fade">
                                      <p:cBhvr>
                                        <p:cTn id="47" dur="500"/>
                                        <p:tgtEl>
                                          <p:spTgt spid="1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15"/>
                                        </p:tgtEl>
                                        <p:attrNameLst>
                                          <p:attrName>style.visibility</p:attrName>
                                        </p:attrNameLst>
                                      </p:cBhvr>
                                      <p:to>
                                        <p:strVal val="visible"/>
                                      </p:to>
                                    </p:set>
                                    <p:animEffect transition="in" filter="fade">
                                      <p:cBhvr>
                                        <p:cTn id="5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pSp>
        <p:nvGrpSpPr>
          <p:cNvPr id="38" name="Group 36"/>
          <p:cNvGrpSpPr/>
          <p:nvPr/>
        </p:nvGrpSpPr>
        <p:grpSpPr>
          <a:xfrm>
            <a:off x="1986040" y="2998416"/>
            <a:ext cx="2457670" cy="785907"/>
            <a:chOff x="1986040" y="2998416"/>
            <a:chExt cx="2457670" cy="785907"/>
          </a:xfrm>
          <a:solidFill>
            <a:schemeClr val="accent1"/>
          </a:solidFill>
        </p:grpSpPr>
        <p:sp>
          <p:nvSpPr>
            <p:cNvPr id="39" name="Rounded Rectangle 37"/>
            <p:cNvSpPr/>
            <p:nvPr/>
          </p:nvSpPr>
          <p:spPr>
            <a:xfrm>
              <a:off x="1986040" y="2998416"/>
              <a:ext cx="2457670" cy="785907"/>
            </a:xfrm>
            <a:prstGeom prst="roundRect">
              <a:avLst>
                <a:gd name="adj" fmla="val 7260"/>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1" name="TextBox 39"/>
            <p:cNvSpPr txBox="1"/>
            <p:nvPr/>
          </p:nvSpPr>
          <p:spPr>
            <a:xfrm>
              <a:off x="2609581" y="3160536"/>
              <a:ext cx="1210588" cy="461665"/>
            </a:xfrm>
            <a:prstGeom prst="rect">
              <a:avLst/>
            </a:prstGeom>
            <a:grpFill/>
            <a:ln>
              <a:solidFill>
                <a:schemeClr val="accent1"/>
              </a:solidFill>
            </a:ln>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应用层对象</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grpSp>
        <p:nvGrpSpPr>
          <p:cNvPr id="43" name="Group 36"/>
          <p:cNvGrpSpPr/>
          <p:nvPr/>
        </p:nvGrpSpPr>
        <p:grpSpPr>
          <a:xfrm>
            <a:off x="7465813" y="2998414"/>
            <a:ext cx="2457670" cy="785907"/>
            <a:chOff x="1986040" y="2998416"/>
            <a:chExt cx="2457670" cy="785907"/>
          </a:xfrm>
        </p:grpSpPr>
        <p:sp>
          <p:nvSpPr>
            <p:cNvPr id="44" name="Rounded Rectangle 37"/>
            <p:cNvSpPr/>
            <p:nvPr/>
          </p:nvSpPr>
          <p:spPr>
            <a:xfrm>
              <a:off x="1986040" y="2998416"/>
              <a:ext cx="2457670" cy="785907"/>
            </a:xfrm>
            <a:prstGeom prst="roundRect">
              <a:avLst>
                <a:gd name="adj" fmla="val 726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9" tIns="91445" rIns="182889" bIns="91445" rtlCol="0" anchor="ctr"/>
            <a:lstStyle/>
            <a:p>
              <a:pPr algn="ctr"/>
              <a:endParaRPr lang="bg-BG"/>
            </a:p>
          </p:txBody>
        </p:sp>
        <p:sp>
          <p:nvSpPr>
            <p:cNvPr id="45" name="TextBox 39"/>
            <p:cNvSpPr txBox="1"/>
            <p:nvPr/>
          </p:nvSpPr>
          <p:spPr>
            <a:xfrm>
              <a:off x="2712173" y="3160536"/>
              <a:ext cx="1005403" cy="461665"/>
            </a:xfrm>
            <a:prstGeom prst="rect">
              <a:avLst/>
            </a:prstGeom>
            <a:noFill/>
          </p:spPr>
          <p:txBody>
            <a:bodyPr wrap="none" rtlCol="0">
              <a:spAutoFit/>
            </a:bodyPr>
            <a:lstStyle/>
            <a:p>
              <a:pPr algn="ctr">
                <a:lnSpc>
                  <a:spcPct val="150000"/>
                </a:lnSpc>
              </a:pPr>
              <a:r>
                <a:rPr lang="zh-CN" altLang="en-US" sz="1600" dirty="0" smtClean="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rPr>
                <a:t>二进制串</a:t>
              </a:r>
              <a:endParaRPr lang="en-US" sz="1600" dirty="0">
                <a:solidFill>
                  <a:schemeClr val="bg1"/>
                </a:solidFill>
                <a:latin typeface="Coolvetica Rg" panose="020B0603030602020004" pitchFamily="34" charset="0"/>
                <a:ea typeface="Fira Sans SemiBold Italic" panose="00000700000000000000" pitchFamily="50" charset="0"/>
                <a:cs typeface="Clear Sans" panose="020B0503030202020304" pitchFamily="34" charset="0"/>
              </a:endParaRPr>
            </a:p>
          </p:txBody>
        </p:sp>
      </p:grpSp>
      <p:sp>
        <p:nvSpPr>
          <p:cNvPr id="7" name="右箭头 6"/>
          <p:cNvSpPr/>
          <p:nvPr/>
        </p:nvSpPr>
        <p:spPr>
          <a:xfrm>
            <a:off x="4443710" y="3160534"/>
            <a:ext cx="3022103" cy="230832"/>
          </a:xfrm>
          <a:prstGeom prst="rightArrow">
            <a:avLst/>
          </a:prstGeom>
          <a:solidFill>
            <a:schemeClr val="accent2">
              <a:lumMod val="75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1" name="右箭头 50"/>
          <p:cNvSpPr/>
          <p:nvPr/>
        </p:nvSpPr>
        <p:spPr>
          <a:xfrm rot="10800000">
            <a:off x="4443710" y="3472427"/>
            <a:ext cx="3022103" cy="230832"/>
          </a:xfrm>
          <a:prstGeom prst="rightArrow">
            <a:avLst/>
          </a:prstGeom>
          <a:solidFill>
            <a:schemeClr val="accent6">
              <a:lumMod val="75000"/>
            </a:schemeClr>
          </a:solidFill>
          <a:ln>
            <a:solidFill>
              <a:schemeClr val="accent6">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p:cNvSpPr txBox="1"/>
          <p:nvPr/>
        </p:nvSpPr>
        <p:spPr>
          <a:xfrm>
            <a:off x="5499653" y="2750672"/>
            <a:ext cx="1547045" cy="369332"/>
          </a:xfrm>
          <a:prstGeom prst="rect">
            <a:avLst/>
          </a:prstGeom>
          <a:noFill/>
        </p:spPr>
        <p:txBody>
          <a:bodyPr wrap="square" rtlCol="0">
            <a:spAutoFit/>
          </a:bodyPr>
          <a:lstStyle/>
          <a:p>
            <a:r>
              <a:rPr lang="zh-CN" altLang="en-US" dirty="0" smtClean="0"/>
              <a:t>序列化</a:t>
            </a:r>
            <a:endParaRPr lang="zh-CN" altLang="en-US" dirty="0"/>
          </a:p>
        </p:txBody>
      </p:sp>
      <p:sp>
        <p:nvSpPr>
          <p:cNvPr id="53" name="文本框 52"/>
          <p:cNvSpPr txBox="1"/>
          <p:nvPr/>
        </p:nvSpPr>
        <p:spPr>
          <a:xfrm>
            <a:off x="5354335" y="3703259"/>
            <a:ext cx="1547045" cy="369332"/>
          </a:xfrm>
          <a:prstGeom prst="rect">
            <a:avLst/>
          </a:prstGeom>
          <a:noFill/>
        </p:spPr>
        <p:txBody>
          <a:bodyPr wrap="square" rtlCol="0">
            <a:spAutoFit/>
          </a:bodyPr>
          <a:lstStyle/>
          <a:p>
            <a:r>
              <a:rPr lang="zh-CN" altLang="en-US" dirty="0"/>
              <a:t>反</a:t>
            </a:r>
            <a:r>
              <a:rPr lang="zh-CN" altLang="en-US" dirty="0" smtClean="0"/>
              <a:t>序列化</a:t>
            </a:r>
            <a:endParaRPr lang="zh-CN" altLang="en-US" dirty="0"/>
          </a:p>
        </p:txBody>
      </p:sp>
    </p:spTree>
    <p:extLst>
      <p:ext uri="{BB962C8B-B14F-4D97-AF65-F5344CB8AC3E}">
        <p14:creationId xmlns:p14="http://schemas.microsoft.com/office/powerpoint/2010/main" val="1052498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68043"/>
            <a:ext cx="10515600" cy="473506"/>
          </a:xfrm>
        </p:spPr>
        <p:txBody>
          <a:bodyPr>
            <a:normAutofit fontScale="90000"/>
          </a:bodyPr>
          <a:lstStyle/>
          <a:p>
            <a:r>
              <a:rPr lang="zh-CN" altLang="en-US" dirty="0" smtClean="0"/>
              <a:t>序 列 化</a:t>
            </a:r>
            <a:endParaRPr lang="en-AU" dirty="0"/>
          </a:p>
        </p:txBody>
      </p:sp>
      <p:graphicFrame>
        <p:nvGraphicFramePr>
          <p:cNvPr id="2" name="表格 1"/>
          <p:cNvGraphicFramePr>
            <a:graphicFrameLocks noGrp="1"/>
          </p:cNvGraphicFramePr>
          <p:nvPr>
            <p:extLst>
              <p:ext uri="{D42A27DB-BD31-4B8C-83A1-F6EECF244321}">
                <p14:modId xmlns:p14="http://schemas.microsoft.com/office/powerpoint/2010/main" val="4256233684"/>
              </p:ext>
            </p:extLst>
          </p:nvPr>
        </p:nvGraphicFramePr>
        <p:xfrm>
          <a:off x="1205947" y="1948070"/>
          <a:ext cx="9453216" cy="2584172"/>
        </p:xfrm>
        <a:graphic>
          <a:graphicData uri="http://schemas.openxmlformats.org/drawingml/2006/table">
            <a:tbl>
              <a:tblPr firstRow="1" bandRow="1">
                <a:tableStyleId>{5C22544A-7EE6-4342-B048-85BDC9FD1C3A}</a:tableStyleId>
              </a:tblPr>
              <a:tblGrid>
                <a:gridCol w="1575536">
                  <a:extLst>
                    <a:ext uri="{9D8B030D-6E8A-4147-A177-3AD203B41FA5}">
                      <a16:colId xmlns:a16="http://schemas.microsoft.com/office/drawing/2014/main" val="1789990357"/>
                    </a:ext>
                  </a:extLst>
                </a:gridCol>
                <a:gridCol w="1575536">
                  <a:extLst>
                    <a:ext uri="{9D8B030D-6E8A-4147-A177-3AD203B41FA5}">
                      <a16:colId xmlns:a16="http://schemas.microsoft.com/office/drawing/2014/main" val="3089282119"/>
                    </a:ext>
                  </a:extLst>
                </a:gridCol>
                <a:gridCol w="1575536">
                  <a:extLst>
                    <a:ext uri="{9D8B030D-6E8A-4147-A177-3AD203B41FA5}">
                      <a16:colId xmlns:a16="http://schemas.microsoft.com/office/drawing/2014/main" val="275376594"/>
                    </a:ext>
                  </a:extLst>
                </a:gridCol>
                <a:gridCol w="1575536">
                  <a:extLst>
                    <a:ext uri="{9D8B030D-6E8A-4147-A177-3AD203B41FA5}">
                      <a16:colId xmlns:a16="http://schemas.microsoft.com/office/drawing/2014/main" val="2136143911"/>
                    </a:ext>
                  </a:extLst>
                </a:gridCol>
                <a:gridCol w="1575536">
                  <a:extLst>
                    <a:ext uri="{9D8B030D-6E8A-4147-A177-3AD203B41FA5}">
                      <a16:colId xmlns:a16="http://schemas.microsoft.com/office/drawing/2014/main" val="419571733"/>
                    </a:ext>
                  </a:extLst>
                </a:gridCol>
                <a:gridCol w="1575536">
                  <a:extLst>
                    <a:ext uri="{9D8B030D-6E8A-4147-A177-3AD203B41FA5}">
                      <a16:colId xmlns:a16="http://schemas.microsoft.com/office/drawing/2014/main" val="503600666"/>
                    </a:ext>
                  </a:extLst>
                </a:gridCol>
              </a:tblGrid>
              <a:tr h="1292086">
                <a:tc>
                  <a:txBody>
                    <a:bodyPr/>
                    <a:lstStyle/>
                    <a:p>
                      <a:pPr algn="ctr"/>
                      <a:r>
                        <a:rPr lang="en-US" altLang="zh-CN" dirty="0" smtClean="0"/>
                        <a:t>XML</a:t>
                      </a:r>
                      <a:r>
                        <a:rPr lang="en-US" altLang="zh-CN" sz="1800" b="0" i="0" kern="1200" dirty="0" smtClean="0">
                          <a:solidFill>
                            <a:schemeClr val="lt1"/>
                          </a:solidFill>
                          <a:effectLst/>
                          <a:latin typeface="+mn-lt"/>
                          <a:ea typeface="+mn-ea"/>
                          <a:cs typeface="+mn-cs"/>
                        </a:rPr>
                        <a:t> </a:t>
                      </a:r>
                      <a:endParaRPr lang="zh-CN" altLang="en-US" dirty="0"/>
                    </a:p>
                  </a:txBody>
                  <a:tcPr>
                    <a:solidFill>
                      <a:schemeClr val="tx1">
                        <a:lumMod val="50000"/>
                        <a:lumOff val="50000"/>
                      </a:schemeClr>
                    </a:solidFill>
                  </a:tcPr>
                </a:tc>
                <a:tc>
                  <a:txBody>
                    <a:bodyPr/>
                    <a:lstStyle/>
                    <a:p>
                      <a:pPr algn="ctr"/>
                      <a:r>
                        <a:rPr lang="en-US" altLang="zh-CN" sz="1800" b="1" i="0" kern="1200" dirty="0" smtClean="0">
                          <a:solidFill>
                            <a:schemeClr val="lt1"/>
                          </a:solidFill>
                          <a:effectLst/>
                          <a:latin typeface="+mn-lt"/>
                          <a:ea typeface="+mn-ea"/>
                          <a:cs typeface="+mn-cs"/>
                        </a:rPr>
                        <a:t>Json</a:t>
                      </a:r>
                      <a:endParaRPr lang="zh-CN" altLang="en-US" b="1" dirty="0"/>
                    </a:p>
                  </a:txBody>
                  <a:tcPr>
                    <a:solidFill>
                      <a:schemeClr val="accent4">
                        <a:lumMod val="75000"/>
                      </a:schemeClr>
                    </a:solidFill>
                  </a:tcPr>
                </a:tc>
                <a:tc>
                  <a:txBody>
                    <a:bodyPr/>
                    <a:lstStyle/>
                    <a:p>
                      <a:pPr algn="ctr"/>
                      <a:r>
                        <a:rPr lang="en-US" altLang="zh-CN" dirty="0" smtClean="0"/>
                        <a:t>msgpack</a:t>
                      </a:r>
                      <a:endParaRPr lang="zh-CN" altLang="en-US" dirty="0"/>
                    </a:p>
                  </a:txBody>
                  <a:tcPr>
                    <a:solidFill>
                      <a:schemeClr val="accent1">
                        <a:lumMod val="75000"/>
                      </a:schemeClr>
                    </a:solidFill>
                  </a:tcPr>
                </a:tc>
                <a:tc>
                  <a:txBody>
                    <a:bodyPr/>
                    <a:lstStyle/>
                    <a:p>
                      <a:pPr algn="ctr"/>
                      <a:r>
                        <a:rPr lang="en-US" altLang="zh-CN" dirty="0" smtClean="0"/>
                        <a:t>Protocol Buffer</a:t>
                      </a:r>
                    </a:p>
                    <a:p>
                      <a:pPr algn="ctr"/>
                      <a:endParaRPr lang="zh-CN" altLang="en-US" dirty="0"/>
                    </a:p>
                  </a:txBody>
                  <a:tcPr>
                    <a:solidFill>
                      <a:schemeClr val="accent2">
                        <a:lumMod val="75000"/>
                      </a:schemeClr>
                    </a:solidFill>
                  </a:tcPr>
                </a:tc>
                <a:tc>
                  <a:txBody>
                    <a:bodyPr/>
                    <a:lstStyle/>
                    <a:p>
                      <a:pPr algn="ctr"/>
                      <a:r>
                        <a:rPr lang="en-US" altLang="zh-CN" dirty="0" smtClean="0"/>
                        <a:t>Thrift</a:t>
                      </a:r>
                      <a:endParaRPr lang="zh-CN" altLang="en-US" dirty="0"/>
                    </a:p>
                  </a:txBody>
                  <a:tcPr>
                    <a:solidFill>
                      <a:schemeClr val="accent3">
                        <a:lumMod val="50000"/>
                      </a:schemeClr>
                    </a:solidFill>
                  </a:tcPr>
                </a:tc>
                <a:tc>
                  <a:txBody>
                    <a:bodyPr/>
                    <a:lstStyle/>
                    <a:p>
                      <a:pPr algn="ctr"/>
                      <a:r>
                        <a:rPr lang="en-US" altLang="zh-CN" dirty="0" smtClean="0"/>
                        <a:t>Avro</a:t>
                      </a:r>
                      <a:endParaRPr lang="zh-CN" altLang="en-US" dirty="0"/>
                    </a:p>
                  </a:txBody>
                  <a:tcPr>
                    <a:solidFill>
                      <a:schemeClr val="accent6">
                        <a:lumMod val="75000"/>
                      </a:schemeClr>
                    </a:solidFill>
                  </a:tcPr>
                </a:tc>
                <a:extLst>
                  <a:ext uri="{0D108BD9-81ED-4DB2-BD59-A6C34878D82A}">
                    <a16:rowId xmlns:a16="http://schemas.microsoft.com/office/drawing/2014/main" val="3627524871"/>
                  </a:ext>
                </a:extLst>
              </a:tr>
              <a:tr h="1292086">
                <a:tc>
                  <a:txBody>
                    <a:bodyPr/>
                    <a:lstStyle/>
                    <a:p>
                      <a:pPr algn="ctr"/>
                      <a:r>
                        <a:rPr lang="en-US" altLang="zh-CN" sz="1800" b="0" i="0" kern="1200" dirty="0" smtClean="0">
                          <a:solidFill>
                            <a:schemeClr val="bg1"/>
                          </a:solidFill>
                          <a:effectLst/>
                          <a:latin typeface="+mn-lt"/>
                          <a:ea typeface="+mn-ea"/>
                          <a:cs typeface="+mn-cs"/>
                        </a:rPr>
                        <a:t>W3C</a:t>
                      </a:r>
                      <a:r>
                        <a:rPr lang="zh-CN" altLang="en-US" sz="1800" b="0" i="0" kern="1200" dirty="0" smtClean="0">
                          <a:solidFill>
                            <a:schemeClr val="bg1"/>
                          </a:solidFill>
                          <a:effectLst/>
                          <a:latin typeface="+mn-lt"/>
                          <a:ea typeface="+mn-ea"/>
                          <a:cs typeface="+mn-cs"/>
                        </a:rPr>
                        <a:t>标准</a:t>
                      </a:r>
                      <a:endParaRPr lang="zh-CN" altLang="en-US" dirty="0">
                        <a:solidFill>
                          <a:schemeClr val="bg1"/>
                        </a:solidFill>
                      </a:endParaRPr>
                    </a:p>
                  </a:txBody>
                  <a:tcPr>
                    <a:solidFill>
                      <a:schemeClr val="tx1">
                        <a:lumMod val="50000"/>
                        <a:lumOff val="50000"/>
                      </a:schemeClr>
                    </a:solidFill>
                  </a:tcPr>
                </a:tc>
                <a:tc>
                  <a:txBody>
                    <a:bodyPr/>
                    <a:lstStyle/>
                    <a:p>
                      <a:pPr algn="ctr"/>
                      <a:r>
                        <a:rPr lang="en-US" altLang="zh-CN" b="1" dirty="0" smtClean="0">
                          <a:solidFill>
                            <a:schemeClr val="bg1"/>
                          </a:solidFill>
                        </a:rPr>
                        <a:t>JavaScript</a:t>
                      </a:r>
                      <a:endParaRPr lang="zh-CN" altLang="en-US" b="1" dirty="0">
                        <a:solidFill>
                          <a:schemeClr val="bg1"/>
                        </a:solidFill>
                      </a:endParaRPr>
                    </a:p>
                  </a:txBody>
                  <a:tcPr>
                    <a:solidFill>
                      <a:schemeClr val="accent4">
                        <a:lumMod val="75000"/>
                      </a:schemeClr>
                    </a:solidFill>
                  </a:tcPr>
                </a:tc>
                <a:tc>
                  <a:txBody>
                    <a:bodyPr/>
                    <a:lstStyle/>
                    <a:p>
                      <a:pPr algn="ctr"/>
                      <a:endParaRPr lang="zh-CN" altLang="en-US" dirty="0"/>
                    </a:p>
                  </a:txBody>
                  <a:tcPr>
                    <a:solidFill>
                      <a:schemeClr val="accent1">
                        <a:lumMod val="75000"/>
                      </a:schemeClr>
                    </a:solidFill>
                  </a:tcPr>
                </a:tc>
                <a:tc>
                  <a:txBody>
                    <a:bodyPr/>
                    <a:lstStyle/>
                    <a:p>
                      <a:pPr algn="ctr"/>
                      <a:r>
                        <a:rPr lang="en-US" altLang="zh-CN" b="1" dirty="0" smtClean="0">
                          <a:solidFill>
                            <a:schemeClr val="bg1"/>
                          </a:solidFill>
                        </a:rPr>
                        <a:t>google</a:t>
                      </a:r>
                      <a:endParaRPr lang="zh-CN" altLang="en-US" b="1" dirty="0">
                        <a:solidFill>
                          <a:schemeClr val="bg1"/>
                        </a:solidFill>
                      </a:endParaRPr>
                    </a:p>
                  </a:txBody>
                  <a:tcPr>
                    <a:solidFill>
                      <a:schemeClr val="accent2">
                        <a:lumMod val="75000"/>
                      </a:schemeClr>
                    </a:solidFill>
                  </a:tcPr>
                </a:tc>
                <a:tc>
                  <a:txBody>
                    <a:bodyPr/>
                    <a:lstStyle/>
                    <a:p>
                      <a:pPr algn="ctr"/>
                      <a:r>
                        <a:rPr lang="en-US" altLang="zh-CN" b="1" dirty="0" smtClean="0">
                          <a:solidFill>
                            <a:schemeClr val="bg1"/>
                          </a:solidFill>
                        </a:rPr>
                        <a:t>Facebook</a:t>
                      </a:r>
                      <a:endParaRPr lang="zh-CN" altLang="en-US" b="1" dirty="0">
                        <a:solidFill>
                          <a:schemeClr val="bg1"/>
                        </a:solidFill>
                      </a:endParaRPr>
                    </a:p>
                  </a:txBody>
                  <a:tcPr>
                    <a:solidFill>
                      <a:schemeClr val="accent3">
                        <a:lumMod val="50000"/>
                      </a:schemeClr>
                    </a:solidFill>
                  </a:tcPr>
                </a:tc>
                <a:tc>
                  <a:txBody>
                    <a:bodyPr/>
                    <a:lstStyle/>
                    <a:p>
                      <a:pPr algn="ctr"/>
                      <a:r>
                        <a:rPr lang="en-US" altLang="zh-CN" b="1" dirty="0" smtClean="0">
                          <a:solidFill>
                            <a:schemeClr val="bg1"/>
                          </a:solidFill>
                        </a:rPr>
                        <a:t>Apache</a:t>
                      </a:r>
                      <a:endParaRPr lang="zh-CN" altLang="en-US" b="1" dirty="0">
                        <a:solidFill>
                          <a:schemeClr val="bg1"/>
                        </a:solidFill>
                      </a:endParaRPr>
                    </a:p>
                  </a:txBody>
                  <a:tcPr>
                    <a:solidFill>
                      <a:schemeClr val="accent6">
                        <a:lumMod val="75000"/>
                      </a:schemeClr>
                    </a:solidFill>
                  </a:tcPr>
                </a:tc>
                <a:extLst>
                  <a:ext uri="{0D108BD9-81ED-4DB2-BD59-A6C34878D82A}">
                    <a16:rowId xmlns:a16="http://schemas.microsoft.com/office/drawing/2014/main" val="3445323007"/>
                  </a:ext>
                </a:extLst>
              </a:tr>
            </a:tbl>
          </a:graphicData>
        </a:graphic>
      </p:graphicFrame>
    </p:spTree>
    <p:extLst>
      <p:ext uri="{BB962C8B-B14F-4D97-AF65-F5344CB8AC3E}">
        <p14:creationId xmlns:p14="http://schemas.microsoft.com/office/powerpoint/2010/main" val="2953446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7</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pic>
        <p:nvPicPr>
          <p:cNvPr id="2" name="图片 1"/>
          <p:cNvPicPr>
            <a:picLocks noChangeAspect="1"/>
          </p:cNvPicPr>
          <p:nvPr/>
        </p:nvPicPr>
        <p:blipFill>
          <a:blip r:embed="rId4"/>
          <a:stretch>
            <a:fillRect/>
          </a:stretch>
        </p:blipFill>
        <p:spPr>
          <a:xfrm>
            <a:off x="844773" y="1312793"/>
            <a:ext cx="11028571" cy="3304762"/>
          </a:xfrm>
          <a:prstGeom prst="rect">
            <a:avLst/>
          </a:prstGeom>
        </p:spPr>
      </p:pic>
    </p:spTree>
    <p:extLst>
      <p:ext uri="{BB962C8B-B14F-4D97-AF65-F5344CB8AC3E}">
        <p14:creationId xmlns:p14="http://schemas.microsoft.com/office/powerpoint/2010/main" val="2275993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l2.iteye.com/upload/attachment/0095/8875/ab7fc234-7169-3968-bdd8-456811d72de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930" y="1431499"/>
            <a:ext cx="8991600" cy="4381501"/>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4239772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dl2.iteye.com/upload/attachment/0095/8879/44f0c34f-45cc-3ed4-ac53-10059b76fc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270" y="1008820"/>
            <a:ext cx="8572500" cy="452437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5"/>
          <p:cNvSpPr>
            <a:spLocks noGrp="1"/>
          </p:cNvSpPr>
          <p:nvPr>
            <p:ph type="ftr" sz="quarter" idx="11"/>
          </p:nvPr>
        </p:nvSpPr>
        <p:spPr>
          <a:xfrm>
            <a:off x="4038600" y="6397915"/>
            <a:ext cx="4114800" cy="365125"/>
          </a:xfrm>
        </p:spPr>
        <p:txBody>
          <a:bodyPr/>
          <a:lstStyle/>
          <a:p>
            <a:r>
              <a:rPr lang="en-AU" dirty="0"/>
              <a:t>http://ulord.one/</a:t>
            </a:r>
          </a:p>
        </p:txBody>
      </p:sp>
      <p:sp>
        <p:nvSpPr>
          <p:cNvPr id="8" name="Slide Number Placeholder 6"/>
          <p:cNvSpPr>
            <a:spLocks noGrp="1"/>
          </p:cNvSpPr>
          <p:nvPr>
            <p:ph type="sldNum" sz="quarter" idx="12"/>
          </p:nvPr>
        </p:nvSpPr>
        <p:spPr>
          <a:xfrm>
            <a:off x="8991600" y="6397915"/>
            <a:ext cx="2881744" cy="365125"/>
          </a:xfrm>
        </p:spPr>
        <p:txBody>
          <a:bodyPr/>
          <a:lstStyle/>
          <a:p>
            <a:fld id="{870C8D18-4AA2-4B61-82ED-E847FE7F510A}" type="slidenum">
              <a:rPr lang="en-AU" smtClean="0"/>
              <a:pPr/>
              <a:t>2</a:t>
            </a:fld>
            <a:endParaRPr lang="en-AU"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664" y="6197018"/>
            <a:ext cx="1990371" cy="545813"/>
          </a:xfrm>
          <a:prstGeom prst="rect">
            <a:avLst/>
          </a:prstGeom>
        </p:spPr>
      </p:pic>
    </p:spTree>
    <p:extLst>
      <p:ext uri="{BB962C8B-B14F-4D97-AF65-F5344CB8AC3E}">
        <p14:creationId xmlns:p14="http://schemas.microsoft.com/office/powerpoint/2010/main" val="1983066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68F3FDDC-626D-4EEE-8FD5-4F5185721760}">
  <we:reference id="wa104295828" version="1.6.0.0" store="zh-CN"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msgpack.org/&quot;,&quot;values&quot;:{},&quot;data&quot;:{&quot;uri&quot;:&quot;msgpack.org/&quot;},&quot;secure&quot;:false}],&quot;name&quot;:&quot;msgpack.org/&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1163</TotalTime>
  <Words>424</Words>
  <Application>Microsoft Office PowerPoint</Application>
  <PresentationFormat>宽屏</PresentationFormat>
  <Paragraphs>72</Paragraphs>
  <Slides>10</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Clear Sans</vt:lpstr>
      <vt:lpstr>Coolvetica Rg</vt:lpstr>
      <vt:lpstr>Fira Sans SemiBold Italic</vt:lpstr>
      <vt:lpstr>Gill Sans</vt:lpstr>
      <vt:lpstr>Open Sans</vt:lpstr>
      <vt:lpstr>等线</vt:lpstr>
      <vt:lpstr>等线 Light</vt:lpstr>
      <vt:lpstr>Arial</vt:lpstr>
      <vt:lpstr>Office 主题​​</vt:lpstr>
      <vt:lpstr>序列化协议MessagePack</vt:lpstr>
      <vt:lpstr>目 录</vt:lpstr>
      <vt:lpstr>PowerPoint 演示文稿</vt:lpstr>
      <vt:lpstr>序 列 化</vt:lpstr>
      <vt:lpstr>序 列 化</vt:lpstr>
      <vt:lpstr>序 列 化</vt:lpstr>
      <vt:lpstr>PowerPoint 演示文稿</vt:lpstr>
      <vt:lpstr>PowerPoint 演示文稿</vt:lpstr>
      <vt:lpstr>PowerPoint 演示文稿</vt:lpstr>
      <vt:lpstr>谢谢观赏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广州渲一 信息科技有限公司</dc:title>
  <dc:creator>Yan Xiang Tao</dc:creator>
  <cp:lastModifiedBy>Win10</cp:lastModifiedBy>
  <cp:revision>60</cp:revision>
  <dcterms:created xsi:type="dcterms:W3CDTF">2016-07-05T02:02:12Z</dcterms:created>
  <dcterms:modified xsi:type="dcterms:W3CDTF">2018-03-09T12:28:52Z</dcterms:modified>
</cp:coreProperties>
</file>