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322" r:id="rId5"/>
    <p:sldId id="332" r:id="rId6"/>
    <p:sldId id="316" r:id="rId7"/>
    <p:sldId id="333" r:id="rId8"/>
    <p:sldId id="317" r:id="rId9"/>
    <p:sldId id="334" r:id="rId10"/>
    <p:sldId id="323" r:id="rId11"/>
    <p:sldId id="335" r:id="rId12"/>
    <p:sldId id="336" r:id="rId13"/>
    <p:sldId id="342" r:id="rId14"/>
    <p:sldId id="337" r:id="rId15"/>
    <p:sldId id="327" r:id="rId16"/>
    <p:sldId id="339" r:id="rId17"/>
    <p:sldId id="338" r:id="rId18"/>
    <p:sldId id="331" r:id="rId19"/>
    <p:sldId id="324" r:id="rId20"/>
    <p:sldId id="325" r:id="rId21"/>
    <p:sldId id="329" r:id="rId22"/>
    <p:sldId id="330" r:id="rId23"/>
    <p:sldId id="340" r:id="rId24"/>
    <p:sldId id="341" r:id="rId25"/>
    <p:sldId id="328" r:id="rId26"/>
    <p:sldId id="321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48"/>
  </p:normalViewPr>
  <p:slideViewPr>
    <p:cSldViewPr>
      <p:cViewPr varScale="1">
        <p:scale>
          <a:sx n="117" d="100"/>
          <a:sy n="117" d="100"/>
        </p:scale>
        <p:origin x="3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59433" y="161035"/>
            <a:ext cx="587313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284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401" y="266400"/>
            <a:ext cx="1309846" cy="575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25382"/>
            <a:ext cx="12192000" cy="532765"/>
          </a:xfrm>
          <a:custGeom>
            <a:avLst/>
            <a:gdLst/>
            <a:ahLst/>
            <a:cxnLst/>
            <a:rect l="l" t="t" r="r" b="b"/>
            <a:pathLst>
              <a:path w="12192000" h="532765">
                <a:moveTo>
                  <a:pt x="0" y="0"/>
                </a:moveTo>
                <a:lnTo>
                  <a:pt x="12192000" y="0"/>
                </a:lnTo>
                <a:lnTo>
                  <a:pt x="12192000" y="532617"/>
                </a:lnTo>
                <a:lnTo>
                  <a:pt x="0" y="532617"/>
                </a:lnTo>
                <a:lnTo>
                  <a:pt x="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8000" y="6400799"/>
            <a:ext cx="818652" cy="359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700" y="130555"/>
            <a:ext cx="11684599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141" y="1569211"/>
            <a:ext cx="10807700" cy="190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284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31895" y="6384741"/>
            <a:ext cx="4083684" cy="44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71016" y="6399981"/>
            <a:ext cx="238125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" y="0"/>
            <a:ext cx="12111070" cy="6857999"/>
            <a:chOff x="1" y="0"/>
            <a:chExt cx="12111070" cy="685799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0"/>
              <a:ext cx="12111070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200" y="5550307"/>
              <a:ext cx="2166252" cy="95260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05087" y="5410099"/>
              <a:ext cx="1552575" cy="0"/>
            </a:xfrm>
            <a:custGeom>
              <a:avLst/>
              <a:gdLst/>
              <a:ahLst/>
              <a:cxnLst/>
              <a:rect l="l" t="t" r="r" b="b"/>
              <a:pathLst>
                <a:path w="1552575">
                  <a:moveTo>
                    <a:pt x="0" y="0"/>
                  </a:moveTo>
                  <a:lnTo>
                    <a:pt x="1552353" y="1"/>
                  </a:lnTo>
                </a:path>
              </a:pathLst>
            </a:custGeom>
            <a:ln w="412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91129" y="1889420"/>
            <a:ext cx="6700871" cy="25301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Computer Architectures</a:t>
            </a:r>
          </a:p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&amp; Operating Systems</a:t>
            </a:r>
          </a:p>
          <a:p>
            <a:pPr algn="ctr"/>
            <a:endParaRPr lang="en-GB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Project – HaclOSsim</a:t>
            </a:r>
          </a:p>
          <a:p>
            <a:pPr algn="ctr"/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Academic Year 2023/2024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B5C43-8225-48F9-7EDC-592E24B80BE4}"/>
              </a:ext>
            </a:extLst>
          </p:cNvPr>
          <p:cNvSpPr/>
          <p:nvPr/>
        </p:nvSpPr>
        <p:spPr>
          <a:xfrm>
            <a:off x="6629400" y="5257800"/>
            <a:ext cx="1752600" cy="304800"/>
          </a:xfrm>
          <a:prstGeom prst="rect">
            <a:avLst/>
          </a:prstGeom>
          <a:solidFill>
            <a:srgbClr val="0028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F4472FD5-2D5A-E791-040B-86931BC9AC90}"/>
              </a:ext>
            </a:extLst>
          </p:cNvPr>
          <p:cNvSpPr txBox="1">
            <a:spLocks/>
          </p:cNvSpPr>
          <p:nvPr/>
        </p:nvSpPr>
        <p:spPr>
          <a:xfrm>
            <a:off x="228600" y="5024819"/>
            <a:ext cx="4419600" cy="1604581"/>
          </a:xfrm>
          <a:prstGeom prst="rect">
            <a:avLst/>
          </a:prstGeom>
        </p:spPr>
        <p:txBody>
          <a:bodyPr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Group No. 09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s323386 – Antonio Capece 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s328833 – Federico Cagnazzo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s331031 – Giovanni de Maria s331618 – Andrea Carcagnì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88897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demoMatrix.c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293652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10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2F0B0-09B1-198E-FEC1-6AFDC53CA7D2}"/>
              </a:ext>
            </a:extLst>
          </p:cNvPr>
          <p:cNvSpPr txBox="1"/>
          <p:nvPr/>
        </p:nvSpPr>
        <p:spPr>
          <a:xfrm>
            <a:off x="152399" y="990600"/>
            <a:ext cx="48006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implements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multiplication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between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matrices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 and B.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creates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 tasks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one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for each result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that need to be computed and assigned to the result matrix C.</a:t>
            </a:r>
          </a:p>
          <a:p>
            <a:pPr algn="l"/>
            <a:endParaRPr lang="en-GB" sz="8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These tasks are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 in parallel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only after their computation, another task is created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print the matrix C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containing the result of the multiplication.</a:t>
            </a:r>
          </a:p>
        </p:txBody>
      </p:sp>
      <p:pic>
        <p:nvPicPr>
          <p:cNvPr id="8" name="Picture 7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8E78A905-B695-4B1C-92B1-6192EB05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70928"/>
            <a:ext cx="6759268" cy="2748872"/>
          </a:xfrm>
          <a:prstGeom prst="rect">
            <a:avLst/>
          </a:prstGeom>
        </p:spPr>
      </p:pic>
      <p:pic>
        <p:nvPicPr>
          <p:cNvPr id="12" name="Picture 11" descr="A computer code on a dark background&#10;&#10;Description automatically generated">
            <a:extLst>
              <a:ext uri="{FF2B5EF4-FFF2-40B4-BE49-F238E27FC236}">
                <a16:creationId xmlns:a16="http://schemas.microsoft.com/office/drawing/2014/main" id="{3503C136-4816-AE37-F3E8-2E352C287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33" b="1201"/>
          <a:stretch/>
        </p:blipFill>
        <p:spPr>
          <a:xfrm>
            <a:off x="5105400" y="416656"/>
            <a:ext cx="6759268" cy="240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8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88897"/>
            <a:ext cx="9606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demoMatrix.c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293652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11</a:t>
            </a:fld>
            <a:endParaRPr sz="1100" dirty="0">
              <a:latin typeface="Century Gothic"/>
              <a:cs typeface="Century Gothic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B04E30B-C9E5-8746-4F86-0660ADC4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" y="3962400"/>
            <a:ext cx="3805159" cy="2151282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72AC4DF-9F2F-AA48-71C2-E789219EDA7D}"/>
              </a:ext>
            </a:extLst>
          </p:cNvPr>
          <p:cNvSpPr txBox="1"/>
          <p:nvPr/>
        </p:nvSpPr>
        <p:spPr>
          <a:xfrm>
            <a:off x="152401" y="1208544"/>
            <a:ext cx="434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Before starting the multiplication, we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populate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two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matrices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the following way.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 matrix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obtained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very fast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since we can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parallelize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magine 3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FF1EE7C3-EBC6-E752-BA88-EAE3C106ED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9"/>
          <a:stretch/>
        </p:blipFill>
        <p:spPr>
          <a:xfrm>
            <a:off x="5032438" y="1741119"/>
            <a:ext cx="6770416" cy="38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0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2484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demoHospital.c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12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02946094-6B02-FEE4-C057-57E035F732C9}"/>
              </a:ext>
            </a:extLst>
          </p:cNvPr>
          <p:cNvSpPr txBox="1"/>
          <p:nvPr/>
        </p:nvSpPr>
        <p:spPr>
          <a:xfrm>
            <a:off x="152399" y="1066800"/>
            <a:ext cx="5105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demo simulates the management of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hospital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system.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hospital has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limited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number of operating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rooms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with only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one patient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being operated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on at a time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each room.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are operated on based on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system determined by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color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codes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define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both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maximum waiting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time before the condition worsens.</a:t>
            </a:r>
          </a:p>
        </p:txBody>
      </p:sp>
      <p:pic>
        <p:nvPicPr>
          <p:cNvPr id="5" name="Immagine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8DC07237-FC8B-B331-FB31-07494F5D2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59" y="1219200"/>
            <a:ext cx="6597142" cy="45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94D40F-1E9A-4370-4A2E-76E2147E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0" y="130555"/>
            <a:ext cx="11684599" cy="553998"/>
          </a:xfrm>
        </p:spPr>
        <p:txBody>
          <a:bodyPr/>
          <a:lstStyle/>
          <a:p>
            <a:r>
              <a:rPr lang="it-IT" sz="3600" spc="-10" dirty="0" err="1"/>
              <a:t>demoHospital.c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CC5BB0-A750-47A4-4978-729195C7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795" y="1143000"/>
            <a:ext cx="11356408" cy="4339650"/>
          </a:xfrm>
        </p:spPr>
        <p:txBody>
          <a:bodyPr/>
          <a:lstStyle/>
          <a:p>
            <a:pPr lvl="1"/>
            <a:r>
              <a:rPr lang="it-IT" sz="2400" b="1" spc="-10" dirty="0" err="1">
                <a:solidFill>
                  <a:srgbClr val="003F77"/>
                </a:solidFill>
                <a:latin typeface="Century Gothic" panose="020B0502020202020204" pitchFamily="34" charset="0"/>
                <a:ea typeface="+mj-ea"/>
              </a:rPr>
              <a:t>Queues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used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to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maintain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list of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waiting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for surgery. </a:t>
            </a:r>
          </a:p>
          <a:p>
            <a:pPr lvl="1"/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There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are 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separate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queues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for code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red and green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Tasks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fill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these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queues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with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times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it-IT" sz="1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IT" sz="2400" b="1" spc="-10" dirty="0" err="1">
                <a:solidFill>
                  <a:srgbClr val="003F77"/>
                </a:solidFill>
                <a:latin typeface="Century Gothic" panose="020B0502020202020204" pitchFamily="34" charset="0"/>
                <a:ea typeface="+mj-ea"/>
              </a:rPr>
              <a:t>Semaphore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concurrent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access 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to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rooms,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 room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available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semaphore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taken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</a:t>
            </a:r>
            <a:r>
              <a:rPr lang="it-IT" sz="2400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xSemaphoreTake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) and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released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</a:t>
            </a:r>
            <a:r>
              <a:rPr lang="it-IT" sz="2400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xSemaphoreGive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)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completed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it-IT" sz="1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IT" sz="2400" b="1" spc="-10" dirty="0">
                <a:solidFill>
                  <a:srgbClr val="003F77"/>
                </a:solidFill>
                <a:latin typeface="Century Gothic" panose="020B0502020202020204" pitchFamily="34" charset="0"/>
                <a:ea typeface="+mj-ea"/>
              </a:rPr>
              <a:t>Multitasking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sz="2400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fillQueue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</a:t>
            </a:r>
            <a:r>
              <a:rPr lang="it-IT" sz="2400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operatingRoomTask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rooms, working in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parallel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allowing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realistic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simulation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of the hospital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environment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it-IT" sz="1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IT" sz="2400" b="1" spc="-10" dirty="0">
                <a:solidFill>
                  <a:srgbClr val="003F77"/>
                </a:solidFill>
                <a:latin typeface="Century Gothic" panose="020B0502020202020204" pitchFamily="34" charset="0"/>
                <a:ea typeface="+mj-ea"/>
              </a:rPr>
              <a:t>Timer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they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duration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of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room.</a:t>
            </a:r>
            <a:endParaRPr lang="it-IT" sz="240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4" name="object 33">
            <a:extLst>
              <a:ext uri="{FF2B5EF4-FFF2-40B4-BE49-F238E27FC236}">
                <a16:creationId xmlns:a16="http://schemas.microsoft.com/office/drawing/2014/main" id="{785A58A8-0E3F-9C2A-EEB5-BDF3D3B35A8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5" name="object 34">
            <a:extLst>
              <a:ext uri="{FF2B5EF4-FFF2-40B4-BE49-F238E27FC236}">
                <a16:creationId xmlns:a16="http://schemas.microsoft.com/office/drawing/2014/main" id="{9514F025-0D99-8312-AE4C-0CBF6B00DA0C}"/>
              </a:ext>
            </a:extLst>
          </p:cNvPr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13</a:t>
            </a:fld>
            <a:endParaRPr sz="11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473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90678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demoHospital.c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14</a:t>
            </a:fld>
            <a:endParaRPr sz="1100" dirty="0">
              <a:latin typeface="Century Gothic"/>
              <a:cs typeface="Century Gothic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54C1CD-DAC7-02BA-1DAC-AA8F39E6E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" r="172" b="53333"/>
          <a:stretch/>
        </p:blipFill>
        <p:spPr>
          <a:xfrm>
            <a:off x="381000" y="2743200"/>
            <a:ext cx="5867400" cy="3048000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368A163-79EE-D94D-C9D0-3B3B23B6A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67"/>
          <a:stretch/>
        </p:blipFill>
        <p:spPr>
          <a:xfrm>
            <a:off x="6509748" y="2587052"/>
            <a:ext cx="5148852" cy="3204148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565248A4-906C-AC28-B3F9-DFCFCD642352}"/>
              </a:ext>
            </a:extLst>
          </p:cNvPr>
          <p:cNvSpPr txBox="1"/>
          <p:nvPr/>
        </p:nvSpPr>
        <p:spPr>
          <a:xfrm>
            <a:off x="381000" y="1186788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resulting scheduling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incoming patients, based on their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on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current condition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 room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(free or occupied).</a:t>
            </a:r>
          </a:p>
        </p:txBody>
      </p:sp>
    </p:spTree>
    <p:extLst>
      <p:ext uri="{BB962C8B-B14F-4D97-AF65-F5344CB8AC3E}">
        <p14:creationId xmlns:p14="http://schemas.microsoft.com/office/powerpoint/2010/main" val="46293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0198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15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229AF-F422-23F9-97C9-89BE053CBE0F}"/>
              </a:ext>
            </a:extLst>
          </p:cNvPr>
          <p:cNvSpPr txBox="1"/>
          <p:nvPr/>
        </p:nvSpPr>
        <p:spPr>
          <a:xfrm>
            <a:off x="152399" y="990600"/>
            <a:ext cx="52578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demo represents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improvement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over the previous hospital management system,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functionalities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optimizations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to better manage patient operations based on priorities.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additional functionalities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include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priorities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removing patients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from the list in case of death, and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enhancing operation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management using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notifications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3A664EB-4429-55A9-DF1B-83FF2809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3388526"/>
            <a:ext cx="6291789" cy="278367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6FB0935-F96E-8F12-0446-B410EC43E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56" y="1079825"/>
            <a:ext cx="6291789" cy="219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9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99FA971F-7592-543E-28EC-03E2D95BC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08" y="1166936"/>
            <a:ext cx="8154292" cy="203346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2484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16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FCAF914E-7EA0-FB8A-81C9-623A4CDDB073}"/>
              </a:ext>
            </a:extLst>
          </p:cNvPr>
          <p:cNvSpPr txBox="1"/>
          <p:nvPr/>
        </p:nvSpPr>
        <p:spPr>
          <a:xfrm>
            <a:off x="133924" y="1102365"/>
            <a:ext cx="370982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how the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arrival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patient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enqueueing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surgery operations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starting 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managed by </a:t>
            </a:r>
          </a:p>
          <a:p>
            <a:pPr algn="l"/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hospital. The task scheduler calculates priorities based on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time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 duration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and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time, allowing for a more efficient and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realistic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management of operations.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BE56BD9-BA00-23EE-2E90-844747B18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108" y="3276600"/>
            <a:ext cx="8154292" cy="29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53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91440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17</a:t>
            </a:fld>
            <a:endParaRPr sz="1100">
              <a:latin typeface="Century Gothic"/>
              <a:cs typeface="Century Gothic"/>
            </a:endParaRP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FC087AB-7BCE-107B-1B73-7AB85841E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4"/>
          <a:stretch/>
        </p:blipFill>
        <p:spPr>
          <a:xfrm>
            <a:off x="3224784" y="1752600"/>
            <a:ext cx="8656724" cy="3962400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19015F44-F232-290A-1120-1D7918DB7CC9}"/>
              </a:ext>
            </a:extLst>
          </p:cNvPr>
          <p:cNvSpPr txBox="1"/>
          <p:nvPr/>
        </p:nvSpPr>
        <p:spPr>
          <a:xfrm>
            <a:off x="152399" y="1752600"/>
            <a:ext cx="2971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running the demo.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As we can see,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higher priority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(nearest deadline) 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chosen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to start the surgery operation.</a:t>
            </a:r>
          </a:p>
        </p:txBody>
      </p:sp>
    </p:spTree>
    <p:extLst>
      <p:ext uri="{BB962C8B-B14F-4D97-AF65-F5344CB8AC3E}">
        <p14:creationId xmlns:p14="http://schemas.microsoft.com/office/powerpoint/2010/main" val="364662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4685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18</a:t>
            </a:fld>
            <a:endParaRPr sz="1100">
              <a:latin typeface="Century Gothic"/>
              <a:cs typeface="Century Gothic"/>
            </a:endParaRPr>
          </a:p>
        </p:txBody>
      </p:sp>
      <p:pic>
        <p:nvPicPr>
          <p:cNvPr id="4" name="Immagine 3" descr="Immagine che contiene testo, Viso umano, uomo, schermata&#10;&#10;Descrizione generata automaticamente">
            <a:extLst>
              <a:ext uri="{FF2B5EF4-FFF2-40B4-BE49-F238E27FC236}">
                <a16:creationId xmlns:a16="http://schemas.microsoft.com/office/drawing/2014/main" id="{2F728AB5-6E97-3487-FBC2-E31520FA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33400"/>
            <a:ext cx="6096000" cy="53980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32782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923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19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649CC7F6-90D2-DC35-1341-D32AED32830B}"/>
              </a:ext>
            </a:extLst>
          </p:cNvPr>
          <p:cNvSpPr txBox="1"/>
          <p:nvPr/>
        </p:nvSpPr>
        <p:spPr>
          <a:xfrm>
            <a:off x="228600" y="1126153"/>
            <a:ext cx="4343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feature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which aims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better schedule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hospital incoming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to show an actual implementation of an hospital.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(task) is characterized by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 time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duration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(expected),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time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which patient’s condition worsens, and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Immagine 1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75F61C2-8808-F8C5-E57C-01F944D0F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95" y="1838131"/>
            <a:ext cx="7164705" cy="30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2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900" y="448297"/>
            <a:ext cx="5461300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Project Goals</a:t>
            </a:r>
            <a:endParaRPr sz="5400" spc="-10" dirty="0"/>
          </a:p>
        </p:txBody>
      </p:sp>
      <p:grpSp>
        <p:nvGrpSpPr>
          <p:cNvPr id="4" name="object 4"/>
          <p:cNvGrpSpPr/>
          <p:nvPr/>
        </p:nvGrpSpPr>
        <p:grpSpPr>
          <a:xfrm>
            <a:off x="6248400" y="76200"/>
            <a:ext cx="5867401" cy="6172200"/>
            <a:chOff x="6586537" y="267499"/>
            <a:chExt cx="5342255" cy="5778500"/>
          </a:xfrm>
        </p:grpSpPr>
        <p:sp>
          <p:nvSpPr>
            <p:cNvPr id="5" name="object 5"/>
            <p:cNvSpPr/>
            <p:nvPr/>
          </p:nvSpPr>
          <p:spPr>
            <a:xfrm>
              <a:off x="6586537" y="267499"/>
              <a:ext cx="5342255" cy="5778500"/>
            </a:xfrm>
            <a:custGeom>
              <a:avLst/>
              <a:gdLst/>
              <a:ahLst/>
              <a:cxnLst/>
              <a:rect l="l" t="t" r="r" b="b"/>
              <a:pathLst>
                <a:path w="5342255" h="5778500">
                  <a:moveTo>
                    <a:pt x="5341937" y="0"/>
                  </a:moveTo>
                  <a:lnTo>
                    <a:pt x="0" y="0"/>
                  </a:lnTo>
                  <a:lnTo>
                    <a:pt x="0" y="5778004"/>
                  </a:lnTo>
                  <a:lnTo>
                    <a:pt x="5341937" y="5778004"/>
                  </a:lnTo>
                  <a:lnTo>
                    <a:pt x="534193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84627" y="2225150"/>
              <a:ext cx="1529080" cy="1539240"/>
            </a:xfrm>
            <a:custGeom>
              <a:avLst/>
              <a:gdLst/>
              <a:ahLst/>
              <a:cxnLst/>
              <a:rect l="l" t="t" r="r" b="b"/>
              <a:pathLst>
                <a:path w="1529079" h="1539239">
                  <a:moveTo>
                    <a:pt x="764245" y="0"/>
                  </a:moveTo>
                  <a:lnTo>
                    <a:pt x="723657" y="1066"/>
                  </a:lnTo>
                  <a:lnTo>
                    <a:pt x="683620" y="4231"/>
                  </a:lnTo>
                  <a:lnTo>
                    <a:pt x="644188" y="9441"/>
                  </a:lnTo>
                  <a:lnTo>
                    <a:pt x="605414" y="16643"/>
                  </a:lnTo>
                  <a:lnTo>
                    <a:pt x="567349" y="25782"/>
                  </a:lnTo>
                  <a:lnTo>
                    <a:pt x="530048" y="36807"/>
                  </a:lnTo>
                  <a:lnTo>
                    <a:pt x="493563" y="49665"/>
                  </a:lnTo>
                  <a:lnTo>
                    <a:pt x="457946" y="64301"/>
                  </a:lnTo>
                  <a:lnTo>
                    <a:pt x="423251" y="80664"/>
                  </a:lnTo>
                  <a:lnTo>
                    <a:pt x="389530" y="98698"/>
                  </a:lnTo>
                  <a:lnTo>
                    <a:pt x="356836" y="118351"/>
                  </a:lnTo>
                  <a:lnTo>
                    <a:pt x="294741" y="162304"/>
                  </a:lnTo>
                  <a:lnTo>
                    <a:pt x="237389" y="212097"/>
                  </a:lnTo>
                  <a:lnTo>
                    <a:pt x="185202" y="267303"/>
                  </a:lnTo>
                  <a:lnTo>
                    <a:pt x="138601" y="327497"/>
                  </a:lnTo>
                  <a:lnTo>
                    <a:pt x="117529" y="359332"/>
                  </a:lnTo>
                  <a:lnTo>
                    <a:pt x="98010" y="392254"/>
                  </a:lnTo>
                  <a:lnTo>
                    <a:pt x="80102" y="426212"/>
                  </a:lnTo>
                  <a:lnTo>
                    <a:pt x="63854" y="461149"/>
                  </a:lnTo>
                  <a:lnTo>
                    <a:pt x="49319" y="497014"/>
                  </a:lnTo>
                  <a:lnTo>
                    <a:pt x="36551" y="533755"/>
                  </a:lnTo>
                  <a:lnTo>
                    <a:pt x="25603" y="571317"/>
                  </a:lnTo>
                  <a:lnTo>
                    <a:pt x="16526" y="609648"/>
                  </a:lnTo>
                  <a:lnTo>
                    <a:pt x="9375" y="648694"/>
                  </a:lnTo>
                  <a:lnTo>
                    <a:pt x="4201" y="688400"/>
                  </a:lnTo>
                  <a:lnTo>
                    <a:pt x="1059" y="728718"/>
                  </a:lnTo>
                  <a:lnTo>
                    <a:pt x="0" y="769590"/>
                  </a:lnTo>
                  <a:lnTo>
                    <a:pt x="1059" y="810461"/>
                  </a:lnTo>
                  <a:lnTo>
                    <a:pt x="4201" y="850778"/>
                  </a:lnTo>
                  <a:lnTo>
                    <a:pt x="9375" y="890485"/>
                  </a:lnTo>
                  <a:lnTo>
                    <a:pt x="16526" y="929532"/>
                  </a:lnTo>
                  <a:lnTo>
                    <a:pt x="25603" y="967863"/>
                  </a:lnTo>
                  <a:lnTo>
                    <a:pt x="36551" y="1005424"/>
                  </a:lnTo>
                  <a:lnTo>
                    <a:pt x="49319" y="1042165"/>
                  </a:lnTo>
                  <a:lnTo>
                    <a:pt x="63854" y="1078030"/>
                  </a:lnTo>
                  <a:lnTo>
                    <a:pt x="80102" y="1112968"/>
                  </a:lnTo>
                  <a:lnTo>
                    <a:pt x="98010" y="1146925"/>
                  </a:lnTo>
                  <a:lnTo>
                    <a:pt x="117529" y="1179847"/>
                  </a:lnTo>
                  <a:lnTo>
                    <a:pt x="138601" y="1211682"/>
                  </a:lnTo>
                  <a:lnTo>
                    <a:pt x="161176" y="1242376"/>
                  </a:lnTo>
                  <a:lnTo>
                    <a:pt x="210624" y="1300130"/>
                  </a:lnTo>
                  <a:lnTo>
                    <a:pt x="265446" y="1352683"/>
                  </a:lnTo>
                  <a:lnTo>
                    <a:pt x="325222" y="1399608"/>
                  </a:lnTo>
                  <a:lnTo>
                    <a:pt x="389530" y="1440482"/>
                  </a:lnTo>
                  <a:lnTo>
                    <a:pt x="423251" y="1458516"/>
                  </a:lnTo>
                  <a:lnTo>
                    <a:pt x="457946" y="1474878"/>
                  </a:lnTo>
                  <a:lnTo>
                    <a:pt x="493563" y="1489514"/>
                  </a:lnTo>
                  <a:lnTo>
                    <a:pt x="530048" y="1502371"/>
                  </a:lnTo>
                  <a:lnTo>
                    <a:pt x="567349" y="1513398"/>
                  </a:lnTo>
                  <a:lnTo>
                    <a:pt x="605414" y="1522536"/>
                  </a:lnTo>
                  <a:lnTo>
                    <a:pt x="644188" y="1529739"/>
                  </a:lnTo>
                  <a:lnTo>
                    <a:pt x="683620" y="1534948"/>
                  </a:lnTo>
                  <a:lnTo>
                    <a:pt x="723657" y="1538113"/>
                  </a:lnTo>
                  <a:lnTo>
                    <a:pt x="764245" y="1539180"/>
                  </a:lnTo>
                  <a:lnTo>
                    <a:pt x="804833" y="1538113"/>
                  </a:lnTo>
                  <a:lnTo>
                    <a:pt x="844870" y="1534948"/>
                  </a:lnTo>
                  <a:lnTo>
                    <a:pt x="884302" y="1529739"/>
                  </a:lnTo>
                  <a:lnTo>
                    <a:pt x="923076" y="1522536"/>
                  </a:lnTo>
                  <a:lnTo>
                    <a:pt x="961141" y="1513398"/>
                  </a:lnTo>
                  <a:lnTo>
                    <a:pt x="998442" y="1502371"/>
                  </a:lnTo>
                  <a:lnTo>
                    <a:pt x="1034926" y="1489514"/>
                  </a:lnTo>
                  <a:lnTo>
                    <a:pt x="1070543" y="1474878"/>
                  </a:lnTo>
                  <a:lnTo>
                    <a:pt x="1105239" y="1458516"/>
                  </a:lnTo>
                  <a:lnTo>
                    <a:pt x="1138958" y="1440482"/>
                  </a:lnTo>
                  <a:lnTo>
                    <a:pt x="1171653" y="1420827"/>
                  </a:lnTo>
                  <a:lnTo>
                    <a:pt x="1233747" y="1376875"/>
                  </a:lnTo>
                  <a:lnTo>
                    <a:pt x="1291101" y="1327082"/>
                  </a:lnTo>
                  <a:lnTo>
                    <a:pt x="1343287" y="1271877"/>
                  </a:lnTo>
                  <a:lnTo>
                    <a:pt x="1389887" y="1211682"/>
                  </a:lnTo>
                  <a:lnTo>
                    <a:pt x="1410961" y="1179847"/>
                  </a:lnTo>
                  <a:lnTo>
                    <a:pt x="1430478" y="1146925"/>
                  </a:lnTo>
                  <a:lnTo>
                    <a:pt x="1448388" y="1112968"/>
                  </a:lnTo>
                  <a:lnTo>
                    <a:pt x="1464636" y="1078030"/>
                  </a:lnTo>
                  <a:lnTo>
                    <a:pt x="1479170" y="1042165"/>
                  </a:lnTo>
                  <a:lnTo>
                    <a:pt x="1491938" y="1005424"/>
                  </a:lnTo>
                  <a:lnTo>
                    <a:pt x="1502886" y="967863"/>
                  </a:lnTo>
                  <a:lnTo>
                    <a:pt x="1511964" y="929532"/>
                  </a:lnTo>
                  <a:lnTo>
                    <a:pt x="1519115" y="890485"/>
                  </a:lnTo>
                  <a:lnTo>
                    <a:pt x="1524288" y="850778"/>
                  </a:lnTo>
                  <a:lnTo>
                    <a:pt x="1527431" y="810461"/>
                  </a:lnTo>
                  <a:lnTo>
                    <a:pt x="1528490" y="769590"/>
                  </a:lnTo>
                  <a:lnTo>
                    <a:pt x="1527431" y="728718"/>
                  </a:lnTo>
                  <a:lnTo>
                    <a:pt x="1524288" y="688400"/>
                  </a:lnTo>
                  <a:lnTo>
                    <a:pt x="1519115" y="648694"/>
                  </a:lnTo>
                  <a:lnTo>
                    <a:pt x="1511964" y="609648"/>
                  </a:lnTo>
                  <a:lnTo>
                    <a:pt x="1502886" y="571317"/>
                  </a:lnTo>
                  <a:lnTo>
                    <a:pt x="1491938" y="533755"/>
                  </a:lnTo>
                  <a:lnTo>
                    <a:pt x="1479170" y="497014"/>
                  </a:lnTo>
                  <a:lnTo>
                    <a:pt x="1464636" y="461149"/>
                  </a:lnTo>
                  <a:lnTo>
                    <a:pt x="1448388" y="426212"/>
                  </a:lnTo>
                  <a:lnTo>
                    <a:pt x="1430478" y="392254"/>
                  </a:lnTo>
                  <a:lnTo>
                    <a:pt x="1410961" y="359332"/>
                  </a:lnTo>
                  <a:lnTo>
                    <a:pt x="1389887" y="327497"/>
                  </a:lnTo>
                  <a:lnTo>
                    <a:pt x="1367312" y="296804"/>
                  </a:lnTo>
                  <a:lnTo>
                    <a:pt x="1317866" y="239049"/>
                  </a:lnTo>
                  <a:lnTo>
                    <a:pt x="1263042" y="186496"/>
                  </a:lnTo>
                  <a:lnTo>
                    <a:pt x="1203266" y="139571"/>
                  </a:lnTo>
                  <a:lnTo>
                    <a:pt x="1138958" y="98698"/>
                  </a:lnTo>
                  <a:lnTo>
                    <a:pt x="1105239" y="80664"/>
                  </a:lnTo>
                  <a:lnTo>
                    <a:pt x="1070543" y="64301"/>
                  </a:lnTo>
                  <a:lnTo>
                    <a:pt x="1034926" y="49665"/>
                  </a:lnTo>
                  <a:lnTo>
                    <a:pt x="998442" y="36807"/>
                  </a:lnTo>
                  <a:lnTo>
                    <a:pt x="961141" y="25782"/>
                  </a:lnTo>
                  <a:lnTo>
                    <a:pt x="923076" y="16643"/>
                  </a:lnTo>
                  <a:lnTo>
                    <a:pt x="884302" y="9441"/>
                  </a:lnTo>
                  <a:lnTo>
                    <a:pt x="844870" y="4231"/>
                  </a:lnTo>
                  <a:lnTo>
                    <a:pt x="804833" y="1066"/>
                  </a:lnTo>
                  <a:lnTo>
                    <a:pt x="7642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DC2703-3112-958F-B41D-6AEDF430B3AD}"/>
              </a:ext>
            </a:extLst>
          </p:cNvPr>
          <p:cNvSpPr txBox="1"/>
          <p:nvPr/>
        </p:nvSpPr>
        <p:spPr>
          <a:xfrm>
            <a:off x="253701" y="3219271"/>
            <a:ext cx="58674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Customize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chosen operating system (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FreeRTOS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) to implement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feature</a:t>
            </a:r>
            <a:endParaRPr lang="it-IT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CasellaDiTesto 18">
            <a:extLst>
              <a:ext uri="{FF2B5EF4-FFF2-40B4-BE49-F238E27FC236}">
                <a16:creationId xmlns:a16="http://schemas.microsoft.com/office/drawing/2014/main" id="{1768F36C-A03A-EE8F-2460-580F2897B57E}"/>
              </a:ext>
            </a:extLst>
          </p:cNvPr>
          <p:cNvSpPr txBox="1"/>
          <p:nvPr/>
        </p:nvSpPr>
        <p:spPr>
          <a:xfrm>
            <a:off x="253700" y="4567535"/>
            <a:ext cx="5867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Evaluate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on significant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workloads</a:t>
            </a:r>
            <a:endParaRPr lang="it-IT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1" name="Immagine 12" descr="Immagine che contiene logo, Elementi grafici, Carattere, design&#10;&#10;Descrizione generata automaticamente">
            <a:extLst>
              <a:ext uri="{FF2B5EF4-FFF2-40B4-BE49-F238E27FC236}">
                <a16:creationId xmlns:a16="http://schemas.microsoft.com/office/drawing/2014/main" id="{5F9996CC-6D28-D75E-E664-00C67606B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40" y="582533"/>
            <a:ext cx="4389120" cy="2194560"/>
          </a:xfrm>
          <a:prstGeom prst="rect">
            <a:avLst/>
          </a:prstGeom>
        </p:spPr>
      </p:pic>
      <p:pic>
        <p:nvPicPr>
          <p:cNvPr id="42" name="Immagine 10" descr="Immagine che contiene testo, Carattere, verde, logo&#10;&#10;Descrizione generata automaticamente">
            <a:extLst>
              <a:ext uri="{FF2B5EF4-FFF2-40B4-BE49-F238E27FC236}">
                <a16:creationId xmlns:a16="http://schemas.microsoft.com/office/drawing/2014/main" id="{09C8C712-B640-2EA6-413B-5200EC9DD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39" y="4046495"/>
            <a:ext cx="4389121" cy="166850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7A379D1-E711-9BA5-BAAD-CDDD78ECE136}"/>
              </a:ext>
            </a:extLst>
          </p:cNvPr>
          <p:cNvSpPr txBox="1"/>
          <p:nvPr/>
        </p:nvSpPr>
        <p:spPr>
          <a:xfrm>
            <a:off x="253700" y="1847671"/>
            <a:ext cx="5867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840"/>
              </a:spcBef>
            </a:pP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Acquire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proficiency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utilizing an embedded operating system on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QEMU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endParaRPr lang="it-IT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20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62E597-8242-FE7A-CBCE-5DC331789E61}"/>
              </a:ext>
            </a:extLst>
          </p:cNvPr>
          <p:cNvSpPr txBox="1"/>
          <p:nvPr/>
        </p:nvSpPr>
        <p:spPr>
          <a:xfrm>
            <a:off x="1790700" y="1014171"/>
            <a:ext cx="8610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aperiodic task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(patient)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at a time and based on its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time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patient can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die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start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occupies the surgery room.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 ends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patient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leave the room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36CECDE0-6CAC-54CB-5262-5BF1BE67A6B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8DEDE5A-440F-F456-6044-7CBF11EE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86" y="2660904"/>
            <a:ext cx="8862828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93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21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34F454-9468-366C-11CF-EEDE3C3A6E37}"/>
              </a:ext>
            </a:extLst>
          </p:cNvPr>
          <p:cNvSpPr txBox="1"/>
          <p:nvPr/>
        </p:nvSpPr>
        <p:spPr>
          <a:xfrm>
            <a:off x="304800" y="1466671"/>
            <a:ext cx="1158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simulate the arrivals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of the patients, it was implemented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periodic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task,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which is executed every second and creates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task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GB" sz="2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F329C41-282C-69A0-246B-65CFC33FA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4571999"/>
            <a:ext cx="9877114" cy="995875"/>
          </a:xfrm>
          <a:prstGeom prst="rect">
            <a:avLst/>
          </a:prstGeom>
        </p:spPr>
      </p:pic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07C21B5-2DF2-9159-7E0C-DB681E236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555304"/>
            <a:ext cx="9877115" cy="17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04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22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34F454-9468-366C-11CF-EEDE3C3A6E37}"/>
              </a:ext>
            </a:extLst>
          </p:cNvPr>
          <p:cNvSpPr txBox="1"/>
          <p:nvPr/>
        </p:nvSpPr>
        <p:spPr>
          <a:xfrm>
            <a:off x="304800" y="1600200"/>
            <a:ext cx="27181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scheduler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simulates a sort of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polling server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iteratively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checks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if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 room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if there is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ready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the queue.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1681E7A-02D8-D26A-E62E-84E98A8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06" y="2865457"/>
            <a:ext cx="8940499" cy="9445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6EF6191-A738-7CB3-BA2B-2EAADABB4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01" y="1437618"/>
            <a:ext cx="8940499" cy="772182"/>
          </a:xfrm>
          <a:prstGeom prst="rect">
            <a:avLst/>
          </a:prstGeom>
        </p:spPr>
      </p:pic>
      <p:pic>
        <p:nvPicPr>
          <p:cNvPr id="13" name="Immagine 12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8B694ED4-FCAB-4468-4A40-31668AEE6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06" y="4492881"/>
            <a:ext cx="8940499" cy="11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77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23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8229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Scheduler</a:t>
            </a:r>
            <a:r>
              <a:rPr lang="it-IT" sz="5400" spc="-10" dirty="0"/>
              <a:t> - Output</a:t>
            </a:r>
          </a:p>
        </p:txBody>
      </p:sp>
      <p:pic>
        <p:nvPicPr>
          <p:cNvPr id="3" name="Immagine 2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1A087777-0528-88B2-0682-4F3B7986A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19" y="2362200"/>
            <a:ext cx="7673162" cy="362578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E9722D-8E9B-0093-00EB-7D82C2B08248}"/>
              </a:ext>
            </a:extLst>
          </p:cNvPr>
          <p:cNvSpPr txBox="1"/>
          <p:nvPr/>
        </p:nvSpPr>
        <p:spPr>
          <a:xfrm>
            <a:off x="304800" y="1295400"/>
            <a:ext cx="1158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shows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results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demoScheduler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our scheduler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without preemption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2330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24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8229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Scheduler</a:t>
            </a:r>
            <a:r>
              <a:rPr lang="it-IT" sz="5400" spc="-10" dirty="0"/>
              <a:t> - Output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27DE7B-1B1F-FD7D-FC43-A2FD966C36C7}"/>
              </a:ext>
            </a:extLst>
          </p:cNvPr>
          <p:cNvSpPr txBox="1"/>
          <p:nvPr/>
        </p:nvSpPr>
        <p:spPr>
          <a:xfrm>
            <a:off x="304800" y="1295400"/>
            <a:ext cx="1158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shows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results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demoScheduler with </a:t>
            </a:r>
            <a:r>
              <a:rPr lang="en-GB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FreeRTOS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scheduler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with preemption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magine 3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AECA422C-99AF-8155-596B-87CD76023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6"/>
          <a:stretch/>
        </p:blipFill>
        <p:spPr>
          <a:xfrm>
            <a:off x="2443596" y="2362200"/>
            <a:ext cx="7304807" cy="35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06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25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55A389F-651F-5805-7989-70D6031EFA09}"/>
              </a:ext>
            </a:extLst>
          </p:cNvPr>
          <p:cNvSpPr txBox="1">
            <a:spLocks/>
          </p:cNvSpPr>
          <p:nvPr/>
        </p:nvSpPr>
        <p:spPr>
          <a:xfrm>
            <a:off x="375285" y="388897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Results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C0322825-D083-BD1E-641C-B25D263BC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613152"/>
              </p:ext>
            </p:extLst>
          </p:nvPr>
        </p:nvGraphicFramePr>
        <p:xfrm>
          <a:off x="653392" y="1523999"/>
          <a:ext cx="10885216" cy="1752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877">
                  <a:extLst>
                    <a:ext uri="{9D8B030D-6E8A-4147-A177-3AD203B41FA5}">
                      <a16:colId xmlns:a16="http://schemas.microsoft.com/office/drawing/2014/main" val="1549377613"/>
                    </a:ext>
                  </a:extLst>
                </a:gridCol>
                <a:gridCol w="1449666">
                  <a:extLst>
                    <a:ext uri="{9D8B030D-6E8A-4147-A177-3AD203B41FA5}">
                      <a16:colId xmlns:a16="http://schemas.microsoft.com/office/drawing/2014/main" val="3932475657"/>
                    </a:ext>
                  </a:extLst>
                </a:gridCol>
                <a:gridCol w="1958322">
                  <a:extLst>
                    <a:ext uri="{9D8B030D-6E8A-4147-A177-3AD203B41FA5}">
                      <a16:colId xmlns:a16="http://schemas.microsoft.com/office/drawing/2014/main" val="3924395772"/>
                    </a:ext>
                  </a:extLst>
                </a:gridCol>
                <a:gridCol w="941012">
                  <a:extLst>
                    <a:ext uri="{9D8B030D-6E8A-4147-A177-3AD203B41FA5}">
                      <a16:colId xmlns:a16="http://schemas.microsoft.com/office/drawing/2014/main" val="1319226314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747200062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1758595943"/>
                    </a:ext>
                  </a:extLst>
                </a:gridCol>
                <a:gridCol w="1373369">
                  <a:extLst>
                    <a:ext uri="{9D8B030D-6E8A-4147-A177-3AD203B41FA5}">
                      <a16:colId xmlns:a16="http://schemas.microsoft.com/office/drawing/2014/main" val="447328233"/>
                    </a:ext>
                  </a:extLst>
                </a:gridCol>
              </a:tblGrid>
              <a:tr h="38946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FreeRTOS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With </a:t>
                      </a:r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Preemption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02787"/>
                  </a:ext>
                </a:extLst>
              </a:tr>
              <a:tr h="28128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Patient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Arrival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Starting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Deadline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Ending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Died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(yes/no)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6703951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1646434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8875642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7419397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701746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B925D4D-DD02-E000-4217-CA7A8C034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5854"/>
              </p:ext>
            </p:extLst>
          </p:nvPr>
        </p:nvGraphicFramePr>
        <p:xfrm>
          <a:off x="647295" y="3928874"/>
          <a:ext cx="10885217" cy="1633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877">
                  <a:extLst>
                    <a:ext uri="{9D8B030D-6E8A-4147-A177-3AD203B41FA5}">
                      <a16:colId xmlns:a16="http://schemas.microsoft.com/office/drawing/2014/main" val="3677398559"/>
                    </a:ext>
                  </a:extLst>
                </a:gridCol>
                <a:gridCol w="1449667">
                  <a:extLst>
                    <a:ext uri="{9D8B030D-6E8A-4147-A177-3AD203B41FA5}">
                      <a16:colId xmlns:a16="http://schemas.microsoft.com/office/drawing/2014/main" val="3699246417"/>
                    </a:ext>
                  </a:extLst>
                </a:gridCol>
                <a:gridCol w="1958323">
                  <a:extLst>
                    <a:ext uri="{9D8B030D-6E8A-4147-A177-3AD203B41FA5}">
                      <a16:colId xmlns:a16="http://schemas.microsoft.com/office/drawing/2014/main" val="1696053579"/>
                    </a:ext>
                  </a:extLst>
                </a:gridCol>
                <a:gridCol w="941012">
                  <a:extLst>
                    <a:ext uri="{9D8B030D-6E8A-4147-A177-3AD203B41FA5}">
                      <a16:colId xmlns:a16="http://schemas.microsoft.com/office/drawing/2014/main" val="3620805430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1725499072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2299824740"/>
                    </a:ext>
                  </a:extLst>
                </a:gridCol>
                <a:gridCol w="1373368">
                  <a:extLst>
                    <a:ext uri="{9D8B030D-6E8A-4147-A177-3AD203B41FA5}">
                      <a16:colId xmlns:a16="http://schemas.microsoft.com/office/drawing/2014/main" val="3413466626"/>
                    </a:ext>
                  </a:extLst>
                </a:gridCol>
              </a:tblGrid>
              <a:tr h="27945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Our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Without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Preemption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83243"/>
                  </a:ext>
                </a:extLst>
              </a:tr>
              <a:tr h="27945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Patient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Arrival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Starting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Deadline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Ending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Died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(yes/no)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8159408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176773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6969495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yes :(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4439620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51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954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248400" y="76200"/>
            <a:ext cx="5867401" cy="6172200"/>
            <a:chOff x="6586537" y="267499"/>
            <a:chExt cx="5342255" cy="5778500"/>
          </a:xfrm>
        </p:grpSpPr>
        <p:sp>
          <p:nvSpPr>
            <p:cNvPr id="5" name="object 5"/>
            <p:cNvSpPr/>
            <p:nvPr/>
          </p:nvSpPr>
          <p:spPr>
            <a:xfrm>
              <a:off x="6586537" y="267499"/>
              <a:ext cx="5342255" cy="5778500"/>
            </a:xfrm>
            <a:custGeom>
              <a:avLst/>
              <a:gdLst/>
              <a:ahLst/>
              <a:cxnLst/>
              <a:rect l="l" t="t" r="r" b="b"/>
              <a:pathLst>
                <a:path w="5342255" h="5778500">
                  <a:moveTo>
                    <a:pt x="5341937" y="0"/>
                  </a:moveTo>
                  <a:lnTo>
                    <a:pt x="0" y="0"/>
                  </a:lnTo>
                  <a:lnTo>
                    <a:pt x="0" y="5778004"/>
                  </a:lnTo>
                  <a:lnTo>
                    <a:pt x="5341937" y="5778004"/>
                  </a:lnTo>
                  <a:lnTo>
                    <a:pt x="534193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84627" y="2225150"/>
              <a:ext cx="1529080" cy="1539240"/>
            </a:xfrm>
            <a:custGeom>
              <a:avLst/>
              <a:gdLst/>
              <a:ahLst/>
              <a:cxnLst/>
              <a:rect l="l" t="t" r="r" b="b"/>
              <a:pathLst>
                <a:path w="1529079" h="1539239">
                  <a:moveTo>
                    <a:pt x="764245" y="0"/>
                  </a:moveTo>
                  <a:lnTo>
                    <a:pt x="723657" y="1066"/>
                  </a:lnTo>
                  <a:lnTo>
                    <a:pt x="683620" y="4231"/>
                  </a:lnTo>
                  <a:lnTo>
                    <a:pt x="644188" y="9441"/>
                  </a:lnTo>
                  <a:lnTo>
                    <a:pt x="605414" y="16643"/>
                  </a:lnTo>
                  <a:lnTo>
                    <a:pt x="567349" y="25782"/>
                  </a:lnTo>
                  <a:lnTo>
                    <a:pt x="530048" y="36807"/>
                  </a:lnTo>
                  <a:lnTo>
                    <a:pt x="493563" y="49665"/>
                  </a:lnTo>
                  <a:lnTo>
                    <a:pt x="457946" y="64301"/>
                  </a:lnTo>
                  <a:lnTo>
                    <a:pt x="423251" y="80664"/>
                  </a:lnTo>
                  <a:lnTo>
                    <a:pt x="389530" y="98698"/>
                  </a:lnTo>
                  <a:lnTo>
                    <a:pt x="356836" y="118351"/>
                  </a:lnTo>
                  <a:lnTo>
                    <a:pt x="294741" y="162304"/>
                  </a:lnTo>
                  <a:lnTo>
                    <a:pt x="237389" y="212097"/>
                  </a:lnTo>
                  <a:lnTo>
                    <a:pt x="185202" y="267303"/>
                  </a:lnTo>
                  <a:lnTo>
                    <a:pt x="138601" y="327497"/>
                  </a:lnTo>
                  <a:lnTo>
                    <a:pt x="117529" y="359332"/>
                  </a:lnTo>
                  <a:lnTo>
                    <a:pt x="98010" y="392254"/>
                  </a:lnTo>
                  <a:lnTo>
                    <a:pt x="80102" y="426212"/>
                  </a:lnTo>
                  <a:lnTo>
                    <a:pt x="63854" y="461149"/>
                  </a:lnTo>
                  <a:lnTo>
                    <a:pt x="49319" y="497014"/>
                  </a:lnTo>
                  <a:lnTo>
                    <a:pt x="36551" y="533755"/>
                  </a:lnTo>
                  <a:lnTo>
                    <a:pt x="25603" y="571317"/>
                  </a:lnTo>
                  <a:lnTo>
                    <a:pt x="16526" y="609648"/>
                  </a:lnTo>
                  <a:lnTo>
                    <a:pt x="9375" y="648694"/>
                  </a:lnTo>
                  <a:lnTo>
                    <a:pt x="4201" y="688400"/>
                  </a:lnTo>
                  <a:lnTo>
                    <a:pt x="1059" y="728718"/>
                  </a:lnTo>
                  <a:lnTo>
                    <a:pt x="0" y="769590"/>
                  </a:lnTo>
                  <a:lnTo>
                    <a:pt x="1059" y="810461"/>
                  </a:lnTo>
                  <a:lnTo>
                    <a:pt x="4201" y="850778"/>
                  </a:lnTo>
                  <a:lnTo>
                    <a:pt x="9375" y="890485"/>
                  </a:lnTo>
                  <a:lnTo>
                    <a:pt x="16526" y="929532"/>
                  </a:lnTo>
                  <a:lnTo>
                    <a:pt x="25603" y="967863"/>
                  </a:lnTo>
                  <a:lnTo>
                    <a:pt x="36551" y="1005424"/>
                  </a:lnTo>
                  <a:lnTo>
                    <a:pt x="49319" y="1042165"/>
                  </a:lnTo>
                  <a:lnTo>
                    <a:pt x="63854" y="1078030"/>
                  </a:lnTo>
                  <a:lnTo>
                    <a:pt x="80102" y="1112968"/>
                  </a:lnTo>
                  <a:lnTo>
                    <a:pt x="98010" y="1146925"/>
                  </a:lnTo>
                  <a:lnTo>
                    <a:pt x="117529" y="1179847"/>
                  </a:lnTo>
                  <a:lnTo>
                    <a:pt x="138601" y="1211682"/>
                  </a:lnTo>
                  <a:lnTo>
                    <a:pt x="161176" y="1242376"/>
                  </a:lnTo>
                  <a:lnTo>
                    <a:pt x="210624" y="1300130"/>
                  </a:lnTo>
                  <a:lnTo>
                    <a:pt x="265446" y="1352683"/>
                  </a:lnTo>
                  <a:lnTo>
                    <a:pt x="325222" y="1399608"/>
                  </a:lnTo>
                  <a:lnTo>
                    <a:pt x="389530" y="1440482"/>
                  </a:lnTo>
                  <a:lnTo>
                    <a:pt x="423251" y="1458516"/>
                  </a:lnTo>
                  <a:lnTo>
                    <a:pt x="457946" y="1474878"/>
                  </a:lnTo>
                  <a:lnTo>
                    <a:pt x="493563" y="1489514"/>
                  </a:lnTo>
                  <a:lnTo>
                    <a:pt x="530048" y="1502371"/>
                  </a:lnTo>
                  <a:lnTo>
                    <a:pt x="567349" y="1513398"/>
                  </a:lnTo>
                  <a:lnTo>
                    <a:pt x="605414" y="1522536"/>
                  </a:lnTo>
                  <a:lnTo>
                    <a:pt x="644188" y="1529739"/>
                  </a:lnTo>
                  <a:lnTo>
                    <a:pt x="683620" y="1534948"/>
                  </a:lnTo>
                  <a:lnTo>
                    <a:pt x="723657" y="1538113"/>
                  </a:lnTo>
                  <a:lnTo>
                    <a:pt x="764245" y="1539180"/>
                  </a:lnTo>
                  <a:lnTo>
                    <a:pt x="804833" y="1538113"/>
                  </a:lnTo>
                  <a:lnTo>
                    <a:pt x="844870" y="1534948"/>
                  </a:lnTo>
                  <a:lnTo>
                    <a:pt x="884302" y="1529739"/>
                  </a:lnTo>
                  <a:lnTo>
                    <a:pt x="923076" y="1522536"/>
                  </a:lnTo>
                  <a:lnTo>
                    <a:pt x="961141" y="1513398"/>
                  </a:lnTo>
                  <a:lnTo>
                    <a:pt x="998442" y="1502371"/>
                  </a:lnTo>
                  <a:lnTo>
                    <a:pt x="1034926" y="1489514"/>
                  </a:lnTo>
                  <a:lnTo>
                    <a:pt x="1070543" y="1474878"/>
                  </a:lnTo>
                  <a:lnTo>
                    <a:pt x="1105239" y="1458516"/>
                  </a:lnTo>
                  <a:lnTo>
                    <a:pt x="1138958" y="1440482"/>
                  </a:lnTo>
                  <a:lnTo>
                    <a:pt x="1171653" y="1420827"/>
                  </a:lnTo>
                  <a:lnTo>
                    <a:pt x="1233747" y="1376875"/>
                  </a:lnTo>
                  <a:lnTo>
                    <a:pt x="1291101" y="1327082"/>
                  </a:lnTo>
                  <a:lnTo>
                    <a:pt x="1343287" y="1271877"/>
                  </a:lnTo>
                  <a:lnTo>
                    <a:pt x="1389887" y="1211682"/>
                  </a:lnTo>
                  <a:lnTo>
                    <a:pt x="1410961" y="1179847"/>
                  </a:lnTo>
                  <a:lnTo>
                    <a:pt x="1430478" y="1146925"/>
                  </a:lnTo>
                  <a:lnTo>
                    <a:pt x="1448388" y="1112968"/>
                  </a:lnTo>
                  <a:lnTo>
                    <a:pt x="1464636" y="1078030"/>
                  </a:lnTo>
                  <a:lnTo>
                    <a:pt x="1479170" y="1042165"/>
                  </a:lnTo>
                  <a:lnTo>
                    <a:pt x="1491938" y="1005424"/>
                  </a:lnTo>
                  <a:lnTo>
                    <a:pt x="1502886" y="967863"/>
                  </a:lnTo>
                  <a:lnTo>
                    <a:pt x="1511964" y="929532"/>
                  </a:lnTo>
                  <a:lnTo>
                    <a:pt x="1519115" y="890485"/>
                  </a:lnTo>
                  <a:lnTo>
                    <a:pt x="1524288" y="850778"/>
                  </a:lnTo>
                  <a:lnTo>
                    <a:pt x="1527431" y="810461"/>
                  </a:lnTo>
                  <a:lnTo>
                    <a:pt x="1528490" y="769590"/>
                  </a:lnTo>
                  <a:lnTo>
                    <a:pt x="1527431" y="728718"/>
                  </a:lnTo>
                  <a:lnTo>
                    <a:pt x="1524288" y="688400"/>
                  </a:lnTo>
                  <a:lnTo>
                    <a:pt x="1519115" y="648694"/>
                  </a:lnTo>
                  <a:lnTo>
                    <a:pt x="1511964" y="609648"/>
                  </a:lnTo>
                  <a:lnTo>
                    <a:pt x="1502886" y="571317"/>
                  </a:lnTo>
                  <a:lnTo>
                    <a:pt x="1491938" y="533755"/>
                  </a:lnTo>
                  <a:lnTo>
                    <a:pt x="1479170" y="497014"/>
                  </a:lnTo>
                  <a:lnTo>
                    <a:pt x="1464636" y="461149"/>
                  </a:lnTo>
                  <a:lnTo>
                    <a:pt x="1448388" y="426212"/>
                  </a:lnTo>
                  <a:lnTo>
                    <a:pt x="1430478" y="392254"/>
                  </a:lnTo>
                  <a:lnTo>
                    <a:pt x="1410961" y="359332"/>
                  </a:lnTo>
                  <a:lnTo>
                    <a:pt x="1389887" y="327497"/>
                  </a:lnTo>
                  <a:lnTo>
                    <a:pt x="1367312" y="296804"/>
                  </a:lnTo>
                  <a:lnTo>
                    <a:pt x="1317866" y="239049"/>
                  </a:lnTo>
                  <a:lnTo>
                    <a:pt x="1263042" y="186496"/>
                  </a:lnTo>
                  <a:lnTo>
                    <a:pt x="1203266" y="139571"/>
                  </a:lnTo>
                  <a:lnTo>
                    <a:pt x="1138958" y="98698"/>
                  </a:lnTo>
                  <a:lnTo>
                    <a:pt x="1105239" y="80664"/>
                  </a:lnTo>
                  <a:lnTo>
                    <a:pt x="1070543" y="64301"/>
                  </a:lnTo>
                  <a:lnTo>
                    <a:pt x="1034926" y="49665"/>
                  </a:lnTo>
                  <a:lnTo>
                    <a:pt x="998442" y="36807"/>
                  </a:lnTo>
                  <a:lnTo>
                    <a:pt x="961141" y="25782"/>
                  </a:lnTo>
                  <a:lnTo>
                    <a:pt x="923076" y="16643"/>
                  </a:lnTo>
                  <a:lnTo>
                    <a:pt x="884302" y="9441"/>
                  </a:lnTo>
                  <a:lnTo>
                    <a:pt x="844870" y="4231"/>
                  </a:lnTo>
                  <a:lnTo>
                    <a:pt x="804833" y="1066"/>
                  </a:lnTo>
                  <a:lnTo>
                    <a:pt x="7642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26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702E6-1041-1D59-F952-7B96F98E57C2}"/>
              </a:ext>
            </a:extLst>
          </p:cNvPr>
          <p:cNvSpPr/>
          <p:nvPr/>
        </p:nvSpPr>
        <p:spPr>
          <a:xfrm>
            <a:off x="0" y="0"/>
            <a:ext cx="12192000" cy="6374466"/>
          </a:xfrm>
          <a:prstGeom prst="rect">
            <a:avLst/>
          </a:prstGeom>
          <a:solidFill>
            <a:srgbClr val="0028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3619B-3136-FB9D-098A-CA75F7D848A5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YOU!</a:t>
            </a:r>
            <a:endParaRPr lang="en-GB" sz="20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701" y="224468"/>
            <a:ext cx="68700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5400" spc="-10" dirty="0"/>
              <a:t>FreeRTOS</a:t>
            </a:r>
            <a:endParaRPr sz="4400"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6736049" y="5364988"/>
            <a:ext cx="33959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recent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threats,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Spectre,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36FA6A9-3443-BF10-BC8E-CA083C5A3800}"/>
              </a:ext>
            </a:extLst>
          </p:cNvPr>
          <p:cNvSpPr txBox="1">
            <a:spLocks/>
          </p:cNvSpPr>
          <p:nvPr/>
        </p:nvSpPr>
        <p:spPr>
          <a:xfrm>
            <a:off x="253700" y="1018733"/>
            <a:ext cx="9652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t-IT" spc="-10" dirty="0"/>
              <a:t>Real-Time OS for Microcontrollers</a:t>
            </a:r>
          </a:p>
        </p:txBody>
      </p:sp>
      <p:sp>
        <p:nvSpPr>
          <p:cNvPr id="12" name="object 33">
            <a:extLst>
              <a:ext uri="{FF2B5EF4-FFF2-40B4-BE49-F238E27FC236}">
                <a16:creationId xmlns:a16="http://schemas.microsoft.com/office/drawing/2014/main" id="{172856B9-FFEF-B134-07FD-415B531C2CC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C1F06-9448-31BE-17B4-EECCDBF82213}"/>
              </a:ext>
            </a:extLst>
          </p:cNvPr>
          <p:cNvSpPr txBox="1"/>
          <p:nvPr/>
        </p:nvSpPr>
        <p:spPr>
          <a:xfrm>
            <a:off x="253700" y="4796135"/>
            <a:ext cx="1163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FreeRTOS is built with an emphasis on reliability and ease of use.</a:t>
            </a:r>
            <a:endParaRPr lang="it-IT" sz="2400" dirty="0"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B8D0DA-A3A1-0EA5-0D06-3B98AD85F387}"/>
              </a:ext>
            </a:extLst>
          </p:cNvPr>
          <p:cNvSpPr txBox="1"/>
          <p:nvPr/>
        </p:nvSpPr>
        <p:spPr>
          <a:xfrm>
            <a:off x="253700" y="3741003"/>
            <a:ext cx="11633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Distributed </a:t>
            </a:r>
            <a:r>
              <a:rPr lang="en-US" sz="2400" b="1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freely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 under the </a:t>
            </a:r>
            <a:r>
              <a:rPr lang="en-US" sz="2400" b="1" i="0" dirty="0">
                <a:solidFill>
                  <a:srgbClr val="000000"/>
                </a:solidFill>
                <a:latin typeface="Century Gothic" panose="020B0502020202020204" pitchFamily="34" charset="0"/>
              </a:rPr>
              <a:t>MIT open-source license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en-US" sz="2400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FreeRTOS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 includes a </a:t>
            </a:r>
            <a:r>
              <a:rPr lang="en-US" sz="2400" i="0" dirty="0">
                <a:solidFill>
                  <a:srgbClr val="000000"/>
                </a:solidFill>
                <a:latin typeface="Century Gothic" panose="020B0502020202020204" pitchFamily="34" charset="0"/>
              </a:rPr>
              <a:t>kernel</a:t>
            </a:r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  <a:endParaRPr lang="en-US" sz="2400" b="0" i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11DDF-92B2-A862-F2FB-AF58703B508E}"/>
              </a:ext>
            </a:extLst>
          </p:cNvPr>
          <p:cNvSpPr txBox="1"/>
          <p:nvPr/>
        </p:nvSpPr>
        <p:spPr>
          <a:xfrm>
            <a:off x="253701" y="1935540"/>
            <a:ext cx="11633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FreeRTOS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is an open-source real-time operating system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kernel for embedded systems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widely used in microcontrollers and small microprocessors.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It provides a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set of software tools and libraries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that facilitate the development of embedded systems with real-time constraints.</a:t>
            </a:r>
            <a:endParaRPr lang="it-IT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72097"/>
            <a:ext cx="5034915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demoStats.c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9F0E-7173-6FF8-9343-5C7C4F730E48}"/>
              </a:ext>
            </a:extLst>
          </p:cNvPr>
          <p:cNvSpPr txBox="1"/>
          <p:nvPr/>
        </p:nvSpPr>
        <p:spPr>
          <a:xfrm>
            <a:off x="914400" y="1295400"/>
            <a:ext cx="613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9A3B6-E155-E904-EEA0-0FC481151961}"/>
              </a:ext>
            </a:extLst>
          </p:cNvPr>
          <p:cNvSpPr txBox="1"/>
          <p:nvPr/>
        </p:nvSpPr>
        <p:spPr>
          <a:xfrm>
            <a:off x="222885" y="896049"/>
            <a:ext cx="4876802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program is an example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show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how much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space </a:t>
            </a:r>
          </a:p>
          <a:p>
            <a:pPr algn="l"/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remains unallocated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GB" sz="7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creates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tasks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run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concurrently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The former is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simple counter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latter creates each time a new empty task and after call the </a:t>
            </a:r>
            <a:r>
              <a:rPr lang="en-GB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xPortGetFreeHeapSize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()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function (after a delay),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which returns the total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amount of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that remains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unallocated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endParaRPr lang="en-GB" sz="2400" b="1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042A3E-034A-ED08-78F6-5B547057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288" y="1524000"/>
            <a:ext cx="67869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7467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demoStats.c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9F0E-7173-6FF8-9343-5C7C4F730E48}"/>
              </a:ext>
            </a:extLst>
          </p:cNvPr>
          <p:cNvSpPr txBox="1"/>
          <p:nvPr/>
        </p:nvSpPr>
        <p:spPr>
          <a:xfrm>
            <a:off x="914400" y="1295400"/>
            <a:ext cx="613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 </a:t>
            </a:r>
            <a:endParaRPr lang="en-GB" dirty="0"/>
          </a:p>
        </p:txBody>
      </p:sp>
      <p:pic>
        <p:nvPicPr>
          <p:cNvPr id="4" name="Immagine 3" descr="Immagine che contiene testo, schermata, Carattere, menu&#10;&#10;Descrizione generata automaticamente">
            <a:extLst>
              <a:ext uri="{FF2B5EF4-FFF2-40B4-BE49-F238E27FC236}">
                <a16:creationId xmlns:a16="http://schemas.microsoft.com/office/drawing/2014/main" id="{4C999615-A624-F15C-B123-45EC9098B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0"/>
          <a:stretch/>
        </p:blipFill>
        <p:spPr>
          <a:xfrm>
            <a:off x="6015397" y="1066800"/>
            <a:ext cx="5892614" cy="4953000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3BC23A40-B20B-FF4F-5BF4-C52A836927F4}"/>
              </a:ext>
            </a:extLst>
          </p:cNvPr>
          <p:cNvSpPr txBox="1"/>
          <p:nvPr/>
        </p:nvSpPr>
        <p:spPr>
          <a:xfrm>
            <a:off x="264939" y="1906012"/>
            <a:ext cx="46880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demo, we can see how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 unallocated is less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time a new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is created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is running.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terminates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heap occupied 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automatically deallocated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665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72097"/>
            <a:ext cx="5034915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demoTimer.c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6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A379D1-E711-9BA5-BAAD-CDDD78ECE136}"/>
              </a:ext>
            </a:extLst>
          </p:cNvPr>
          <p:cNvSpPr txBox="1"/>
          <p:nvPr/>
        </p:nvSpPr>
        <p:spPr>
          <a:xfrm>
            <a:off x="228600" y="1566208"/>
            <a:ext cx="42420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is an example used to make simpler to understand a basic function of FreeRTOS as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timers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1DB3A-AB3D-134F-044D-C5A08A60889D}"/>
              </a:ext>
            </a:extLst>
          </p:cNvPr>
          <p:cNvSpPr txBox="1"/>
          <p:nvPr/>
        </p:nvSpPr>
        <p:spPr>
          <a:xfrm>
            <a:off x="228600" y="3657600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 message is printed on the console after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increasing timeout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each print, the delay is increased of 1 second.</a:t>
            </a:r>
          </a:p>
        </p:txBody>
      </p:sp>
      <p:pic>
        <p:nvPicPr>
          <p:cNvPr id="14" name="Picture 1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2C065318-E75D-F167-AE78-E6343FD232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/>
          <a:stretch/>
        </p:blipFill>
        <p:spPr>
          <a:xfrm>
            <a:off x="4952573" y="3657601"/>
            <a:ext cx="6934628" cy="2362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A43C710-82BE-4CAD-51D9-CDAE5F8FE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680" y="381000"/>
            <a:ext cx="6921280" cy="29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6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80067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demoTimer.c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7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43">
            <a:extLst>
              <a:ext uri="{FF2B5EF4-FFF2-40B4-BE49-F238E27FC236}">
                <a16:creationId xmlns:a16="http://schemas.microsoft.com/office/drawing/2014/main" id="{85F8234A-5E0E-8D3E-6F1D-E1632BE774D9}"/>
              </a:ext>
            </a:extLst>
          </p:cNvPr>
          <p:cNvSpPr txBox="1"/>
          <p:nvPr/>
        </p:nvSpPr>
        <p:spPr>
          <a:xfrm>
            <a:off x="406102" y="2237284"/>
            <a:ext cx="3480098" cy="2780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after running the demo.</a:t>
            </a:r>
          </a:p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 can notice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incremental delay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printed in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 message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Immagine 4" descr="Immagine che contiene testo, Carattere, schermata, nero&#10;&#10;Descrizione generata automaticamente">
            <a:extLst>
              <a:ext uri="{FF2B5EF4-FFF2-40B4-BE49-F238E27FC236}">
                <a16:creationId xmlns:a16="http://schemas.microsoft.com/office/drawing/2014/main" id="{DFE5BD03-890F-85A9-A2D7-DEAB150FF2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6"/>
          <a:stretch/>
        </p:blipFill>
        <p:spPr>
          <a:xfrm>
            <a:off x="4233177" y="2414042"/>
            <a:ext cx="7504209" cy="242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3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939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demoSemaphores.c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8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FB74ED-B68B-FD75-0F4C-EBA1C0919C26}"/>
              </a:ext>
            </a:extLst>
          </p:cNvPr>
          <p:cNvSpPr txBox="1"/>
          <p:nvPr/>
        </p:nvSpPr>
        <p:spPr>
          <a:xfrm>
            <a:off x="380999" y="1413808"/>
            <a:ext cx="6858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implements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three mutex semaphores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three tasks which access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section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in which a message is printed and are used respectively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timers delays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1, 2, and 3 seconds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BA319-F336-FD15-CFB3-4ED73D73B405}"/>
              </a:ext>
            </a:extLst>
          </p:cNvPr>
          <p:cNvSpPr txBox="1"/>
          <p:nvPr/>
        </p:nvSpPr>
        <p:spPr>
          <a:xfrm>
            <a:off x="375284" y="3916740"/>
            <a:ext cx="6858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accesses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critical section, the other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remained blocked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it finishes, it unblocks the following task. This is performed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cyclically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4" name="Picture 13" descr="A computer screen with text&#10;&#10;Description automatically generated">
            <a:extLst>
              <a:ext uri="{FF2B5EF4-FFF2-40B4-BE49-F238E27FC236}">
                <a16:creationId xmlns:a16="http://schemas.microsoft.com/office/drawing/2014/main" id="{2F5D13EB-5C91-353B-C5B0-0B9682C08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9911"/>
            <a:ext cx="3962400" cy="1903288"/>
          </a:xfrm>
          <a:prstGeom prst="rect">
            <a:avLst/>
          </a:prstGeom>
        </p:spPr>
      </p:pic>
      <p:pic>
        <p:nvPicPr>
          <p:cNvPr id="15" name="Picture 1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05A6FAB-B496-C814-04ED-9C59AB55B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1"/>
            <a:ext cx="3962400" cy="1981200"/>
          </a:xfrm>
          <a:prstGeom prst="rect">
            <a:avLst/>
          </a:prstGeom>
        </p:spPr>
      </p:pic>
      <p:pic>
        <p:nvPicPr>
          <p:cNvPr id="16" name="Picture 15" descr="A computer code with blue and white text&#10;&#10;Description automatically generated">
            <a:extLst>
              <a:ext uri="{FF2B5EF4-FFF2-40B4-BE49-F238E27FC236}">
                <a16:creationId xmlns:a16="http://schemas.microsoft.com/office/drawing/2014/main" id="{CBA09A5D-06F2-2FED-34AA-DEC1E0FF6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4379"/>
            <a:ext cx="3962400" cy="19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2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102927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demoSemaphores.c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9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BE767FAF-33B8-5C02-BD59-53D718170EED}"/>
              </a:ext>
            </a:extLst>
          </p:cNvPr>
          <p:cNvSpPr txBox="1"/>
          <p:nvPr/>
        </p:nvSpPr>
        <p:spPr>
          <a:xfrm>
            <a:off x="304800" y="1624548"/>
            <a:ext cx="4038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output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running the demo.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is shown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circular running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three tasks,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access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section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mutual exclusion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and, after performing operation in this section,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following task is woke up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Immagine 5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FCF84543-D359-52CF-AE49-5877D1C1B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0"/>
          <a:stretch/>
        </p:blipFill>
        <p:spPr>
          <a:xfrm>
            <a:off x="4857020" y="1837930"/>
            <a:ext cx="7030180" cy="33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6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3979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1472</Words>
  <Application>Microsoft Macintosh PowerPoint</Application>
  <PresentationFormat>Widescreen</PresentationFormat>
  <Paragraphs>240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Arial</vt:lpstr>
      <vt:lpstr>Calibri</vt:lpstr>
      <vt:lpstr>Century Gothic</vt:lpstr>
      <vt:lpstr>Office Theme</vt:lpstr>
      <vt:lpstr>Presentazione standard di PowerPoint</vt:lpstr>
      <vt:lpstr>Project Goals</vt:lpstr>
      <vt:lpstr>FreeRTOS</vt:lpstr>
      <vt:lpstr>demoStats.c</vt:lpstr>
      <vt:lpstr>demoStats.c - Output</vt:lpstr>
      <vt:lpstr>demoTimer.c</vt:lpstr>
      <vt:lpstr>demoTimer.c - Output</vt:lpstr>
      <vt:lpstr>demoSemaphores.c</vt:lpstr>
      <vt:lpstr>demoSemaphores.c - Output</vt:lpstr>
      <vt:lpstr>demoMatrix.c</vt:lpstr>
      <vt:lpstr>demoMatrix.c - Output</vt:lpstr>
      <vt:lpstr>demoHospital.c</vt:lpstr>
      <vt:lpstr>demoHospital.c</vt:lpstr>
      <vt:lpstr>demoHospital.c - Output</vt:lpstr>
      <vt:lpstr>demoHospital2.c</vt:lpstr>
      <vt:lpstr>demoHospital2.c</vt:lpstr>
      <vt:lpstr>demoHospital2.c - Output</vt:lpstr>
      <vt:lpstr>Presentazione standard di PowerPoint</vt:lpstr>
      <vt:lpstr>Scheduler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Cagnazzo</dc:creator>
  <cp:lastModifiedBy>Capece  Antonio</cp:lastModifiedBy>
  <cp:revision>23</cp:revision>
  <cp:lastPrinted>2024-07-13T09:36:09Z</cp:lastPrinted>
  <dcterms:created xsi:type="dcterms:W3CDTF">2024-04-17T13:00:44Z</dcterms:created>
  <dcterms:modified xsi:type="dcterms:W3CDTF">2024-07-13T09:37:23Z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LastSaved">
    <vt:filetime>2024-04-17T00:00:00Z</vt:filetime>
  </property>
</Properties>
</file>