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40"/>
  </p:notesMasterIdLst>
  <p:handoutMasterIdLst>
    <p:handoutMasterId r:id="rId41"/>
  </p:handoutMasterIdLst>
  <p:sldIdLst>
    <p:sldId id="669" r:id="rId3"/>
    <p:sldId id="916" r:id="rId4"/>
    <p:sldId id="909" r:id="rId5"/>
    <p:sldId id="917" r:id="rId6"/>
    <p:sldId id="918" r:id="rId7"/>
    <p:sldId id="919" r:id="rId8"/>
    <p:sldId id="921" r:id="rId9"/>
    <p:sldId id="922" r:id="rId10"/>
    <p:sldId id="934" r:id="rId11"/>
    <p:sldId id="935" r:id="rId12"/>
    <p:sldId id="936" r:id="rId13"/>
    <p:sldId id="937" r:id="rId14"/>
    <p:sldId id="938" r:id="rId15"/>
    <p:sldId id="939" r:id="rId16"/>
    <p:sldId id="940" r:id="rId17"/>
    <p:sldId id="941" r:id="rId18"/>
    <p:sldId id="942" r:id="rId19"/>
    <p:sldId id="273" r:id="rId20"/>
    <p:sldId id="274" r:id="rId21"/>
    <p:sldId id="275" r:id="rId22"/>
    <p:sldId id="276" r:id="rId23"/>
    <p:sldId id="277" r:id="rId24"/>
    <p:sldId id="278" r:id="rId25"/>
    <p:sldId id="923" r:id="rId26"/>
    <p:sldId id="965" r:id="rId27"/>
    <p:sldId id="986" r:id="rId28"/>
    <p:sldId id="987" r:id="rId29"/>
    <p:sldId id="988" r:id="rId30"/>
    <p:sldId id="989" r:id="rId31"/>
    <p:sldId id="991" r:id="rId32"/>
    <p:sldId id="996" r:id="rId33"/>
    <p:sldId id="304" r:id="rId34"/>
    <p:sldId id="305" r:id="rId35"/>
    <p:sldId id="306" r:id="rId36"/>
    <p:sldId id="307" r:id="rId37"/>
    <p:sldId id="308" r:id="rId38"/>
    <p:sldId id="309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9" autoAdjust="0"/>
    <p:restoredTop sz="83736" autoAdjust="0"/>
  </p:normalViewPr>
  <p:slideViewPr>
    <p:cSldViewPr>
      <p:cViewPr varScale="1">
        <p:scale>
          <a:sx n="97" d="100"/>
          <a:sy n="97" d="100"/>
        </p:scale>
        <p:origin x="20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cs typeface="Arial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44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D86A14-AC1F-4C9A-8DDE-CE6B11F311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44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71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cs typeface="Arial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44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D86A14-AC1F-4C9A-8DDE-CE6B11F311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44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74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44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D86A14-AC1F-4C9A-8DDE-CE6B11F311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44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09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44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D86A14-AC1F-4C9A-8DDE-CE6B11F311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44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50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48488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6093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45164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5841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3196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61938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8979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403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6786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8773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33694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5856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7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6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7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 smtClean="0">
                <a:solidFill>
                  <a:schemeClr val="bg2"/>
                </a:solidFill>
                <a:latin typeface="Gill Sans"/>
                <a:cs typeface="Gill Sans"/>
              </a:rPr>
              <a:t>Chengxi Xue/Bingsheng </a:t>
            </a: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He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xuechengxi@u.nus.edu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Assignment 1: Introduction and Hadoop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Naïve</a:t>
            </a:r>
            <a:r>
              <a:rPr>
                <a:solidFill>
                  <a:srgbClr val="000000"/>
                </a:solidFill>
              </a:rPr>
              <a:t> Solution</a:t>
            </a:r>
          </a:p>
        </p:txBody>
      </p:sp>
      <p:sp>
        <p:nvSpPr>
          <p:cNvPr id="15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4 MapReduce stages</a:t>
            </a:r>
          </a:p>
        </p:txBody>
      </p:sp>
      <p:grpSp>
        <p:nvGrpSpPr>
          <p:cNvPr id="158" name="Folded Corner 3"/>
          <p:cNvGrpSpPr/>
          <p:nvPr/>
        </p:nvGrpSpPr>
        <p:grpSpPr>
          <a:xfrm>
            <a:off x="609595" y="2920997"/>
            <a:ext cx="802113" cy="541875"/>
            <a:chOff x="-1" y="0"/>
            <a:chExt cx="802111" cy="541873"/>
          </a:xfrm>
        </p:grpSpPr>
        <p:sp>
          <p:nvSpPr>
            <p:cNvPr id="156" name="线条"/>
            <p:cNvSpPr/>
            <p:nvPr/>
          </p:nvSpPr>
          <p:spPr>
            <a:xfrm>
              <a:off x="-2" y="-1"/>
              <a:ext cx="802113" cy="54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68" y="21600"/>
                  </a:moveTo>
                  <a:lnTo>
                    <a:pt x="19654" y="18720"/>
                  </a:lnTo>
                  <a:lnTo>
                    <a:pt x="21600" y="18000"/>
                  </a:lnTo>
                  <a:lnTo>
                    <a:pt x="19168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7" name="File 1"/>
            <p:cNvSpPr txBox="1"/>
            <p:nvPr/>
          </p:nvSpPr>
          <p:spPr>
            <a:xfrm>
              <a:off x="-2" y="46706"/>
              <a:ext cx="80211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File 1</a:t>
              </a:r>
            </a:p>
          </p:txBody>
        </p:sp>
      </p:grpSp>
      <p:grpSp>
        <p:nvGrpSpPr>
          <p:cNvPr id="161" name="Rectangle 5"/>
          <p:cNvGrpSpPr/>
          <p:nvPr/>
        </p:nvGrpSpPr>
        <p:grpSpPr>
          <a:xfrm>
            <a:off x="1905000" y="2614928"/>
            <a:ext cx="1371600" cy="1424937"/>
            <a:chOff x="0" y="0"/>
            <a:chExt cx="1371600" cy="1424935"/>
          </a:xfrm>
        </p:grpSpPr>
        <p:sp>
          <p:nvSpPr>
            <p:cNvPr id="159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60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put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162" name="Straight Arrow Connector 6"/>
          <p:cNvSpPr/>
          <p:nvPr/>
        </p:nvSpPr>
        <p:spPr>
          <a:xfrm>
            <a:off x="1411705" y="3191933"/>
            <a:ext cx="493295" cy="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63" name="TextBox 13"/>
          <p:cNvSpPr txBox="1"/>
          <p:nvPr/>
        </p:nvSpPr>
        <p:spPr>
          <a:xfrm>
            <a:off x="806325" y="2221468"/>
            <a:ext cx="239407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1: (WordCount)</a:t>
            </a:r>
          </a:p>
        </p:txBody>
      </p:sp>
      <p:sp>
        <p:nvSpPr>
          <p:cNvPr id="164" name="Slide Number Placeholder 38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21" y="6404292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9351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Naïve Solution</a:t>
            </a:r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4 MapReduce stages</a:t>
            </a:r>
          </a:p>
        </p:txBody>
      </p:sp>
      <p:grpSp>
        <p:nvGrpSpPr>
          <p:cNvPr id="170" name="Folded Corner 3"/>
          <p:cNvGrpSpPr/>
          <p:nvPr/>
        </p:nvGrpSpPr>
        <p:grpSpPr>
          <a:xfrm>
            <a:off x="609595" y="2920997"/>
            <a:ext cx="802113" cy="541875"/>
            <a:chOff x="-1" y="0"/>
            <a:chExt cx="802111" cy="541873"/>
          </a:xfrm>
        </p:grpSpPr>
        <p:sp>
          <p:nvSpPr>
            <p:cNvPr id="168" name="线条"/>
            <p:cNvSpPr/>
            <p:nvPr/>
          </p:nvSpPr>
          <p:spPr>
            <a:xfrm>
              <a:off x="-2" y="-1"/>
              <a:ext cx="802113" cy="54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68" y="21600"/>
                  </a:moveTo>
                  <a:lnTo>
                    <a:pt x="19654" y="18720"/>
                  </a:lnTo>
                  <a:lnTo>
                    <a:pt x="21600" y="18000"/>
                  </a:lnTo>
                  <a:lnTo>
                    <a:pt x="19168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69" name="File 1"/>
            <p:cNvSpPr txBox="1"/>
            <p:nvPr/>
          </p:nvSpPr>
          <p:spPr>
            <a:xfrm>
              <a:off x="-2" y="46706"/>
              <a:ext cx="80211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File 1</a:t>
              </a:r>
            </a:p>
          </p:txBody>
        </p:sp>
      </p:grpSp>
      <p:grpSp>
        <p:nvGrpSpPr>
          <p:cNvPr id="173" name="Rectangle 5"/>
          <p:cNvGrpSpPr/>
          <p:nvPr/>
        </p:nvGrpSpPr>
        <p:grpSpPr>
          <a:xfrm>
            <a:off x="1905000" y="2614928"/>
            <a:ext cx="1371600" cy="1424937"/>
            <a:chOff x="0" y="0"/>
            <a:chExt cx="1371600" cy="1424935"/>
          </a:xfrm>
        </p:grpSpPr>
        <p:sp>
          <p:nvSpPr>
            <p:cNvPr id="171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2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put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174" name="Straight Arrow Connector 6"/>
          <p:cNvSpPr/>
          <p:nvPr/>
        </p:nvSpPr>
        <p:spPr>
          <a:xfrm>
            <a:off x="1411705" y="3191933"/>
            <a:ext cx="493295" cy="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177" name="Folded Corner 10"/>
          <p:cNvGrpSpPr/>
          <p:nvPr/>
        </p:nvGrpSpPr>
        <p:grpSpPr>
          <a:xfrm>
            <a:off x="685795" y="5283195"/>
            <a:ext cx="725914" cy="541875"/>
            <a:chOff x="-1" y="0"/>
            <a:chExt cx="725912" cy="541873"/>
          </a:xfrm>
        </p:grpSpPr>
        <p:sp>
          <p:nvSpPr>
            <p:cNvPr id="175" name="线条"/>
            <p:cNvSpPr/>
            <p:nvPr/>
          </p:nvSpPr>
          <p:spPr>
            <a:xfrm>
              <a:off x="-1" y="-1"/>
              <a:ext cx="725913" cy="54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3" y="21600"/>
                  </a:moveTo>
                  <a:lnTo>
                    <a:pt x="19450" y="18720"/>
                  </a:lnTo>
                  <a:lnTo>
                    <a:pt x="21600" y="18000"/>
                  </a:lnTo>
                  <a:lnTo>
                    <a:pt x="18913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6" name="File 2"/>
            <p:cNvSpPr txBox="1"/>
            <p:nvPr/>
          </p:nvSpPr>
          <p:spPr>
            <a:xfrm>
              <a:off x="-2" y="46706"/>
              <a:ext cx="72591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File 2</a:t>
              </a:r>
            </a:p>
          </p:txBody>
        </p:sp>
      </p:grpSp>
      <p:grpSp>
        <p:nvGrpSpPr>
          <p:cNvPr id="180" name="Rectangle 11"/>
          <p:cNvGrpSpPr/>
          <p:nvPr/>
        </p:nvGrpSpPr>
        <p:grpSpPr>
          <a:xfrm>
            <a:off x="1905000" y="4748529"/>
            <a:ext cx="1371600" cy="1424937"/>
            <a:chOff x="0" y="0"/>
            <a:chExt cx="1371600" cy="1424935"/>
          </a:xfrm>
        </p:grpSpPr>
        <p:sp>
          <p:nvSpPr>
            <p:cNvPr id="178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9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had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181" name="Straight Arrow Connector 12"/>
          <p:cNvSpPr/>
          <p:nvPr/>
        </p:nvSpPr>
        <p:spPr>
          <a:xfrm>
            <a:off x="1411705" y="5554132"/>
            <a:ext cx="493295" cy="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82" name="TextBox 13"/>
          <p:cNvSpPr txBox="1"/>
          <p:nvPr/>
        </p:nvSpPr>
        <p:spPr>
          <a:xfrm>
            <a:off x="806325" y="2221468"/>
            <a:ext cx="239407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1: (WordCount)</a:t>
            </a:r>
          </a:p>
        </p:txBody>
      </p:sp>
      <p:sp>
        <p:nvSpPr>
          <p:cNvPr id="183" name="TextBox 19"/>
          <p:cNvSpPr txBox="1"/>
          <p:nvPr/>
        </p:nvSpPr>
        <p:spPr>
          <a:xfrm>
            <a:off x="882528" y="4311134"/>
            <a:ext cx="239407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2: (WordCount)</a:t>
            </a:r>
          </a:p>
        </p:txBody>
      </p:sp>
      <p:sp>
        <p:nvSpPr>
          <p:cNvPr id="184" name="Slide Number Placeholder 38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9" y="6404293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0446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Naïve Solution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4 MapReduce stages</a:t>
            </a:r>
          </a:p>
        </p:txBody>
      </p:sp>
      <p:grpSp>
        <p:nvGrpSpPr>
          <p:cNvPr id="190" name="Folded Corner 3"/>
          <p:cNvGrpSpPr/>
          <p:nvPr/>
        </p:nvGrpSpPr>
        <p:grpSpPr>
          <a:xfrm>
            <a:off x="609595" y="2920997"/>
            <a:ext cx="802113" cy="541875"/>
            <a:chOff x="-1" y="0"/>
            <a:chExt cx="802111" cy="541873"/>
          </a:xfrm>
        </p:grpSpPr>
        <p:sp>
          <p:nvSpPr>
            <p:cNvPr id="188" name="线条"/>
            <p:cNvSpPr/>
            <p:nvPr/>
          </p:nvSpPr>
          <p:spPr>
            <a:xfrm>
              <a:off x="-2" y="-1"/>
              <a:ext cx="802113" cy="54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68" y="21600"/>
                  </a:moveTo>
                  <a:lnTo>
                    <a:pt x="19654" y="18720"/>
                  </a:lnTo>
                  <a:lnTo>
                    <a:pt x="21600" y="18000"/>
                  </a:lnTo>
                  <a:lnTo>
                    <a:pt x="19168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9" name="File 1"/>
            <p:cNvSpPr txBox="1"/>
            <p:nvPr/>
          </p:nvSpPr>
          <p:spPr>
            <a:xfrm>
              <a:off x="-2" y="46706"/>
              <a:ext cx="80211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File 1</a:t>
              </a:r>
            </a:p>
          </p:txBody>
        </p:sp>
      </p:grpSp>
      <p:grpSp>
        <p:nvGrpSpPr>
          <p:cNvPr id="193" name="Rectangle 5"/>
          <p:cNvGrpSpPr/>
          <p:nvPr/>
        </p:nvGrpSpPr>
        <p:grpSpPr>
          <a:xfrm>
            <a:off x="1905000" y="2614928"/>
            <a:ext cx="1371600" cy="1424937"/>
            <a:chOff x="0" y="0"/>
            <a:chExt cx="1371600" cy="1424935"/>
          </a:xfrm>
        </p:grpSpPr>
        <p:sp>
          <p:nvSpPr>
            <p:cNvPr id="191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2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put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194" name="Straight Arrow Connector 6"/>
          <p:cNvSpPr/>
          <p:nvPr/>
        </p:nvSpPr>
        <p:spPr>
          <a:xfrm>
            <a:off x="1411705" y="3191933"/>
            <a:ext cx="493295" cy="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197" name="Folded Corner 10"/>
          <p:cNvGrpSpPr/>
          <p:nvPr/>
        </p:nvGrpSpPr>
        <p:grpSpPr>
          <a:xfrm>
            <a:off x="685795" y="5283195"/>
            <a:ext cx="725914" cy="541875"/>
            <a:chOff x="-1" y="0"/>
            <a:chExt cx="725912" cy="541873"/>
          </a:xfrm>
        </p:grpSpPr>
        <p:sp>
          <p:nvSpPr>
            <p:cNvPr id="195" name="线条"/>
            <p:cNvSpPr/>
            <p:nvPr/>
          </p:nvSpPr>
          <p:spPr>
            <a:xfrm>
              <a:off x="-1" y="-1"/>
              <a:ext cx="725913" cy="54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3" y="21600"/>
                  </a:moveTo>
                  <a:lnTo>
                    <a:pt x="19450" y="18720"/>
                  </a:lnTo>
                  <a:lnTo>
                    <a:pt x="21600" y="18000"/>
                  </a:lnTo>
                  <a:lnTo>
                    <a:pt x="18913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6" name="File 2"/>
            <p:cNvSpPr txBox="1"/>
            <p:nvPr/>
          </p:nvSpPr>
          <p:spPr>
            <a:xfrm>
              <a:off x="-2" y="46706"/>
              <a:ext cx="72591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File 2</a:t>
              </a:r>
            </a:p>
          </p:txBody>
        </p:sp>
      </p:grpSp>
      <p:grpSp>
        <p:nvGrpSpPr>
          <p:cNvPr id="200" name="Rectangle 11"/>
          <p:cNvGrpSpPr/>
          <p:nvPr/>
        </p:nvGrpSpPr>
        <p:grpSpPr>
          <a:xfrm>
            <a:off x="1905000" y="4748529"/>
            <a:ext cx="1371600" cy="1424937"/>
            <a:chOff x="0" y="0"/>
            <a:chExt cx="1371600" cy="1424935"/>
          </a:xfrm>
        </p:grpSpPr>
        <p:sp>
          <p:nvSpPr>
            <p:cNvPr id="198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9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had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201" name="Straight Arrow Connector 12"/>
          <p:cNvSpPr/>
          <p:nvPr/>
        </p:nvSpPr>
        <p:spPr>
          <a:xfrm>
            <a:off x="1411705" y="5554132"/>
            <a:ext cx="493295" cy="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02" name="TextBox 13"/>
          <p:cNvSpPr txBox="1"/>
          <p:nvPr/>
        </p:nvSpPr>
        <p:spPr>
          <a:xfrm>
            <a:off x="806325" y="2221468"/>
            <a:ext cx="239407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1: (WordCount)</a:t>
            </a:r>
          </a:p>
        </p:txBody>
      </p:sp>
      <p:sp>
        <p:nvSpPr>
          <p:cNvPr id="203" name="Left Brace 15"/>
          <p:cNvSpPr/>
          <p:nvPr/>
        </p:nvSpPr>
        <p:spPr>
          <a:xfrm rot="10800000">
            <a:off x="3429001" y="3149600"/>
            <a:ext cx="505329" cy="2099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06"/>
                  <a:pt x="10800" y="21167"/>
                </a:cubicBezTo>
                <a:lnTo>
                  <a:pt x="10800" y="11233"/>
                </a:lnTo>
                <a:cubicBezTo>
                  <a:pt x="10800" y="10994"/>
                  <a:pt x="5965" y="10800"/>
                  <a:pt x="0" y="10800"/>
                </a:cubicBezTo>
                <a:cubicBezTo>
                  <a:pt x="5965" y="10800"/>
                  <a:pt x="10800" y="10606"/>
                  <a:pt x="10800" y="10367"/>
                </a:cubicBezTo>
                <a:lnTo>
                  <a:pt x="10800" y="433"/>
                </a:lnTo>
                <a:cubicBezTo>
                  <a:pt x="10800" y="194"/>
                  <a:pt x="15635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06" name="Rectangle 16"/>
          <p:cNvGrpSpPr/>
          <p:nvPr/>
        </p:nvGrpSpPr>
        <p:grpSpPr>
          <a:xfrm>
            <a:off x="4191000" y="3657600"/>
            <a:ext cx="1371600" cy="1219200"/>
            <a:chOff x="0" y="0"/>
            <a:chExt cx="1371600" cy="1219200"/>
          </a:xfrm>
        </p:grpSpPr>
        <p:sp>
          <p:nvSpPr>
            <p:cNvPr id="204" name="矩形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5" name="he 2…"/>
            <p:cNvSpPr txBox="1"/>
            <p:nvPr/>
          </p:nvSpPr>
          <p:spPr>
            <a:xfrm>
              <a:off x="0" y="163829"/>
              <a:ext cx="1371600" cy="89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</a:p>
          </p:txBody>
        </p:sp>
      </p:grpSp>
      <p:sp>
        <p:nvSpPr>
          <p:cNvPr id="207" name="TextBox 17"/>
          <p:cNvSpPr txBox="1"/>
          <p:nvPr/>
        </p:nvSpPr>
        <p:spPr>
          <a:xfrm>
            <a:off x="3794218" y="2293701"/>
            <a:ext cx="3505202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3: (Count words in common)</a:t>
            </a:r>
          </a:p>
          <a:p>
            <a:pPr marL="0" marR="0" lvl="1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/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Notice: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1 and Stage 2’s output  </a:t>
            </a:r>
          </a:p>
          <a:p>
            <a:pPr marL="0" marR="0" lvl="1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solidFill>
                  <a:srgbClr val="0070C0"/>
                </a:solidFill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together become the input of Stage 3.</a:t>
            </a:r>
          </a:p>
        </p:txBody>
      </p:sp>
      <p:sp>
        <p:nvSpPr>
          <p:cNvPr id="208" name="TextBox 19"/>
          <p:cNvSpPr txBox="1"/>
          <p:nvPr/>
        </p:nvSpPr>
        <p:spPr>
          <a:xfrm>
            <a:off x="882528" y="4311134"/>
            <a:ext cx="239407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2: (WordCount)</a:t>
            </a:r>
          </a:p>
        </p:txBody>
      </p:sp>
      <p:sp>
        <p:nvSpPr>
          <p:cNvPr id="209" name="Oval 27"/>
          <p:cNvSpPr/>
          <p:nvPr/>
        </p:nvSpPr>
        <p:spPr>
          <a:xfrm>
            <a:off x="2819400" y="2616200"/>
            <a:ext cx="304800" cy="293134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0" name="Oval 28"/>
          <p:cNvSpPr/>
          <p:nvPr/>
        </p:nvSpPr>
        <p:spPr>
          <a:xfrm>
            <a:off x="2819400" y="4761467"/>
            <a:ext cx="304800" cy="293137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1" name="Straight Arrow Connector 29"/>
          <p:cNvSpPr/>
          <p:nvPr/>
        </p:nvSpPr>
        <p:spPr>
          <a:xfrm>
            <a:off x="3124198" y="2832309"/>
            <a:ext cx="2025841" cy="1020621"/>
          </a:xfrm>
          <a:prstGeom prst="line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cxnSp>
        <p:nvCxnSpPr>
          <p:cNvPr id="212" name="Straight Arrow Connector 31"/>
          <p:cNvCxnSpPr>
            <a:cxnSpLocks/>
            <a:stCxn id="210" idx="0"/>
          </p:cNvCxnSpPr>
          <p:nvPr/>
        </p:nvCxnSpPr>
        <p:spPr>
          <a:xfrm flipV="1">
            <a:off x="2971800" y="4038605"/>
            <a:ext cx="2133600" cy="722862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</p:cxnSp>
      <p:sp>
        <p:nvSpPr>
          <p:cNvPr id="213" name="Oval 34"/>
          <p:cNvSpPr/>
          <p:nvPr/>
        </p:nvSpPr>
        <p:spPr>
          <a:xfrm>
            <a:off x="5105400" y="3810000"/>
            <a:ext cx="304800" cy="293134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4" name="TextBox 37"/>
          <p:cNvSpPr txBox="1"/>
          <p:nvPr/>
        </p:nvSpPr>
        <p:spPr>
          <a:xfrm>
            <a:off x="4495800" y="3242846"/>
            <a:ext cx="220980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i="1">
                <a:solidFill>
                  <a:srgbClr val="00B050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Keep the smaller value!</a:t>
            </a:r>
          </a:p>
        </p:txBody>
      </p:sp>
      <p:sp>
        <p:nvSpPr>
          <p:cNvPr id="215" name="Slide Number Placeholder 38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9" y="6404293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68298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Naïve Solution</a:t>
            </a:r>
          </a:p>
        </p:txBody>
      </p:sp>
      <p:sp>
        <p:nvSpPr>
          <p:cNvPr id="2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4 MapReduce stages</a:t>
            </a:r>
          </a:p>
        </p:txBody>
      </p:sp>
      <p:grpSp>
        <p:nvGrpSpPr>
          <p:cNvPr id="221" name="Folded Corner 3"/>
          <p:cNvGrpSpPr/>
          <p:nvPr/>
        </p:nvGrpSpPr>
        <p:grpSpPr>
          <a:xfrm>
            <a:off x="609595" y="2920997"/>
            <a:ext cx="802113" cy="541875"/>
            <a:chOff x="-1" y="0"/>
            <a:chExt cx="802111" cy="541873"/>
          </a:xfrm>
        </p:grpSpPr>
        <p:sp>
          <p:nvSpPr>
            <p:cNvPr id="219" name="线条"/>
            <p:cNvSpPr/>
            <p:nvPr/>
          </p:nvSpPr>
          <p:spPr>
            <a:xfrm>
              <a:off x="-2" y="-1"/>
              <a:ext cx="802113" cy="54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68" y="21600"/>
                  </a:moveTo>
                  <a:lnTo>
                    <a:pt x="19654" y="18720"/>
                  </a:lnTo>
                  <a:lnTo>
                    <a:pt x="21600" y="18000"/>
                  </a:lnTo>
                  <a:lnTo>
                    <a:pt x="19168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20" name="File 1"/>
            <p:cNvSpPr txBox="1"/>
            <p:nvPr/>
          </p:nvSpPr>
          <p:spPr>
            <a:xfrm>
              <a:off x="-2" y="46706"/>
              <a:ext cx="80211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File 1</a:t>
              </a:r>
            </a:p>
          </p:txBody>
        </p:sp>
      </p:grpSp>
      <p:grpSp>
        <p:nvGrpSpPr>
          <p:cNvPr id="224" name="Rectangle 5"/>
          <p:cNvGrpSpPr/>
          <p:nvPr/>
        </p:nvGrpSpPr>
        <p:grpSpPr>
          <a:xfrm>
            <a:off x="1905000" y="2614928"/>
            <a:ext cx="1371600" cy="1424937"/>
            <a:chOff x="0" y="0"/>
            <a:chExt cx="1371600" cy="1424935"/>
          </a:xfrm>
        </p:grpSpPr>
        <p:sp>
          <p:nvSpPr>
            <p:cNvPr id="222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23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put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225" name="Straight Arrow Connector 6"/>
          <p:cNvSpPr/>
          <p:nvPr/>
        </p:nvSpPr>
        <p:spPr>
          <a:xfrm>
            <a:off x="1411705" y="3191933"/>
            <a:ext cx="493295" cy="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28" name="Folded Corner 10"/>
          <p:cNvGrpSpPr/>
          <p:nvPr/>
        </p:nvGrpSpPr>
        <p:grpSpPr>
          <a:xfrm>
            <a:off x="685795" y="5283195"/>
            <a:ext cx="725914" cy="541875"/>
            <a:chOff x="-1" y="0"/>
            <a:chExt cx="725912" cy="541873"/>
          </a:xfrm>
        </p:grpSpPr>
        <p:sp>
          <p:nvSpPr>
            <p:cNvPr id="226" name="线条"/>
            <p:cNvSpPr/>
            <p:nvPr/>
          </p:nvSpPr>
          <p:spPr>
            <a:xfrm>
              <a:off x="-1" y="-1"/>
              <a:ext cx="725913" cy="54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3" y="21600"/>
                  </a:moveTo>
                  <a:lnTo>
                    <a:pt x="19450" y="18720"/>
                  </a:lnTo>
                  <a:lnTo>
                    <a:pt x="21600" y="18000"/>
                  </a:lnTo>
                  <a:lnTo>
                    <a:pt x="18913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27" name="File 2"/>
            <p:cNvSpPr txBox="1"/>
            <p:nvPr/>
          </p:nvSpPr>
          <p:spPr>
            <a:xfrm>
              <a:off x="-2" y="46706"/>
              <a:ext cx="72591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File 2</a:t>
              </a:r>
            </a:p>
          </p:txBody>
        </p:sp>
      </p:grpSp>
      <p:grpSp>
        <p:nvGrpSpPr>
          <p:cNvPr id="231" name="Rectangle 11"/>
          <p:cNvGrpSpPr/>
          <p:nvPr/>
        </p:nvGrpSpPr>
        <p:grpSpPr>
          <a:xfrm>
            <a:off x="1905000" y="4748529"/>
            <a:ext cx="1371600" cy="1424937"/>
            <a:chOff x="0" y="0"/>
            <a:chExt cx="1371600" cy="1424935"/>
          </a:xfrm>
        </p:grpSpPr>
        <p:sp>
          <p:nvSpPr>
            <p:cNvPr id="229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30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had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232" name="Straight Arrow Connector 12"/>
          <p:cNvSpPr/>
          <p:nvPr/>
        </p:nvSpPr>
        <p:spPr>
          <a:xfrm>
            <a:off x="1411705" y="5554132"/>
            <a:ext cx="493295" cy="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3" name="TextBox 13"/>
          <p:cNvSpPr txBox="1"/>
          <p:nvPr/>
        </p:nvSpPr>
        <p:spPr>
          <a:xfrm>
            <a:off x="806325" y="2221468"/>
            <a:ext cx="239407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1: (WordCount)</a:t>
            </a:r>
          </a:p>
        </p:txBody>
      </p:sp>
      <p:sp>
        <p:nvSpPr>
          <p:cNvPr id="234" name="Left Brace 15"/>
          <p:cNvSpPr/>
          <p:nvPr/>
        </p:nvSpPr>
        <p:spPr>
          <a:xfrm rot="10800000">
            <a:off x="3429001" y="3149600"/>
            <a:ext cx="505329" cy="2099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06"/>
                  <a:pt x="10800" y="21167"/>
                </a:cubicBezTo>
                <a:lnTo>
                  <a:pt x="10800" y="11233"/>
                </a:lnTo>
                <a:cubicBezTo>
                  <a:pt x="10800" y="10994"/>
                  <a:pt x="5965" y="10800"/>
                  <a:pt x="0" y="10800"/>
                </a:cubicBezTo>
                <a:cubicBezTo>
                  <a:pt x="5965" y="10800"/>
                  <a:pt x="10800" y="10606"/>
                  <a:pt x="10800" y="10367"/>
                </a:cubicBezTo>
                <a:lnTo>
                  <a:pt x="10800" y="433"/>
                </a:lnTo>
                <a:cubicBezTo>
                  <a:pt x="10800" y="194"/>
                  <a:pt x="15635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37" name="Rectangle 16"/>
          <p:cNvGrpSpPr/>
          <p:nvPr/>
        </p:nvGrpSpPr>
        <p:grpSpPr>
          <a:xfrm>
            <a:off x="4191000" y="3657600"/>
            <a:ext cx="1371600" cy="1219200"/>
            <a:chOff x="0" y="0"/>
            <a:chExt cx="1371600" cy="1219200"/>
          </a:xfrm>
        </p:grpSpPr>
        <p:sp>
          <p:nvSpPr>
            <p:cNvPr id="235" name="矩形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36" name="he 2…"/>
            <p:cNvSpPr txBox="1"/>
            <p:nvPr/>
          </p:nvSpPr>
          <p:spPr>
            <a:xfrm>
              <a:off x="0" y="163829"/>
              <a:ext cx="1371600" cy="89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</a:p>
          </p:txBody>
        </p:sp>
      </p:grpSp>
      <p:sp>
        <p:nvSpPr>
          <p:cNvPr id="238" name="TextBox 17"/>
          <p:cNvSpPr txBox="1"/>
          <p:nvPr/>
        </p:nvSpPr>
        <p:spPr>
          <a:xfrm>
            <a:off x="3794218" y="2293701"/>
            <a:ext cx="3505202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3: (Count words in common)</a:t>
            </a:r>
          </a:p>
          <a:p>
            <a:pPr marL="0" marR="0" lvl="1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/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Notice: </a:t>
            </a: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1 and Stage 2’s output  </a:t>
            </a:r>
          </a:p>
          <a:p>
            <a:pPr marL="0" marR="0" lvl="1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i="1">
                <a:solidFill>
                  <a:srgbClr val="0070C0"/>
                </a:solidFill>
              </a:defRPr>
            </a:pPr>
            <a:r>
              <a:rPr kumimoji="0" sz="1400" b="0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together become the input of Stage 3.</a:t>
            </a:r>
          </a:p>
        </p:txBody>
      </p:sp>
      <p:sp>
        <p:nvSpPr>
          <p:cNvPr id="239" name="TextBox 19"/>
          <p:cNvSpPr txBox="1"/>
          <p:nvPr/>
        </p:nvSpPr>
        <p:spPr>
          <a:xfrm>
            <a:off x="882528" y="4311134"/>
            <a:ext cx="239407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2: (WordCount)</a:t>
            </a:r>
          </a:p>
        </p:txBody>
      </p:sp>
      <p:sp>
        <p:nvSpPr>
          <p:cNvPr id="240" name="Oval 27"/>
          <p:cNvSpPr/>
          <p:nvPr/>
        </p:nvSpPr>
        <p:spPr>
          <a:xfrm>
            <a:off x="2819400" y="2616200"/>
            <a:ext cx="304800" cy="293134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1" name="Oval 28"/>
          <p:cNvSpPr/>
          <p:nvPr/>
        </p:nvSpPr>
        <p:spPr>
          <a:xfrm>
            <a:off x="2819400" y="4761467"/>
            <a:ext cx="304800" cy="293137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2" name="Straight Arrow Connector 29"/>
          <p:cNvSpPr/>
          <p:nvPr/>
        </p:nvSpPr>
        <p:spPr>
          <a:xfrm>
            <a:off x="3124198" y="2832309"/>
            <a:ext cx="2025841" cy="1020621"/>
          </a:xfrm>
          <a:prstGeom prst="line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cxnSp>
        <p:nvCxnSpPr>
          <p:cNvPr id="243" name="Straight Arrow Connector 31"/>
          <p:cNvCxnSpPr>
            <a:stCxn id="241" idx="0"/>
            <a:endCxn id="244" idx="0"/>
          </p:cNvCxnSpPr>
          <p:nvPr/>
        </p:nvCxnSpPr>
        <p:spPr>
          <a:xfrm flipV="1">
            <a:off x="2971800" y="3956566"/>
            <a:ext cx="2286000" cy="951470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</p:cxnSp>
      <p:sp>
        <p:nvSpPr>
          <p:cNvPr id="244" name="Oval 34"/>
          <p:cNvSpPr/>
          <p:nvPr/>
        </p:nvSpPr>
        <p:spPr>
          <a:xfrm>
            <a:off x="5105400" y="3810000"/>
            <a:ext cx="304800" cy="293134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5" name="TextBox 37"/>
          <p:cNvSpPr txBox="1"/>
          <p:nvPr/>
        </p:nvSpPr>
        <p:spPr>
          <a:xfrm>
            <a:off x="4495800" y="3242846"/>
            <a:ext cx="220980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i="1">
                <a:solidFill>
                  <a:srgbClr val="00B050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Keep the smaller value!</a:t>
            </a:r>
          </a:p>
        </p:txBody>
      </p:sp>
      <p:sp>
        <p:nvSpPr>
          <p:cNvPr id="246" name="Slide Number Placeholder 38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9" y="6404293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7" name="Straight Arrow Connector 21"/>
          <p:cNvSpPr/>
          <p:nvPr/>
        </p:nvSpPr>
        <p:spPr>
          <a:xfrm>
            <a:off x="5791200" y="4113195"/>
            <a:ext cx="838200" cy="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50" name="Rectangle 23"/>
          <p:cNvGrpSpPr/>
          <p:nvPr/>
        </p:nvGrpSpPr>
        <p:grpSpPr>
          <a:xfrm>
            <a:off x="6934200" y="3657600"/>
            <a:ext cx="1676400" cy="1219200"/>
            <a:chOff x="0" y="0"/>
            <a:chExt cx="1676400" cy="1219200"/>
          </a:xfrm>
        </p:grpSpPr>
        <p:sp>
          <p:nvSpPr>
            <p:cNvPr id="248" name="矩形"/>
            <p:cNvSpPr/>
            <p:nvPr/>
          </p:nvSpPr>
          <p:spPr>
            <a:xfrm>
              <a:off x="0" y="0"/>
              <a:ext cx="1676400" cy="12192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9" name="2 he…"/>
            <p:cNvSpPr txBox="1"/>
            <p:nvPr/>
          </p:nvSpPr>
          <p:spPr>
            <a:xfrm>
              <a:off x="0" y="163829"/>
              <a:ext cx="1676400" cy="89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2	he</a:t>
              </a: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1	sugar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1	coffee</a:t>
              </a:r>
            </a:p>
          </p:txBody>
        </p:sp>
      </p:grpSp>
      <p:sp>
        <p:nvSpPr>
          <p:cNvPr id="251" name="TextBox 24"/>
          <p:cNvSpPr txBox="1"/>
          <p:nvPr/>
        </p:nvSpPr>
        <p:spPr>
          <a:xfrm>
            <a:off x="7054728" y="3212068"/>
            <a:ext cx="186067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Stage 4: (Sort)</a:t>
            </a:r>
          </a:p>
        </p:txBody>
      </p:sp>
    </p:spTree>
    <p:extLst>
      <p:ext uri="{BB962C8B-B14F-4D97-AF65-F5344CB8AC3E}">
        <p14:creationId xmlns:p14="http://schemas.microsoft.com/office/powerpoint/2010/main" val="15466398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Zoom in Stage 3</a:t>
            </a:r>
          </a:p>
        </p:txBody>
      </p:sp>
      <p:sp>
        <p:nvSpPr>
          <p:cNvPr id="25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57" name="Rectangle 4"/>
          <p:cNvGrpSpPr/>
          <p:nvPr/>
        </p:nvGrpSpPr>
        <p:grpSpPr>
          <a:xfrm>
            <a:off x="838200" y="2360928"/>
            <a:ext cx="1371600" cy="1424937"/>
            <a:chOff x="0" y="0"/>
            <a:chExt cx="1371600" cy="1424935"/>
          </a:xfrm>
        </p:grpSpPr>
        <p:sp>
          <p:nvSpPr>
            <p:cNvPr id="255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56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put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grpSp>
        <p:nvGrpSpPr>
          <p:cNvPr id="260" name="Rectangle 5"/>
          <p:cNvGrpSpPr/>
          <p:nvPr/>
        </p:nvGrpSpPr>
        <p:grpSpPr>
          <a:xfrm>
            <a:off x="838200" y="4494529"/>
            <a:ext cx="1371600" cy="1424937"/>
            <a:chOff x="0" y="0"/>
            <a:chExt cx="1371600" cy="1424935"/>
          </a:xfrm>
        </p:grpSpPr>
        <p:sp>
          <p:nvSpPr>
            <p:cNvPr id="258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59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had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261" name="Straight Arrow Connector 6"/>
          <p:cNvSpPr/>
          <p:nvPr/>
        </p:nvSpPr>
        <p:spPr>
          <a:xfrm>
            <a:off x="2478502" y="2971800"/>
            <a:ext cx="493298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64" name="Rectangle 7"/>
          <p:cNvGrpSpPr/>
          <p:nvPr/>
        </p:nvGrpSpPr>
        <p:grpSpPr>
          <a:xfrm>
            <a:off x="3200400" y="2360928"/>
            <a:ext cx="1981200" cy="1424937"/>
            <a:chOff x="0" y="0"/>
            <a:chExt cx="1981200" cy="1424935"/>
          </a:xfrm>
        </p:grpSpPr>
        <p:sp>
          <p:nvSpPr>
            <p:cNvPr id="262" name="矩形"/>
            <p:cNvSpPr/>
            <p:nvPr/>
          </p:nvSpPr>
          <p:spPr>
            <a:xfrm>
              <a:off x="0" y="1270"/>
              <a:ext cx="19812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63" name="he (2, s1)…"/>
            <p:cNvSpPr txBox="1"/>
            <p:nvPr/>
          </p:nvSpPr>
          <p:spPr>
            <a:xfrm>
              <a:off x="0" y="0"/>
              <a:ext cx="19812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(2, s1)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(1, s1)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(1, s1)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put	(1, s1)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grpSp>
        <p:nvGrpSpPr>
          <p:cNvPr id="267" name="Rectangle 8"/>
          <p:cNvGrpSpPr/>
          <p:nvPr/>
        </p:nvGrpSpPr>
        <p:grpSpPr>
          <a:xfrm>
            <a:off x="3200400" y="4494529"/>
            <a:ext cx="1981200" cy="1424937"/>
            <a:chOff x="0" y="0"/>
            <a:chExt cx="1981200" cy="1424935"/>
          </a:xfrm>
        </p:grpSpPr>
        <p:sp>
          <p:nvSpPr>
            <p:cNvPr id="265" name="矩形"/>
            <p:cNvSpPr/>
            <p:nvPr/>
          </p:nvSpPr>
          <p:spPr>
            <a:xfrm>
              <a:off x="0" y="1270"/>
              <a:ext cx="19812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66" name="he (2, s2)…"/>
            <p:cNvSpPr txBox="1"/>
            <p:nvPr/>
          </p:nvSpPr>
          <p:spPr>
            <a:xfrm>
              <a:off x="0" y="0"/>
              <a:ext cx="19812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(2, s2)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(1, s2)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(1, s2)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had	(1, s2)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268" name="Straight Arrow Connector 9"/>
          <p:cNvSpPr/>
          <p:nvPr/>
        </p:nvSpPr>
        <p:spPr>
          <a:xfrm>
            <a:off x="2478502" y="5105400"/>
            <a:ext cx="493298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9" name="TextBox 10"/>
          <p:cNvSpPr txBox="1"/>
          <p:nvPr/>
        </p:nvSpPr>
        <p:spPr>
          <a:xfrm>
            <a:off x="1034928" y="1905000"/>
            <a:ext cx="94627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Input1</a:t>
            </a:r>
          </a:p>
        </p:txBody>
      </p:sp>
      <p:sp>
        <p:nvSpPr>
          <p:cNvPr id="270" name="TextBox 11"/>
          <p:cNvSpPr txBox="1"/>
          <p:nvPr/>
        </p:nvSpPr>
        <p:spPr>
          <a:xfrm>
            <a:off x="1034928" y="4126467"/>
            <a:ext cx="94627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Input2</a:t>
            </a:r>
          </a:p>
        </p:txBody>
      </p:sp>
      <p:sp>
        <p:nvSpPr>
          <p:cNvPr id="271" name="TextBox 12"/>
          <p:cNvSpPr txBox="1"/>
          <p:nvPr/>
        </p:nvSpPr>
        <p:spPr>
          <a:xfrm>
            <a:off x="2330325" y="2602468"/>
            <a:ext cx="94627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Map1</a:t>
            </a:r>
          </a:p>
        </p:txBody>
      </p:sp>
      <p:sp>
        <p:nvSpPr>
          <p:cNvPr id="272" name="TextBox 13"/>
          <p:cNvSpPr txBox="1"/>
          <p:nvPr/>
        </p:nvSpPr>
        <p:spPr>
          <a:xfrm>
            <a:off x="2330325" y="4736067"/>
            <a:ext cx="94627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Map2</a:t>
            </a:r>
          </a:p>
        </p:txBody>
      </p:sp>
      <p:sp>
        <p:nvSpPr>
          <p:cNvPr id="273" name="TextBox 23"/>
          <p:cNvSpPr txBox="1"/>
          <p:nvPr/>
        </p:nvSpPr>
        <p:spPr>
          <a:xfrm>
            <a:off x="3168525" y="1828800"/>
            <a:ext cx="64147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key</a:t>
            </a:r>
          </a:p>
        </p:txBody>
      </p:sp>
      <p:sp>
        <p:nvSpPr>
          <p:cNvPr id="274" name="TextBox 24"/>
          <p:cNvSpPr txBox="1"/>
          <p:nvPr/>
        </p:nvSpPr>
        <p:spPr>
          <a:xfrm>
            <a:off x="4191000" y="1840468"/>
            <a:ext cx="83820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275" name="Straight Arrow Connector 27"/>
          <p:cNvSpPr/>
          <p:nvPr/>
        </p:nvSpPr>
        <p:spPr>
          <a:xfrm>
            <a:off x="3429000" y="2089666"/>
            <a:ext cx="3" cy="272537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6" name="Straight Arrow Connector 32"/>
          <p:cNvSpPr/>
          <p:nvPr/>
        </p:nvSpPr>
        <p:spPr>
          <a:xfrm>
            <a:off x="4495800" y="2089666"/>
            <a:ext cx="3" cy="272537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7" name="TextBox 33"/>
          <p:cNvSpPr txBox="1"/>
          <p:nvPr/>
        </p:nvSpPr>
        <p:spPr>
          <a:xfrm>
            <a:off x="3168525" y="3962400"/>
            <a:ext cx="64147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key</a:t>
            </a:r>
          </a:p>
        </p:txBody>
      </p:sp>
      <p:sp>
        <p:nvSpPr>
          <p:cNvPr id="278" name="TextBox 34"/>
          <p:cNvSpPr txBox="1"/>
          <p:nvPr/>
        </p:nvSpPr>
        <p:spPr>
          <a:xfrm>
            <a:off x="4191000" y="3974067"/>
            <a:ext cx="83820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279" name="Straight Arrow Connector 35"/>
          <p:cNvSpPr/>
          <p:nvPr/>
        </p:nvSpPr>
        <p:spPr>
          <a:xfrm>
            <a:off x="3429000" y="4223265"/>
            <a:ext cx="3" cy="272537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0" name="Straight Arrow Connector 36"/>
          <p:cNvSpPr/>
          <p:nvPr/>
        </p:nvSpPr>
        <p:spPr>
          <a:xfrm>
            <a:off x="4495800" y="4223265"/>
            <a:ext cx="3" cy="272537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1" name="Oval 37"/>
          <p:cNvSpPr/>
          <p:nvPr/>
        </p:nvSpPr>
        <p:spPr>
          <a:xfrm>
            <a:off x="4457700" y="2373868"/>
            <a:ext cx="304800" cy="293137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B050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2" name="Straight Arrow Connector 38"/>
          <p:cNvSpPr/>
          <p:nvPr/>
        </p:nvSpPr>
        <p:spPr>
          <a:xfrm flipV="1">
            <a:off x="4717863" y="2013465"/>
            <a:ext cx="1149540" cy="403333"/>
          </a:xfrm>
          <a:prstGeom prst="line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3" name="TextBox 41"/>
          <p:cNvSpPr txBox="1"/>
          <p:nvPr/>
        </p:nvSpPr>
        <p:spPr>
          <a:xfrm>
            <a:off x="5867400" y="1871246"/>
            <a:ext cx="198120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i="1">
                <a:solidFill>
                  <a:srgbClr val="00B050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Identifier for Stage 1</a:t>
            </a:r>
          </a:p>
        </p:txBody>
      </p:sp>
      <p:sp>
        <p:nvSpPr>
          <p:cNvPr id="284" name="Oval 42"/>
          <p:cNvSpPr/>
          <p:nvPr/>
        </p:nvSpPr>
        <p:spPr>
          <a:xfrm>
            <a:off x="4419600" y="5345667"/>
            <a:ext cx="304800" cy="293137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B050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5" name="Straight Arrow Connector 43"/>
          <p:cNvSpPr/>
          <p:nvPr/>
        </p:nvSpPr>
        <p:spPr>
          <a:xfrm>
            <a:off x="4679763" y="5595869"/>
            <a:ext cx="882840" cy="212207"/>
          </a:xfrm>
          <a:prstGeom prst="line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6" name="TextBox 44"/>
          <p:cNvSpPr txBox="1"/>
          <p:nvPr/>
        </p:nvSpPr>
        <p:spPr>
          <a:xfrm>
            <a:off x="5486400" y="5638800"/>
            <a:ext cx="198120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i="1">
                <a:solidFill>
                  <a:srgbClr val="00B050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Identifier for Stage 2</a:t>
            </a:r>
          </a:p>
        </p:txBody>
      </p:sp>
    </p:spTree>
    <p:extLst>
      <p:ext uri="{BB962C8B-B14F-4D97-AF65-F5344CB8AC3E}">
        <p14:creationId xmlns:p14="http://schemas.microsoft.com/office/powerpoint/2010/main" val="40413285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Zoom in Stage 3</a:t>
            </a:r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92" name="Rectangle 4"/>
          <p:cNvGrpSpPr/>
          <p:nvPr/>
        </p:nvGrpSpPr>
        <p:grpSpPr>
          <a:xfrm>
            <a:off x="838200" y="2360928"/>
            <a:ext cx="1371600" cy="1424937"/>
            <a:chOff x="0" y="0"/>
            <a:chExt cx="1371600" cy="1424935"/>
          </a:xfrm>
        </p:grpSpPr>
        <p:sp>
          <p:nvSpPr>
            <p:cNvPr id="290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1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put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grpSp>
        <p:nvGrpSpPr>
          <p:cNvPr id="295" name="Rectangle 5"/>
          <p:cNvGrpSpPr/>
          <p:nvPr/>
        </p:nvGrpSpPr>
        <p:grpSpPr>
          <a:xfrm>
            <a:off x="838200" y="4494529"/>
            <a:ext cx="1371600" cy="1424937"/>
            <a:chOff x="0" y="0"/>
            <a:chExt cx="1371600" cy="1424935"/>
          </a:xfrm>
        </p:grpSpPr>
        <p:sp>
          <p:nvSpPr>
            <p:cNvPr id="293" name="矩形"/>
            <p:cNvSpPr/>
            <p:nvPr/>
          </p:nvSpPr>
          <p:spPr>
            <a:xfrm>
              <a:off x="0" y="1270"/>
              <a:ext cx="13716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4" name="he 2…"/>
            <p:cNvSpPr txBox="1"/>
            <p:nvPr/>
          </p:nvSpPr>
          <p:spPr>
            <a:xfrm>
              <a:off x="0" y="0"/>
              <a:ext cx="13716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had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296" name="Straight Arrow Connector 6"/>
          <p:cNvSpPr/>
          <p:nvPr/>
        </p:nvSpPr>
        <p:spPr>
          <a:xfrm>
            <a:off x="2478502" y="2971800"/>
            <a:ext cx="493298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99" name="Rectangle 7"/>
          <p:cNvGrpSpPr/>
          <p:nvPr/>
        </p:nvGrpSpPr>
        <p:grpSpPr>
          <a:xfrm>
            <a:off x="3200400" y="2360928"/>
            <a:ext cx="1981200" cy="1424937"/>
            <a:chOff x="0" y="0"/>
            <a:chExt cx="1981200" cy="1424935"/>
          </a:xfrm>
        </p:grpSpPr>
        <p:sp>
          <p:nvSpPr>
            <p:cNvPr id="297" name="矩形"/>
            <p:cNvSpPr/>
            <p:nvPr/>
          </p:nvSpPr>
          <p:spPr>
            <a:xfrm>
              <a:off x="0" y="1270"/>
              <a:ext cx="19812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8" name="he (2, s1)…"/>
            <p:cNvSpPr txBox="1"/>
            <p:nvPr/>
          </p:nvSpPr>
          <p:spPr>
            <a:xfrm>
              <a:off x="0" y="0"/>
              <a:ext cx="19812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(2, s1)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(1, s1)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(1, s1)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put	(1, s1)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grpSp>
        <p:nvGrpSpPr>
          <p:cNvPr id="302" name="Rectangle 8"/>
          <p:cNvGrpSpPr/>
          <p:nvPr/>
        </p:nvGrpSpPr>
        <p:grpSpPr>
          <a:xfrm>
            <a:off x="3200400" y="4494529"/>
            <a:ext cx="1981200" cy="1424937"/>
            <a:chOff x="0" y="0"/>
            <a:chExt cx="1981200" cy="1424935"/>
          </a:xfrm>
        </p:grpSpPr>
        <p:sp>
          <p:nvSpPr>
            <p:cNvPr id="300" name="矩形"/>
            <p:cNvSpPr/>
            <p:nvPr/>
          </p:nvSpPr>
          <p:spPr>
            <a:xfrm>
              <a:off x="0" y="1270"/>
              <a:ext cx="1981200" cy="1422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01" name="he (2, s2)…"/>
            <p:cNvSpPr txBox="1"/>
            <p:nvPr/>
          </p:nvSpPr>
          <p:spPr>
            <a:xfrm>
              <a:off x="0" y="0"/>
              <a:ext cx="1981200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(2, s2)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(1, s2)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(1, s2)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had	(1, s2)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303" name="Straight Arrow Connector 9"/>
          <p:cNvSpPr/>
          <p:nvPr/>
        </p:nvSpPr>
        <p:spPr>
          <a:xfrm>
            <a:off x="2478502" y="5105400"/>
            <a:ext cx="493298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4" name="TextBox 10"/>
          <p:cNvSpPr txBox="1"/>
          <p:nvPr/>
        </p:nvSpPr>
        <p:spPr>
          <a:xfrm>
            <a:off x="1034928" y="1905000"/>
            <a:ext cx="94627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Input1</a:t>
            </a:r>
          </a:p>
        </p:txBody>
      </p:sp>
      <p:sp>
        <p:nvSpPr>
          <p:cNvPr id="305" name="TextBox 11"/>
          <p:cNvSpPr txBox="1"/>
          <p:nvPr/>
        </p:nvSpPr>
        <p:spPr>
          <a:xfrm>
            <a:off x="1034928" y="4126467"/>
            <a:ext cx="94627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Input2</a:t>
            </a:r>
          </a:p>
        </p:txBody>
      </p:sp>
      <p:sp>
        <p:nvSpPr>
          <p:cNvPr id="306" name="TextBox 12"/>
          <p:cNvSpPr txBox="1"/>
          <p:nvPr/>
        </p:nvSpPr>
        <p:spPr>
          <a:xfrm>
            <a:off x="2330325" y="2602468"/>
            <a:ext cx="94627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Map1</a:t>
            </a:r>
          </a:p>
        </p:txBody>
      </p:sp>
      <p:sp>
        <p:nvSpPr>
          <p:cNvPr id="307" name="TextBox 13"/>
          <p:cNvSpPr txBox="1"/>
          <p:nvPr/>
        </p:nvSpPr>
        <p:spPr>
          <a:xfrm>
            <a:off x="2330325" y="4736067"/>
            <a:ext cx="94627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Map2</a:t>
            </a:r>
          </a:p>
        </p:txBody>
      </p:sp>
      <p:grpSp>
        <p:nvGrpSpPr>
          <p:cNvPr id="310" name="Rectangle 14"/>
          <p:cNvGrpSpPr/>
          <p:nvPr/>
        </p:nvGrpSpPr>
        <p:grpSpPr>
          <a:xfrm>
            <a:off x="7162800" y="3327400"/>
            <a:ext cx="1447800" cy="1244600"/>
            <a:chOff x="0" y="0"/>
            <a:chExt cx="1447800" cy="1244600"/>
          </a:xfrm>
        </p:grpSpPr>
        <p:sp>
          <p:nvSpPr>
            <p:cNvPr id="308" name="矩形"/>
            <p:cNvSpPr/>
            <p:nvPr/>
          </p:nvSpPr>
          <p:spPr>
            <a:xfrm>
              <a:off x="0" y="0"/>
              <a:ext cx="1447800" cy="12446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09" name="he 2…"/>
            <p:cNvSpPr txBox="1"/>
            <p:nvPr/>
          </p:nvSpPr>
          <p:spPr>
            <a:xfrm>
              <a:off x="0" y="176527"/>
              <a:ext cx="1447800" cy="89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he	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sugar	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coffee 	1</a:t>
              </a:r>
            </a:p>
          </p:txBody>
        </p:sp>
      </p:grpSp>
      <p:sp>
        <p:nvSpPr>
          <p:cNvPr id="311" name="Straight Arrow Connector 15"/>
          <p:cNvSpPr/>
          <p:nvPr/>
        </p:nvSpPr>
        <p:spPr>
          <a:xfrm>
            <a:off x="5194300" y="3311293"/>
            <a:ext cx="1955801" cy="463752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2" name="Straight Arrow Connector 18"/>
          <p:cNvSpPr/>
          <p:nvPr/>
        </p:nvSpPr>
        <p:spPr>
          <a:xfrm flipV="1">
            <a:off x="5194300" y="4200295"/>
            <a:ext cx="1955802" cy="66537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3" name="TextBox 21"/>
          <p:cNvSpPr txBox="1"/>
          <p:nvPr/>
        </p:nvSpPr>
        <p:spPr>
          <a:xfrm>
            <a:off x="5911727" y="3135868"/>
            <a:ext cx="94627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Reduce</a:t>
            </a:r>
          </a:p>
        </p:txBody>
      </p:sp>
      <p:sp>
        <p:nvSpPr>
          <p:cNvPr id="314" name="TextBox 22"/>
          <p:cNvSpPr txBox="1"/>
          <p:nvPr/>
        </p:nvSpPr>
        <p:spPr>
          <a:xfrm>
            <a:off x="5943600" y="4659867"/>
            <a:ext cx="94627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Reduce</a:t>
            </a:r>
          </a:p>
        </p:txBody>
      </p:sp>
      <p:sp>
        <p:nvSpPr>
          <p:cNvPr id="315" name="Straight Connector 39"/>
          <p:cNvSpPr/>
          <p:nvPr/>
        </p:nvSpPr>
        <p:spPr>
          <a:xfrm>
            <a:off x="3276600" y="2667000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6" name="Straight Connector 40"/>
          <p:cNvSpPr/>
          <p:nvPr/>
        </p:nvSpPr>
        <p:spPr>
          <a:xfrm>
            <a:off x="3276600" y="4800600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7" name="Straight Arrow Connector 30"/>
          <p:cNvSpPr/>
          <p:nvPr/>
        </p:nvSpPr>
        <p:spPr>
          <a:xfrm flipV="1">
            <a:off x="4813539" y="4190998"/>
            <a:ext cx="215661" cy="545074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8" name="TextBox 50"/>
          <p:cNvSpPr txBox="1"/>
          <p:nvPr/>
        </p:nvSpPr>
        <p:spPr>
          <a:xfrm>
            <a:off x="3886200" y="3928645"/>
            <a:ext cx="297180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i="1">
                <a:solidFill>
                  <a:srgbClr val="00B050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Will be sent to the same reducer!</a:t>
            </a:r>
          </a:p>
        </p:txBody>
      </p:sp>
      <p:sp>
        <p:nvSpPr>
          <p:cNvPr id="319" name="Straight Arrow Connector 51"/>
          <p:cNvSpPr/>
          <p:nvPr/>
        </p:nvSpPr>
        <p:spPr>
          <a:xfrm>
            <a:off x="4800598" y="2602467"/>
            <a:ext cx="228602" cy="1347235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8445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Implementation for Stage 3</a:t>
            </a:r>
          </a:p>
        </p:txBody>
      </p:sp>
      <p:sp>
        <p:nvSpPr>
          <p:cNvPr id="3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Input: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Stage 1 output files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Stage 2 output files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endParaRPr/>
          </a:p>
          <a:p>
            <a:r>
              <a:t>Problem: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We have two different input paths.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We have two different map functions. 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4072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Implementation for Stage 3</a:t>
            </a:r>
          </a:p>
        </p:txBody>
      </p:sp>
      <p:sp>
        <p:nvSpPr>
          <p:cNvPr id="32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Usage of </a:t>
            </a:r>
            <a:r>
              <a:rPr>
                <a:solidFill>
                  <a:srgbClr val="FF0000"/>
                </a:solidFill>
              </a:rPr>
              <a:t>MultipleInputs</a:t>
            </a:r>
          </a:p>
        </p:txBody>
      </p:sp>
      <p:sp>
        <p:nvSpPr>
          <p:cNvPr id="32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28" name="Rectangle 10"/>
          <p:cNvSpPr txBox="1"/>
          <p:nvPr/>
        </p:nvSpPr>
        <p:spPr>
          <a:xfrm>
            <a:off x="381000" y="2438400"/>
            <a:ext cx="8534400" cy="339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0B050"/>
                </a:solidFill>
              </a:defRPr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//in the beginning </a:t>
            </a:r>
          </a:p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*Import </a:t>
            </a:r>
            <a:r>
              <a:rPr kumimoji="0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org.apache.hadoop.mapreduce.lib.input.MultipleInputs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;</a:t>
            </a:r>
          </a:p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0B050"/>
                </a:solidFill>
              </a:defRPr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 in main function, add the following sentences:</a:t>
            </a:r>
          </a:p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MultipleInputs.addInputPath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(job, inputPath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1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</a:t>
            </a:r>
          </a:p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                        inputFormatClass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1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mapper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1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.class);</a:t>
            </a:r>
          </a:p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MultipleInputs.addInputPath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(job, inputPath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</a:t>
            </a:r>
          </a:p>
          <a:p>
            <a:pPr marL="0" marR="0" lvl="1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                        inputFormatClass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, mapper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.class);</a:t>
            </a:r>
          </a:p>
        </p:txBody>
      </p:sp>
      <p:sp>
        <p:nvSpPr>
          <p:cNvPr id="329" name="Straight Arrow Connector 13"/>
          <p:cNvSpPr/>
          <p:nvPr/>
        </p:nvSpPr>
        <p:spPr>
          <a:xfrm flipV="1">
            <a:off x="6324597" y="3543298"/>
            <a:ext cx="304803" cy="190504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0" name="TextBox 16"/>
          <p:cNvSpPr txBox="1"/>
          <p:nvPr/>
        </p:nvSpPr>
        <p:spPr>
          <a:xfrm>
            <a:off x="6553200" y="3395245"/>
            <a:ext cx="2209800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1" i="1">
                <a:solidFill>
                  <a:srgbClr val="0070C0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Input path 1</a:t>
            </a:r>
          </a:p>
        </p:txBody>
      </p:sp>
      <p:sp>
        <p:nvSpPr>
          <p:cNvPr id="331" name="TextBox 17"/>
          <p:cNvSpPr txBox="1"/>
          <p:nvPr/>
        </p:nvSpPr>
        <p:spPr>
          <a:xfrm>
            <a:off x="2552700" y="4614445"/>
            <a:ext cx="289560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1" i="1">
                <a:solidFill>
                  <a:srgbClr val="0070C0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Input format of files in path 1   </a:t>
            </a:r>
          </a:p>
        </p:txBody>
      </p:sp>
      <p:sp>
        <p:nvSpPr>
          <p:cNvPr id="332" name="Straight Arrow Connector 21"/>
          <p:cNvSpPr/>
          <p:nvPr/>
        </p:nvSpPr>
        <p:spPr>
          <a:xfrm flipH="1">
            <a:off x="4000499" y="4343399"/>
            <a:ext cx="76203" cy="271049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3" name="TextBox 29"/>
          <p:cNvSpPr txBox="1"/>
          <p:nvPr/>
        </p:nvSpPr>
        <p:spPr>
          <a:xfrm>
            <a:off x="5676900" y="4614445"/>
            <a:ext cx="289560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1" i="1">
                <a:solidFill>
                  <a:srgbClr val="0070C0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Map function for files in path 1</a:t>
            </a:r>
          </a:p>
        </p:txBody>
      </p:sp>
      <p:sp>
        <p:nvSpPr>
          <p:cNvPr id="334" name="Straight Arrow Connector 30"/>
          <p:cNvSpPr/>
          <p:nvPr/>
        </p:nvSpPr>
        <p:spPr>
          <a:xfrm>
            <a:off x="6591299" y="4343398"/>
            <a:ext cx="76203" cy="304804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32533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Implementation for Stage 3</a:t>
            </a:r>
          </a:p>
        </p:txBody>
      </p:sp>
      <p:sp>
        <p:nvSpPr>
          <p:cNvPr id="3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Define two types of mappers</a:t>
            </a:r>
          </a:p>
        </p:txBody>
      </p:sp>
      <p:sp>
        <p:nvSpPr>
          <p:cNvPr id="338" name="TextBox 4"/>
          <p:cNvSpPr txBox="1"/>
          <p:nvPr/>
        </p:nvSpPr>
        <p:spPr>
          <a:xfrm>
            <a:off x="762000" y="2278082"/>
            <a:ext cx="7391400" cy="419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00B050"/>
                </a:solidFill>
              </a:defRPr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//Mapper 1: (deal with word counts of file 1)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static class 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Mapper1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extends Mapper&lt;Object, Text, Text, Text&gt;{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public void map(Object key, Text value, Context context) throws IOException, InterruptedException {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                //read one line, parse into  (word, frequency) pair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//output (word, frequency_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s1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                    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}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}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00B050"/>
                </a:solidFill>
              </a:defRPr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//Mapper 2: (deal with word counts of file2)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static class 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Mapper2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extends Mapper&lt;Object, Text, Text, Text&gt;{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public void map(Object key, Text value, Context context) throws IOException, InterruptedException {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//read one line, parse into  (word, frequency) pair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//output (word, frequency_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s2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                           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}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339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7517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Implementation for Stage 3</a:t>
            </a:r>
          </a:p>
        </p:txBody>
      </p:sp>
      <p:sp>
        <p:nvSpPr>
          <p:cNvPr id="3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Define one reducer function</a:t>
            </a:r>
          </a:p>
        </p:txBody>
      </p:sp>
      <p:sp>
        <p:nvSpPr>
          <p:cNvPr id="343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4" name="TextBox 4"/>
          <p:cNvSpPr txBox="1"/>
          <p:nvPr/>
        </p:nvSpPr>
        <p:spPr>
          <a:xfrm>
            <a:off x="685800" y="2278082"/>
            <a:ext cx="8305800" cy="329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B050"/>
                </a:solidFill>
              </a:defRPr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//Reducer: (get the number of common words)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static class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Reducer1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extends Reducer&lt; Text, Text, Text, IntWritable&gt;{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public void reduce(Text key, Iterable&lt;Text&gt; value, Context context) throws 	IOException, InterruptedException {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//parse each value (e.g., n1_s1), get frequency (n1) and stage identifier (s1)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//if the key has two values, output (key, samller_frequency)  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//if the key has only one value, output nothing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                        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}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6019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6AE5F6FA-7E64-45F1-921C-AF80BBBE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r>
              <a:rPr lang="en-US" altLang="zh-CN" sz="2800" dirty="0"/>
              <a:t>1.</a:t>
            </a:r>
            <a:r>
              <a:rPr lang="en-US" sz="2800" dirty="0"/>
              <a:t>Guide for installation and Configuration</a:t>
            </a:r>
          </a:p>
          <a:p>
            <a:r>
              <a:rPr lang="en-US" altLang="zh-CN" sz="2800" dirty="0"/>
              <a:t>2.</a:t>
            </a:r>
            <a:r>
              <a:rPr lang="en-US" sz="2800" dirty="0"/>
              <a:t>A Warm-Up Example</a:t>
            </a:r>
          </a:p>
          <a:p>
            <a:r>
              <a:rPr lang="en-US" altLang="zh-CN" sz="2800" dirty="0"/>
              <a:t>3</a:t>
            </a:r>
            <a:r>
              <a:rPr lang="en-US" sz="2800" dirty="0"/>
              <a:t>. Tasks 1&amp;2</a:t>
            </a:r>
          </a:p>
          <a:p>
            <a:r>
              <a:rPr lang="en-US" altLang="zh-CN" sz="2800" dirty="0"/>
              <a:t>4</a:t>
            </a:r>
            <a:r>
              <a:rPr lang="en-US" sz="2800" dirty="0"/>
              <a:t>. Information about assignment 1: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US" sz="2400" dirty="0"/>
              <a:t>Submission requirement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US" sz="2400" dirty="0"/>
              <a:t>What is this coding assignment about (you need to implement them into Hadoop)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37DC154-77AF-4BF4-8BE9-9081B9A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Assignment Guideline for CS4225&amp;5425: Assignment 1</a:t>
            </a:r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F0F00BC-33F7-44B1-89B7-1D9BA4B5F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85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Overall Implementation</a:t>
            </a:r>
          </a:p>
        </p:txBody>
      </p:sp>
      <p:sp>
        <p:nvSpPr>
          <p:cNvPr id="34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6200" y="1265237"/>
            <a:ext cx="3505200" cy="4525963"/>
          </a:xfrm>
          <a:prstGeom prst="rect">
            <a:avLst/>
          </a:prstGeom>
        </p:spPr>
        <p:txBody>
          <a:bodyPr/>
          <a:lstStyle/>
          <a:p>
            <a:r>
              <a:t>Put all the codes into one file</a:t>
            </a:r>
          </a:p>
        </p:txBody>
      </p:sp>
      <p:sp>
        <p:nvSpPr>
          <p:cNvPr id="348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9" name="TextBox 5"/>
          <p:cNvSpPr txBox="1"/>
          <p:nvPr/>
        </p:nvSpPr>
        <p:spPr>
          <a:xfrm>
            <a:off x="4267200" y="1008378"/>
            <a:ext cx="4724400" cy="5509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B050"/>
                </a:solidFill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//in the beginning, import necessary libraries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import …;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B050"/>
                </a:solidFill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//define all the mapper classes and reducer classes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static class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WCMapper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…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static class Mapper1…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static class Mapper2…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static class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SortMapper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…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static class Reducer1…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……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B050"/>
                </a:solidFill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//Main function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B050"/>
                </a:solidFill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//for Stage 1: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(1) new a job (job1),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(2) set job1 information (e.g., input/output path, etc.)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(3) job1.waitForCompletion(true)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B050"/>
                </a:solidFill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//For stage 2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……(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some </a:t>
            </a:r>
            <a:r>
              <a: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procedure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B050"/>
                </a:solidFill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//for Stage 3</a:t>
            </a:r>
          </a:p>
          <a:p>
            <a:pPr lvl="0" eaLnBrk="1" fontAlgn="auto">
              <a:spcBef>
                <a:spcPts val="0"/>
              </a:spcBef>
              <a:spcAft>
                <a:spcPts val="0"/>
              </a:spcAft>
              <a:defRPr sz="1600"/>
            </a:pPr>
            <a:r>
              <a: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……(</a:t>
            </a:r>
            <a:r>
              <a:rPr lang="en-US" b="0" kern="0" dirty="0">
                <a:solidFill>
                  <a:srgbClr val="000000"/>
                </a:solidFill>
                <a:latin typeface="Calibri"/>
                <a:sym typeface="Calibri"/>
              </a:rPr>
              <a:t>some </a:t>
            </a:r>
            <a:r>
              <a: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procedure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B050"/>
                </a:solidFill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//for Stage 4</a:t>
            </a:r>
          </a:p>
          <a:p>
            <a:pPr lvl="0" eaLnBrk="1" fontAlgn="auto">
              <a:spcBef>
                <a:spcPts val="0"/>
              </a:spcBef>
              <a:spcAft>
                <a:spcPts val="0"/>
              </a:spcAft>
              <a:defRPr sz="1600"/>
            </a:pPr>
            <a:r>
              <a: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……(</a:t>
            </a:r>
            <a:r>
              <a:rPr lang="en-US" b="0" kern="0" dirty="0">
                <a:solidFill>
                  <a:srgbClr val="000000"/>
                </a:solidFill>
                <a:latin typeface="Calibri"/>
                <a:sym typeface="Calibri"/>
              </a:rPr>
              <a:t>some </a:t>
            </a:r>
            <a:r>
              <a: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procedure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0761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Remove Stopwords</a:t>
            </a:r>
          </a:p>
        </p:txBody>
      </p:sp>
      <p:sp>
        <p:nvSpPr>
          <p:cNvPr id="3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Put stop word file into HDFS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SG" dirty="0"/>
              <a:t>e.g. </a:t>
            </a:r>
            <a:r>
              <a:rPr dirty="0" err="1"/>
              <a:t>hadoop</a:t>
            </a:r>
            <a:r>
              <a:rPr dirty="0"/>
              <a:t> fs -put </a:t>
            </a:r>
            <a:r>
              <a:rPr dirty="0" err="1"/>
              <a:t>stw_file_path</a:t>
            </a:r>
            <a:r>
              <a:rPr dirty="0"/>
              <a:t> </a:t>
            </a:r>
            <a:r>
              <a:rPr dirty="0" err="1"/>
              <a:t>hdfs_dir</a:t>
            </a: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endParaRPr dirty="0"/>
          </a:p>
          <a:p>
            <a:r>
              <a:rPr dirty="0"/>
              <a:t>In the beginning of WordCount.java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Add the following libraries</a:t>
            </a:r>
          </a:p>
        </p:txBody>
      </p:sp>
      <p:sp>
        <p:nvSpPr>
          <p:cNvPr id="353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4" name="TextBox 4"/>
          <p:cNvSpPr txBox="1"/>
          <p:nvPr/>
        </p:nvSpPr>
        <p:spPr>
          <a:xfrm>
            <a:off x="1371600" y="4343400"/>
            <a:ext cx="5105400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import java.io.BufferedReader;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import java.io.IOException;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import java.io.InputStreamReader;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import java.util.HashSet;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import java.util.Set;</a:t>
            </a:r>
          </a:p>
        </p:txBody>
      </p:sp>
    </p:spTree>
    <p:extLst>
      <p:ext uri="{BB962C8B-B14F-4D97-AF65-F5344CB8AC3E}">
        <p14:creationId xmlns:p14="http://schemas.microsoft.com/office/powerpoint/2010/main" val="399900999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Remove Stopwords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28600" y="1166017"/>
            <a:ext cx="8458200" cy="452596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In mapper, add </a:t>
            </a:r>
            <a:r>
              <a:rPr>
                <a:solidFill>
                  <a:srgbClr val="0070C0"/>
                </a:solidFill>
              </a:rPr>
              <a:t>setup</a:t>
            </a:r>
            <a:r>
              <a:t> function to load stopwords file from HDFS and parse contents into a set of words</a:t>
            </a:r>
          </a:p>
        </p:txBody>
      </p:sp>
      <p:sp>
        <p:nvSpPr>
          <p:cNvPr id="358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9" name="TextBox 4"/>
          <p:cNvSpPr txBox="1"/>
          <p:nvPr/>
        </p:nvSpPr>
        <p:spPr>
          <a:xfrm>
            <a:off x="457200" y="2316063"/>
            <a:ext cx="7772400" cy="4676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static class TokenizerMapper extends Mapper&lt;Object, Text, Text, IntWritable&gt;{    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Set&lt;String&gt; stopwords = new HashSet&lt;String&gt;();      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@Override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protected void setup(Context context){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 Configuration conf = context.getConfiguration();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 try 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  Path path = new Path(“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path.stopwords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”);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  FileSystem fs= FileSystem.get(new Configuration());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  BufferedReader br = new BufferedReader(new InputStreamReader(fs.open(path)));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  String word = null;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  while ((word= br.readLine())!= null) 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  stopwords.add(word);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  }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 } catch (IOException e) 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  e.printStackTrace();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 }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</a:defRPr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}   </a:t>
            </a:r>
          </a:p>
        </p:txBody>
      </p:sp>
      <p:sp>
        <p:nvSpPr>
          <p:cNvPr id="360" name="Straight Arrow Connector 5"/>
          <p:cNvSpPr/>
          <p:nvPr/>
        </p:nvSpPr>
        <p:spPr>
          <a:xfrm>
            <a:off x="4876798" y="2743199"/>
            <a:ext cx="838204" cy="1590"/>
          </a:xfrm>
          <a:prstGeom prst="line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363" name="Rectangle 9"/>
          <p:cNvGrpSpPr/>
          <p:nvPr/>
        </p:nvGrpSpPr>
        <p:grpSpPr>
          <a:xfrm>
            <a:off x="5715000" y="2576827"/>
            <a:ext cx="1828800" cy="332737"/>
            <a:chOff x="0" y="0"/>
            <a:chExt cx="1828800" cy="332735"/>
          </a:xfrm>
        </p:grpSpPr>
        <p:sp>
          <p:nvSpPr>
            <p:cNvPr id="361" name="矩形"/>
            <p:cNvSpPr/>
            <p:nvPr/>
          </p:nvSpPr>
          <p:spPr>
            <a:xfrm>
              <a:off x="0" y="13970"/>
              <a:ext cx="1828800" cy="30480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2" name="store stopwords"/>
            <p:cNvSpPr txBox="1"/>
            <p:nvPr/>
          </p:nvSpPr>
          <p:spPr>
            <a:xfrm>
              <a:off x="0" y="-1"/>
              <a:ext cx="1828800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/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store stopwords</a:t>
              </a:r>
            </a:p>
          </p:txBody>
        </p:sp>
      </p:grpSp>
      <p:sp>
        <p:nvSpPr>
          <p:cNvPr id="364" name="Straight Arrow Connector 10"/>
          <p:cNvSpPr/>
          <p:nvPr/>
        </p:nvSpPr>
        <p:spPr>
          <a:xfrm flipV="1">
            <a:off x="4419598" y="3848097"/>
            <a:ext cx="1295403" cy="114306"/>
          </a:xfrm>
          <a:prstGeom prst="line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367" name="Rectangle 11"/>
          <p:cNvGrpSpPr/>
          <p:nvPr/>
        </p:nvGrpSpPr>
        <p:grpSpPr>
          <a:xfrm>
            <a:off x="5715000" y="3429000"/>
            <a:ext cx="3200400" cy="838200"/>
            <a:chOff x="0" y="0"/>
            <a:chExt cx="3200400" cy="838200"/>
          </a:xfrm>
        </p:grpSpPr>
        <p:sp>
          <p:nvSpPr>
            <p:cNvPr id="365" name="矩形"/>
            <p:cNvSpPr/>
            <p:nvPr/>
          </p:nvSpPr>
          <p:spPr>
            <a:xfrm>
              <a:off x="0" y="0"/>
              <a:ext cx="3200400" cy="8382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6" name="Replace path.stopwords with the real stopword file path in HDFS"/>
            <p:cNvSpPr txBox="1"/>
            <p:nvPr/>
          </p:nvSpPr>
          <p:spPr>
            <a:xfrm>
              <a:off x="0" y="132077"/>
              <a:ext cx="3200400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/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Replace path.stopwords with the real stopword file path in HDFS</a:t>
              </a:r>
            </a:p>
          </p:txBody>
        </p:sp>
      </p:grpSp>
      <p:sp>
        <p:nvSpPr>
          <p:cNvPr id="368" name="Right Brace 16"/>
          <p:cNvSpPr/>
          <p:nvPr/>
        </p:nvSpPr>
        <p:spPr>
          <a:xfrm>
            <a:off x="5257800" y="4191000"/>
            <a:ext cx="304800" cy="213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15"/>
                  <a:pt x="10800" y="257"/>
                </a:cubicBezTo>
                <a:lnTo>
                  <a:pt x="10800" y="10543"/>
                </a:lnTo>
                <a:cubicBezTo>
                  <a:pt x="10800" y="10685"/>
                  <a:pt x="15635" y="10800"/>
                  <a:pt x="21600" y="10800"/>
                </a:cubicBezTo>
                <a:cubicBezTo>
                  <a:pt x="15635" y="10800"/>
                  <a:pt x="10800" y="10915"/>
                  <a:pt x="10800" y="11057"/>
                </a:cubicBezTo>
                <a:lnTo>
                  <a:pt x="10800" y="21343"/>
                </a:lnTo>
                <a:cubicBezTo>
                  <a:pt x="10800" y="21485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  <a:prstDash val="dash"/>
          </a:ln>
        </p:spPr>
        <p:txBody>
          <a:bodyPr lIns="45718" tIns="45718" rIns="45718" bIns="45718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371" name="Rectangle 17"/>
          <p:cNvGrpSpPr/>
          <p:nvPr/>
        </p:nvGrpSpPr>
        <p:grpSpPr>
          <a:xfrm>
            <a:off x="5638800" y="4919978"/>
            <a:ext cx="3352800" cy="1056637"/>
            <a:chOff x="0" y="0"/>
            <a:chExt cx="3352800" cy="1056635"/>
          </a:xfrm>
        </p:grpSpPr>
        <p:sp>
          <p:nvSpPr>
            <p:cNvPr id="369" name="矩形"/>
            <p:cNvSpPr/>
            <p:nvPr/>
          </p:nvSpPr>
          <p:spPr>
            <a:xfrm>
              <a:off x="0" y="33020"/>
              <a:ext cx="3352800" cy="99060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0" name="-Read contents from the file…"/>
            <p:cNvSpPr txBox="1"/>
            <p:nvPr/>
          </p:nvSpPr>
          <p:spPr>
            <a:xfrm>
              <a:off x="0" y="-1"/>
              <a:ext cx="3352800" cy="1056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-Read contents from the file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-Parse each line to get a stopword.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-Keep all the words into stopwords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7390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Remove Stopwords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Modify mapper function to filter stopwords</a:t>
            </a:r>
          </a:p>
        </p:txBody>
      </p:sp>
      <p:sp>
        <p:nvSpPr>
          <p:cNvPr id="375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76" name="TextBox 4"/>
          <p:cNvSpPr txBox="1"/>
          <p:nvPr/>
        </p:nvSpPr>
        <p:spPr>
          <a:xfrm>
            <a:off x="685800" y="2684363"/>
            <a:ext cx="7772400" cy="302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public void map(Object key, Text value, Context context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             ) throws IOException, InterruptedException 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StringTokenizer itr = new StringTokenizer(value.toString());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while (itr.hasMoreTokens()) 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 word.set(itr.nextToken());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if(stopwords.contains(word.toString()))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0000"/>
                </a:solidFill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  continue;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  context.write(word, one);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  }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  }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  }</a:t>
            </a:r>
          </a:p>
        </p:txBody>
      </p:sp>
      <p:sp>
        <p:nvSpPr>
          <p:cNvPr id="377" name="Straight Arrow Connector 5"/>
          <p:cNvSpPr/>
          <p:nvPr/>
        </p:nvSpPr>
        <p:spPr>
          <a:xfrm flipV="1">
            <a:off x="4800600" y="3809999"/>
            <a:ext cx="533403" cy="76202"/>
          </a:xfrm>
          <a:prstGeom prst="line">
            <a:avLst/>
          </a:prstGeom>
          <a:ln w="12700">
            <a:solidFill>
              <a:srgbClr val="000000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380" name="Rectangle 6"/>
          <p:cNvGrpSpPr/>
          <p:nvPr/>
        </p:nvGrpSpPr>
        <p:grpSpPr>
          <a:xfrm>
            <a:off x="5448299" y="3587331"/>
            <a:ext cx="3200400" cy="609600"/>
            <a:chOff x="0" y="0"/>
            <a:chExt cx="3200400" cy="609600"/>
          </a:xfrm>
        </p:grpSpPr>
        <p:sp>
          <p:nvSpPr>
            <p:cNvPr id="378" name="矩形"/>
            <p:cNvSpPr/>
            <p:nvPr/>
          </p:nvSpPr>
          <p:spPr>
            <a:xfrm>
              <a:off x="0" y="0"/>
              <a:ext cx="3200400" cy="6096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9" name="Ignore the word if it is contained in stopwords set"/>
            <p:cNvSpPr txBox="1"/>
            <p:nvPr/>
          </p:nvSpPr>
          <p:spPr>
            <a:xfrm>
              <a:off x="0" y="17779"/>
              <a:ext cx="3200400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/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Ignore the word if it is contained in stopwords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5204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5172A9B-C561-41A6-B234-2C7E38E7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 </a:t>
            </a:r>
            <a:r>
              <a:rPr lang="en-US" altLang="zh-CN" b="1" dirty="0"/>
              <a:t>Recommendation</a:t>
            </a:r>
            <a:r>
              <a:rPr lang="zh-CN" altLang="en-US" b="1" dirty="0"/>
              <a:t> </a:t>
            </a:r>
            <a:r>
              <a:rPr lang="en-US" altLang="zh-CN" b="1" dirty="0"/>
              <a:t>System</a:t>
            </a:r>
            <a:r>
              <a:rPr lang="zh-CN" altLang="en-US" dirty="0"/>
              <a:t> 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SG" altLang="zh-CN" dirty="0"/>
              <a:t>Item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MapReduce.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3311ABA-698A-4B37-A399-9DC511D4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Task2: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B7E5B2B-DAAB-495F-BBEB-1073F3B9C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64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is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proce</a:t>
            </a:r>
            <a:r>
              <a:rPr lang="en-US" altLang="zh-CN" dirty="0"/>
              <a:t>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involving</a:t>
            </a:r>
            <a:r>
              <a:rPr lang="zh-CN" altLang="en-US" dirty="0"/>
              <a:t> </a:t>
            </a:r>
            <a:r>
              <a:rPr lang="en-US" altLang="zh-CN" dirty="0"/>
              <a:t>collaboration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sources</a:t>
            </a:r>
            <a:r>
              <a:rPr lang="en-US" altLang="zh-CN" dirty="0"/>
              <a:t>.</a:t>
            </a:r>
            <a:endParaRPr lang="zh-CN" altLang="en-US" dirty="0"/>
          </a:p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altLang="zh-CN" dirty="0"/>
              <a:t>Motivation:</a:t>
            </a:r>
            <a:endParaRPr lang="en-US" dirty="0"/>
          </a:p>
          <a:p>
            <a:pPr lvl="1">
              <a:spcBef>
                <a:spcPts val="1600"/>
              </a:spcBef>
              <a:spcAft>
                <a:spcPts val="1600"/>
              </a:spcAft>
            </a:pPr>
            <a:r>
              <a:rPr lang="en-US" altLang="zh-CN" dirty="0">
                <a:solidFill>
                  <a:srgbClr val="000000"/>
                </a:solidFill>
              </a:rPr>
              <a:t>CF comes from the idea that the people often get the best recommendations from someone with tests similar to themselves.</a:t>
            </a:r>
          </a:p>
          <a:p>
            <a:pPr lvl="1">
              <a:spcBef>
                <a:spcPts val="1600"/>
              </a:spcBef>
              <a:spcAft>
                <a:spcPts val="1600"/>
              </a:spcAft>
            </a:pPr>
            <a:r>
              <a:rPr lang="en-US" altLang="zh-CN" dirty="0">
                <a:solidFill>
                  <a:srgbClr val="000000"/>
                </a:solidFill>
              </a:rPr>
              <a:t>CF encompasses techniques for matching people with similar interests and making recommendations on this basis.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</a:t>
            </a:r>
            <a:r>
              <a:rPr lang="zh-CN" altLang="en-US"/>
              <a:t> F</a:t>
            </a:r>
            <a:r>
              <a:rPr lang="en-US" altLang="zh-CN" dirty="0" err="1"/>
              <a:t>iltering</a:t>
            </a:r>
            <a:r>
              <a:rPr lang="zh-CN" altLang="en-US" b="0" dirty="0"/>
              <a:t> </a:t>
            </a:r>
            <a:r>
              <a:rPr lang="en-US" altLang="zh-CN" b="0" dirty="0"/>
              <a:t>(</a:t>
            </a:r>
            <a:r>
              <a:rPr lang="en-US" altLang="zh-CN" dirty="0"/>
              <a:t>CF</a:t>
            </a:r>
            <a:r>
              <a:rPr lang="en-US" altLang="zh-CN" b="0" dirty="0"/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901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Memory</a:t>
            </a:r>
            <a:r>
              <a:rPr lang="zh-CN" altLang="en-US" sz="2800" dirty="0"/>
              <a:t> </a:t>
            </a:r>
            <a:r>
              <a:rPr lang="en-US" altLang="zh-CN" sz="2800" dirty="0"/>
              <a:t>based: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User-based: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similarity-based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vect</a:t>
            </a:r>
            <a:r>
              <a:rPr lang="en-US" altLang="zh-CN" dirty="0"/>
              <a:t>or</a:t>
            </a:r>
            <a:r>
              <a:rPr lang="zh-CN" dirty="0"/>
              <a:t> model</a:t>
            </a:r>
            <a:r>
              <a:rPr lang="zh-CN" altLang="en-US" dirty="0"/>
              <a:t> t</a:t>
            </a:r>
            <a:r>
              <a:rPr lang="zh-CN" altLang="en-US" dirty="0">
                <a:solidFill>
                  <a:srgbClr val="000000"/>
                </a:solidFill>
              </a:rPr>
              <a:t>o identify the k most similar users to an active user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Item</a:t>
            </a:r>
            <a:r>
              <a:rPr lang="zh-CN" dirty="0"/>
              <a:t>-</a:t>
            </a:r>
            <a:r>
              <a:rPr lang="en-US" altLang="zh-CN" dirty="0"/>
              <a:t>based: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zh-CN" dirty="0"/>
              <a:t>o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dirty="0"/>
              <a:t> </a:t>
            </a:r>
            <a:r>
              <a:rPr lang="en-US" altLang="zh-CN" dirty="0"/>
              <a:t>similarity be</a:t>
            </a:r>
            <a:r>
              <a:rPr lang="zh-CN" dirty="0"/>
              <a:t>t</a:t>
            </a:r>
            <a:r>
              <a:rPr lang="en-US" altLang="zh-CN" dirty="0">
                <a:solidFill>
                  <a:srgbClr val="000000"/>
                </a:solidFill>
              </a:rPr>
              <a:t>ween</a:t>
            </a:r>
            <a:r>
              <a:rPr lang="zh-CN" altLang="en-US" dirty="0">
                <a:solidFill>
                  <a:srgbClr val="000000"/>
                </a:solidFill>
              </a:rPr>
              <a:t> its</a:t>
            </a:r>
            <a:r>
              <a:rPr lang="zh-CN" dirty="0"/>
              <a:t>m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using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people's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ratings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of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those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items</a:t>
            </a:r>
            <a:r>
              <a:rPr lang="en-US" altLang="zh-CN" dirty="0"/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</a:rPr>
              <a:t>Model based: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</a:rPr>
              <a:t>Models are developed using different data mining, machine learning algorithms to predict users' rating of unrated items. E.g. Bayesian networks, Clustering models.    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/>
                </a:solidFill>
              </a:rPr>
              <a:t>Model based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CF Types: Memory Based and Model 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83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CF: Item-Based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27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5D2B060-263A-4C7D-A693-EBD03366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Item-based techniques </a:t>
            </a:r>
            <a:r>
              <a:rPr lang="en-US" altLang="zh-CN" dirty="0"/>
              <a:t>have two major parts:</a:t>
            </a:r>
          </a:p>
          <a:p>
            <a:pPr lvl="1"/>
            <a:r>
              <a:rPr lang="en-US" altLang="zh-CN" b="1" dirty="0"/>
              <a:t>1)</a:t>
            </a:r>
            <a:r>
              <a:rPr lang="zh-CN" altLang="en-US" dirty="0"/>
              <a:t> analyze the user-item matrix to identify relationships between different items, </a:t>
            </a:r>
            <a:endParaRPr lang="en-US" altLang="zh-CN" b="1" dirty="0"/>
          </a:p>
          <a:p>
            <a:pPr lvl="1"/>
            <a:r>
              <a:rPr lang="en-US" altLang="zh-CN" b="1" dirty="0"/>
              <a:t>2) </a:t>
            </a:r>
            <a:r>
              <a:rPr lang="zh-CN" altLang="en-US" dirty="0"/>
              <a:t>use these relationships to indirectly compute recommendations for uses.</a:t>
            </a:r>
          </a:p>
          <a:p>
            <a:r>
              <a:rPr lang="zh-CN" altLang="en-US" dirty="0"/>
              <a:t>So we need to implement two parts:</a:t>
            </a:r>
            <a:endParaRPr 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PART 1: Compute the similarities between items.</a:t>
            </a:r>
          </a:p>
          <a:p>
            <a:pPr lvl="1"/>
            <a:r>
              <a:rPr lang="zh-CN" altLang="en-US" dirty="0"/>
              <a:t>PART 2: Predict the recommendation scores for every user. </a:t>
            </a:r>
          </a:p>
        </p:txBody>
      </p:sp>
    </p:spTree>
    <p:extLst>
      <p:ext uri="{BB962C8B-B14F-4D97-AF65-F5344CB8AC3E}">
        <p14:creationId xmlns:p14="http://schemas.microsoft.com/office/powerpoint/2010/main" val="323160402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We can build a co-occurrence matrix baed on items to represent the similarities</a:t>
            </a:r>
            <a:r>
              <a:rPr lang="en-US" altLang="zh-CN" dirty="0"/>
              <a:t>, based on the below three steps:</a:t>
            </a:r>
            <a:endParaRPr lang="zh-CN" alt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/>
                </a:solidFill>
              </a:rPr>
              <a:t>Model based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PART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C605C4-1F5B-4B2B-8458-3FC432AF1FA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5" descr="图片包含 文字&#10;&#10;已生成极高可信度的说明">
            <a:extLst>
              <a:ext uri="{FF2B5EF4-FFF2-40B4-BE49-F238E27FC236}">
                <a16:creationId xmlns:a16="http://schemas.microsoft.com/office/drawing/2014/main" xmlns="" id="{2B08BFC9-68F8-4059-B49F-F2FF23242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38" y="1836617"/>
            <a:ext cx="5985362" cy="4640383"/>
          </a:xfrm>
          <a:prstGeom prst="rect">
            <a:avLst/>
          </a:prstGeom>
        </p:spPr>
      </p:pic>
      <p:sp>
        <p:nvSpPr>
          <p:cNvPr id="7" name="Shape 104">
            <a:extLst>
              <a:ext uri="{FF2B5EF4-FFF2-40B4-BE49-F238E27FC236}">
                <a16:creationId xmlns:a16="http://schemas.microsoft.com/office/drawing/2014/main" xmlns="" id="{40B48E69-45EF-46C3-979D-64C534206746}"/>
              </a:ext>
            </a:extLst>
          </p:cNvPr>
          <p:cNvSpPr txBox="1"/>
          <p:nvPr/>
        </p:nvSpPr>
        <p:spPr>
          <a:xfrm>
            <a:off x="383777" y="1887737"/>
            <a:ext cx="3277875" cy="412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1) Build history matrix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Records the interactions between users and items as a user-by-item matrix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2) Build co-occurrence matrix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An item-by-item matrix, recording which items appeared together in user histories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3) Build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ndicator matrix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Retains only the anomalous co-occurrences that will be the clues for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recommendation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0859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PART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C605C4-1F5B-4B2B-8458-3FC432AF1FA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B64A7A50-E046-407B-81E5-A883235D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We have the </a:t>
            </a:r>
            <a:r>
              <a:rPr lang="en-US" altLang="zh-CN" dirty="0"/>
              <a:t>input </a:t>
            </a:r>
            <a:r>
              <a:rPr lang="zh-CN" altLang="en-US" dirty="0"/>
              <a:t>data like Figure 1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Figure 2 shows the meaning,</a:t>
            </a:r>
          </a:p>
          <a:p>
            <a:r>
              <a:rPr lang="zh-CN" altLang="en-US" dirty="0"/>
              <a:t>Figure 3 is a score matrix from our data for a specific user.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4CF4057C-E33A-47F8-BBF9-D144F8A242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4510" y="2718551"/>
          <a:ext cx="2307852" cy="2281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3926">
                  <a:extLst>
                    <a:ext uri="{9D8B030D-6E8A-4147-A177-3AD203B41FA5}">
                      <a16:colId xmlns:a16="http://schemas.microsoft.com/office/drawing/2014/main" xmlns="" val="4155809824"/>
                    </a:ext>
                  </a:extLst>
                </a:gridCol>
                <a:gridCol w="1153926">
                  <a:extLst>
                    <a:ext uri="{9D8B030D-6E8A-4147-A177-3AD203B41FA5}">
                      <a16:colId xmlns:a16="http://schemas.microsoft.com/office/drawing/2014/main" xmlns="" val="2799202553"/>
                    </a:ext>
                  </a:extLst>
                </a:gridCol>
              </a:tblGrid>
              <a:tr h="329711">
                <a:tc>
                  <a:txBody>
                    <a:bodyPr/>
                    <a:lstStyle/>
                    <a:p>
                      <a:pPr fontAlgn="auto"/>
                      <a:r>
                        <a:rPr lang="en-US" sz="14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f-ZA" altLang="zh-CN" sz="1400" dirty="0">
                          <a:effectLst/>
                        </a:rPr>
                        <a:t>USER 1</a:t>
                      </a:r>
                      <a:r>
                        <a:rPr lang="af-ZA" sz="1400" dirty="0">
                          <a:effectLst/>
                        </a:rPr>
                        <a:t>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1909159"/>
                  </a:ext>
                </a:extLst>
              </a:tr>
              <a:tr h="487991">
                <a:tc>
                  <a:txBody>
                    <a:bodyPr/>
                    <a:lstStyle/>
                    <a:p>
                      <a:pPr fontAlgn="base"/>
                      <a:r>
                        <a:rPr lang="af-ZA" altLang="zh-CN" sz="1400" dirty="0">
                          <a:effectLst/>
                        </a:rPr>
                        <a:t>ITEM1</a:t>
                      </a:r>
                      <a:r>
                        <a:rPr lang="af-ZA" sz="1400" dirty="0">
                          <a:effectLst/>
                        </a:rPr>
                        <a:t>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2344164"/>
                  </a:ext>
                </a:extLst>
              </a:tr>
              <a:tr h="487991">
                <a:tc>
                  <a:txBody>
                    <a:bodyPr/>
                    <a:lstStyle/>
                    <a:p>
                      <a:pPr fontAlgn="base"/>
                      <a:r>
                        <a:rPr lang="af-ZA" sz="1400" dirty="0">
                          <a:effectLst/>
                        </a:rPr>
                        <a:t>ITEM2​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7307710"/>
                  </a:ext>
                </a:extLst>
              </a:tr>
              <a:tr h="487991">
                <a:tc>
                  <a:txBody>
                    <a:bodyPr/>
                    <a:lstStyle/>
                    <a:p>
                      <a:pPr fontAlgn="base"/>
                      <a:r>
                        <a:rPr lang="af-ZA" altLang="zh-CN" sz="1400" dirty="0">
                          <a:effectLst/>
                        </a:rPr>
                        <a:t>ITEM3</a:t>
                      </a:r>
                      <a:r>
                        <a:rPr lang="af-ZA" sz="1400" dirty="0">
                          <a:effectLst/>
                        </a:rPr>
                        <a:t>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7004241"/>
                  </a:ext>
                </a:extLst>
              </a:tr>
              <a:tr h="487991">
                <a:tc>
                  <a:txBody>
                    <a:bodyPr/>
                    <a:lstStyle/>
                    <a:p>
                      <a:pPr fontAlgn="base"/>
                      <a:r>
                        <a:rPr lang="af-ZA" altLang="zh-CN" sz="1400" dirty="0">
                          <a:effectLst/>
                        </a:rPr>
                        <a:t>ITEM4</a:t>
                      </a:r>
                      <a:r>
                        <a:rPr lang="af-ZA" sz="1400" dirty="0">
                          <a:effectLst/>
                        </a:rPr>
                        <a:t>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2723616"/>
                  </a:ext>
                </a:extLst>
              </a:tr>
            </a:tbl>
          </a:graphicData>
        </a:graphic>
      </p:graphicFrame>
      <p:pic>
        <p:nvPicPr>
          <p:cNvPr id="5" name="图片 5">
            <a:extLst>
              <a:ext uri="{FF2B5EF4-FFF2-40B4-BE49-F238E27FC236}">
                <a16:creationId xmlns:a16="http://schemas.microsoft.com/office/drawing/2014/main" xmlns="" id="{6BF75936-BC50-4ADE-87C2-320BFEE8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3" y="2590800"/>
            <a:ext cx="1907037" cy="3454706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8DEC6A68-B079-4F9D-A540-153249100C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02915" y="2708484"/>
          <a:ext cx="3101164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5350">
                  <a:extLst>
                    <a:ext uri="{9D8B030D-6E8A-4147-A177-3AD203B41FA5}">
                      <a16:colId xmlns:a16="http://schemas.microsoft.com/office/drawing/2014/main" xmlns="" val="240195618"/>
                    </a:ext>
                  </a:extLst>
                </a:gridCol>
                <a:gridCol w="927907">
                  <a:extLst>
                    <a:ext uri="{9D8B030D-6E8A-4147-A177-3AD203B41FA5}">
                      <a16:colId xmlns:a16="http://schemas.microsoft.com/office/drawing/2014/main" xmlns="" val="1186054493"/>
                    </a:ext>
                  </a:extLst>
                </a:gridCol>
                <a:gridCol w="927907">
                  <a:extLst>
                    <a:ext uri="{9D8B030D-6E8A-4147-A177-3AD203B41FA5}">
                      <a16:colId xmlns:a16="http://schemas.microsoft.com/office/drawing/2014/main" xmlns="" val="2679874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af-ZA" altLang="zh-CN" sz="1400" dirty="0">
                          <a:effectLst/>
                        </a:rPr>
                        <a:t>USER ID</a:t>
                      </a:r>
                      <a:r>
                        <a:rPr lang="af-ZA" sz="1400" dirty="0">
                          <a:effectLst/>
                        </a:rPr>
                        <a:t>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f-ZA" altLang="zh-CN" sz="1400" dirty="0">
                          <a:effectLst/>
                        </a:rPr>
                        <a:t>ITEM ID</a:t>
                      </a:r>
                      <a:r>
                        <a:rPr lang="af-ZA" sz="1400" dirty="0">
                          <a:effectLst/>
                        </a:rPr>
                        <a:t>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f-ZA" sz="1400" dirty="0">
                          <a:effectLst/>
                        </a:rPr>
                        <a:t>SCORE​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8912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916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400">
                          <a:effectLst/>
                        </a:rPr>
                        <a:t>2​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4098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83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9830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9842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1.5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930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400">
                          <a:effectLst/>
                        </a:rPr>
                        <a:t>1​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69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5A3FFD2-6E07-4811-9894-F995D470FB84}"/>
              </a:ext>
            </a:extLst>
          </p:cNvPr>
          <p:cNvSpPr txBox="1"/>
          <p:nvPr/>
        </p:nvSpPr>
        <p:spPr>
          <a:xfrm>
            <a:off x="152400" y="6054110"/>
            <a:ext cx="2292595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Figure 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B0A005A-CA30-4DFB-B293-004F623A4CEC}"/>
              </a:ext>
            </a:extLst>
          </p:cNvPr>
          <p:cNvSpPr txBox="1"/>
          <p:nvPr/>
        </p:nvSpPr>
        <p:spPr>
          <a:xfrm>
            <a:off x="3223479" y="6057041"/>
            <a:ext cx="2292595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Figure 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6B80FED-DD6D-412E-BF53-E4A5BFCC2A90}"/>
              </a:ext>
            </a:extLst>
          </p:cNvPr>
          <p:cNvSpPr txBox="1"/>
          <p:nvPr/>
        </p:nvSpPr>
        <p:spPr>
          <a:xfrm>
            <a:off x="6278805" y="6057041"/>
            <a:ext cx="2292595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Figure 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01896BE-BE8B-49A9-94FD-875AC638AAD0}"/>
              </a:ext>
            </a:extLst>
          </p:cNvPr>
          <p:cNvSpPr txBox="1"/>
          <p:nvPr/>
        </p:nvSpPr>
        <p:spPr>
          <a:xfrm>
            <a:off x="3971749" y="5058651"/>
            <a:ext cx="79379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EEBC2DC-1BA5-4577-BE8B-7B768A6633C7}"/>
              </a:ext>
            </a:extLst>
          </p:cNvPr>
          <p:cNvSpPr txBox="1"/>
          <p:nvPr/>
        </p:nvSpPr>
        <p:spPr>
          <a:xfrm>
            <a:off x="6958975" y="5058654"/>
            <a:ext cx="79379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9470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can choose “VirtualBox” or docker to build a Hadoop/Spark </a:t>
            </a:r>
            <a:r>
              <a:rPr lang="en-SG" dirty="0" smtClean="0"/>
              <a:t>clusters</a:t>
            </a:r>
          </a:p>
          <a:p>
            <a:pPr lvl="1"/>
            <a:r>
              <a:rPr lang="en-SG" dirty="0" smtClean="0"/>
              <a:t>We recommend </a:t>
            </a:r>
            <a:r>
              <a:rPr lang="en-SG" dirty="0" smtClean="0"/>
              <a:t>Docker, since it </a:t>
            </a:r>
            <a:r>
              <a:rPr lang="en-SG" dirty="0"/>
              <a:t>is more lightweight to build a cluster than using virtual machines. </a:t>
            </a:r>
            <a:endParaRPr lang="en-SG" dirty="0" smtClean="0"/>
          </a:p>
          <a:p>
            <a:pPr lvl="1"/>
            <a:r>
              <a:rPr lang="en-SG" b="1" dirty="0" smtClean="0"/>
              <a:t>You </a:t>
            </a:r>
            <a:r>
              <a:rPr lang="en-SG" b="1" dirty="0"/>
              <a:t>are not requested to use Docker</a:t>
            </a:r>
            <a:r>
              <a:rPr lang="en-SG" dirty="0"/>
              <a:t>, but I think it is a good solution.</a:t>
            </a:r>
          </a:p>
          <a:p>
            <a:r>
              <a:rPr lang="en-SG" dirty="0"/>
              <a:t>The manual provided (Installation&amp;Configuration.docx</a:t>
            </a:r>
            <a:r>
              <a:rPr lang="en-SG" dirty="0" smtClean="0"/>
              <a:t>) is for your reference.</a:t>
            </a:r>
          </a:p>
          <a:p>
            <a:pPr lvl="1"/>
            <a:r>
              <a:rPr lang="en-SG" dirty="0" smtClean="0"/>
              <a:t>It may no</a:t>
            </a:r>
            <a:r>
              <a:rPr lang="en-SG" dirty="0" smtClean="0"/>
              <a:t>t </a:t>
            </a:r>
            <a:r>
              <a:rPr lang="en-SG" dirty="0"/>
              <a:t>cover all the details and you may find some problems </a:t>
            </a:r>
            <a:r>
              <a:rPr lang="en-SG" dirty="0" smtClean="0"/>
              <a:t>in your environments</a:t>
            </a:r>
            <a:r>
              <a:rPr lang="en-SG" dirty="0" smtClean="0"/>
              <a:t>. </a:t>
            </a:r>
            <a:r>
              <a:rPr lang="en-SG" dirty="0" smtClean="0">
                <a:sym typeface="Wingdings" panose="05000000000000000000" pitchFamily="2" charset="2"/>
              </a:rPr>
              <a:t> find solutions online.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14300"/>
            <a:ext cx="8458200" cy="1028700"/>
          </a:xfrm>
        </p:spPr>
        <p:txBody>
          <a:bodyPr/>
          <a:lstStyle/>
          <a:p>
            <a:r>
              <a:rPr lang="en-US" dirty="0"/>
              <a:t>Guide for Installation and Configuration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94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PART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C605C4-1F5B-4B2B-8458-3FC432AF1FA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xmlns="" id="{66E25A9D-08BC-46EA-AE32-4EDB1913A0E9}"/>
              </a:ext>
            </a:extLst>
          </p:cNvPr>
          <p:cNvSpPr txBox="1"/>
          <p:nvPr/>
        </p:nvSpPr>
        <p:spPr>
          <a:xfrm>
            <a:off x="477968" y="924955"/>
            <a:ext cx="8508686" cy="177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848" marR="0" lvl="0" indent="-342848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charset="2"/>
              <a:buChar char="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 get the scor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 by 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sing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matrix product of co-occurrence and score matrix.</a:t>
            </a:r>
          </a:p>
          <a:p>
            <a:pPr marL="342848" marR="0" lvl="0" indent="-342848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charset="2"/>
              <a:buChar char="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Co-occurrence is like similarity: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the more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items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occur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together,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the more they are probably related.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  <a:sym typeface="Arial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cs typeface="Arial"/>
              <a:sym typeface="Arial"/>
            </a:endParaRPr>
          </a:p>
        </p:txBody>
      </p:sp>
      <p:sp>
        <p:nvSpPr>
          <p:cNvPr id="10" name="Shape 129">
            <a:extLst>
              <a:ext uri="{FF2B5EF4-FFF2-40B4-BE49-F238E27FC236}">
                <a16:creationId xmlns:a16="http://schemas.microsoft.com/office/drawing/2014/main" xmlns="" id="{46D20E35-72A1-4FA6-9985-4BED89BEF101}"/>
              </a:ext>
            </a:extLst>
          </p:cNvPr>
          <p:cNvSpPr txBox="1"/>
          <p:nvPr/>
        </p:nvSpPr>
        <p:spPr>
          <a:xfrm>
            <a:off x="1357198" y="5672805"/>
            <a:ext cx="8508686" cy="8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 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Arial"/>
                <a:sym typeface="Arial"/>
              </a:rPr>
              <a:t>higher R value means better recommendation.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CB1A27C7-D224-489A-B43B-635E9B55F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432" y="3226777"/>
          <a:ext cx="2171624" cy="1924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906">
                  <a:extLst>
                    <a:ext uri="{9D8B030D-6E8A-4147-A177-3AD203B41FA5}">
                      <a16:colId xmlns:a16="http://schemas.microsoft.com/office/drawing/2014/main" xmlns="" val="1590654329"/>
                    </a:ext>
                  </a:extLst>
                </a:gridCol>
                <a:gridCol w="542906">
                  <a:extLst>
                    <a:ext uri="{9D8B030D-6E8A-4147-A177-3AD203B41FA5}">
                      <a16:colId xmlns:a16="http://schemas.microsoft.com/office/drawing/2014/main" xmlns="" val="366556892"/>
                    </a:ext>
                  </a:extLst>
                </a:gridCol>
                <a:gridCol w="542906">
                  <a:extLst>
                    <a:ext uri="{9D8B030D-6E8A-4147-A177-3AD203B41FA5}">
                      <a16:colId xmlns:a16="http://schemas.microsoft.com/office/drawing/2014/main" xmlns="" val="603469701"/>
                    </a:ext>
                  </a:extLst>
                </a:gridCol>
                <a:gridCol w="542906">
                  <a:extLst>
                    <a:ext uri="{9D8B030D-6E8A-4147-A177-3AD203B41FA5}">
                      <a16:colId xmlns:a16="http://schemas.microsoft.com/office/drawing/2014/main" xmlns="" val="4198614569"/>
                    </a:ext>
                  </a:extLst>
                </a:gridCol>
              </a:tblGrid>
              <a:tr h="486178">
                <a:tc>
                  <a:txBody>
                    <a:bodyPr/>
                    <a:lstStyle/>
                    <a:p>
                      <a:pPr fontAlgn="auto"/>
                      <a:r>
                        <a:rPr lang="en-US" sz="14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100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101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102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3753135"/>
                  </a:ext>
                </a:extLst>
              </a:tr>
              <a:tr h="486178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100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3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3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4664721"/>
                  </a:ext>
                </a:extLst>
              </a:tr>
              <a:tr h="47625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101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3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3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2199988"/>
                  </a:ext>
                </a:extLst>
              </a:tr>
              <a:tr h="47625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102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751918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2BDCCE1E-6B1B-4B02-B240-F13340DA9F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5498" y="3226777"/>
          <a:ext cx="1943100" cy="1943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xmlns="" val="153508801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15450707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fontAlgn="auto"/>
                      <a:r>
                        <a:rPr lang="en-US" sz="1400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f-ZA" altLang="zh-CN" sz="1400" dirty="0">
                          <a:effectLst/>
                        </a:rPr>
                        <a:t>USER 4</a:t>
                      </a:r>
                      <a:r>
                        <a:rPr lang="af-ZA" sz="1400" dirty="0">
                          <a:effectLst/>
                        </a:rPr>
                        <a:t>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156997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100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3.0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8367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101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0.0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239993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102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0.0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694114"/>
                  </a:ext>
                </a:extLst>
              </a:tr>
            </a:tbl>
          </a:graphicData>
        </a:graphic>
      </p:graphicFrame>
      <p:sp>
        <p:nvSpPr>
          <p:cNvPr id="17" name="乘号 16">
            <a:extLst>
              <a:ext uri="{FF2B5EF4-FFF2-40B4-BE49-F238E27FC236}">
                <a16:creationId xmlns:a16="http://schemas.microsoft.com/office/drawing/2014/main" xmlns="" id="{C0BDA6F5-FEFF-432E-8C82-09930DBF6870}"/>
              </a:ext>
            </a:extLst>
          </p:cNvPr>
          <p:cNvSpPr/>
          <p:nvPr/>
        </p:nvSpPr>
        <p:spPr bwMode="auto">
          <a:xfrm>
            <a:off x="2905857" y="3905982"/>
            <a:ext cx="518747" cy="518747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等号 17">
            <a:extLst>
              <a:ext uri="{FF2B5EF4-FFF2-40B4-BE49-F238E27FC236}">
                <a16:creationId xmlns:a16="http://schemas.microsoft.com/office/drawing/2014/main" xmlns="" id="{59C8470C-239F-4B72-A383-A5B60EF63C7A}"/>
              </a:ext>
            </a:extLst>
          </p:cNvPr>
          <p:cNvSpPr/>
          <p:nvPr/>
        </p:nvSpPr>
        <p:spPr bwMode="auto">
          <a:xfrm>
            <a:off x="5620482" y="3927962"/>
            <a:ext cx="474785" cy="474785"/>
          </a:xfrm>
          <a:prstGeom prst="mathEqual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xmlns="" id="{CB67F0A5-784E-480C-A359-40F29AD3F3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40720" y="3248757"/>
          <a:ext cx="704850" cy="1943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423162804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af-ZA" altLang="zh-CN" sz="1400" dirty="0">
                          <a:effectLst/>
                        </a:rPr>
                        <a:t>R</a:t>
                      </a:r>
                      <a:r>
                        <a:rPr lang="af-ZA" sz="1400" dirty="0">
                          <a:effectLst/>
                        </a:rPr>
                        <a:t>​</a:t>
                      </a:r>
                      <a:endParaRPr lang="af-Z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02190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9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561257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9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11764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400" dirty="0">
                          <a:effectLst/>
                        </a:rPr>
                        <a:t>3</a:t>
                      </a:r>
                      <a:r>
                        <a:rPr lang="zh-CN" altLang="en-US" sz="1400">
                          <a:effectLst/>
                        </a:rPr>
                        <a:t>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794239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9E212695-3155-40F2-9A7E-83224D93159B}"/>
              </a:ext>
            </a:extLst>
          </p:cNvPr>
          <p:cNvSpPr txBox="1"/>
          <p:nvPr/>
        </p:nvSpPr>
        <p:spPr>
          <a:xfrm>
            <a:off x="562707" y="2881679"/>
            <a:ext cx="2380518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Arial"/>
              </a:rPr>
              <a:t>CO-OCCURRENC MATRIX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0095E07A-E171-4F60-851B-D2750EF3767C}"/>
              </a:ext>
            </a:extLst>
          </p:cNvPr>
          <p:cNvSpPr txBox="1"/>
          <p:nvPr/>
        </p:nvSpPr>
        <p:spPr>
          <a:xfrm>
            <a:off x="3299313" y="2881679"/>
            <a:ext cx="2380518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Arial"/>
              </a:rPr>
              <a:t>SCORE MATRIX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F5808F0A-A02E-477C-89BE-65D551CA6651}"/>
              </a:ext>
            </a:extLst>
          </p:cNvPr>
          <p:cNvSpPr txBox="1"/>
          <p:nvPr/>
        </p:nvSpPr>
        <p:spPr>
          <a:xfrm>
            <a:off x="5486400" y="2881679"/>
            <a:ext cx="2380518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Arial"/>
              </a:rPr>
              <a:t>RESULT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D84775DD-77A8-4CC7-B7FC-9EC456DDAA74}"/>
              </a:ext>
            </a:extLst>
          </p:cNvPr>
          <p:cNvSpPr txBox="1"/>
          <p:nvPr/>
        </p:nvSpPr>
        <p:spPr>
          <a:xfrm>
            <a:off x="518746" y="5222631"/>
            <a:ext cx="2380518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Arial"/>
              </a:rPr>
              <a:t>100,101,102 are ITEM ID</a:t>
            </a:r>
          </a:p>
        </p:txBody>
      </p:sp>
    </p:spTree>
    <p:extLst>
      <p:ext uri="{BB962C8B-B14F-4D97-AF65-F5344CB8AC3E}">
        <p14:creationId xmlns:p14="http://schemas.microsoft.com/office/powerpoint/2010/main" val="13089807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/>
                </a:solidFill>
              </a:rPr>
              <a:t>Model based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Structure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C605C4-1F5B-4B2B-8458-3FC432AF1FA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hape 135">
            <a:extLst>
              <a:ext uri="{FF2B5EF4-FFF2-40B4-BE49-F238E27FC236}">
                <a16:creationId xmlns:a16="http://schemas.microsoft.com/office/drawing/2014/main" xmlns="" id="{4DE41F5E-DD06-42D0-BAB9-E1C703B25FF9}"/>
              </a:ext>
            </a:extLst>
          </p:cNvPr>
          <p:cNvSpPr txBox="1">
            <a:spLocks noGrp="1"/>
          </p:cNvSpPr>
          <p:nvPr/>
        </p:nvSpPr>
        <p:spPr>
          <a:xfrm>
            <a:off x="584163" y="1062462"/>
            <a:ext cx="6684282" cy="469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sym typeface="Lato"/>
              </a:rPr>
              <a:t>We can implement CF based on the below structure.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Lato"/>
              </a:rPr>
              <a:t>Recommend.java -- main function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Lato"/>
              </a:rPr>
              <a:t>Step1.java:get score matrix, group the users.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Gill San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Lato"/>
              </a:rPr>
              <a:t>tep2.java:build co-occurrence matrix.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Gill San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Lato"/>
              </a:rPr>
              <a:t>tep3.java:Further processing for matrices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Gill San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Lato"/>
              </a:rPr>
              <a:t>tep4_1.java:First part of Matrix multiplication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Gill San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Lato"/>
              </a:rPr>
              <a:t>tep4_2.java:Second part of Matrix multiplication_2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Gill San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Lato"/>
              </a:rPr>
              <a:t>tep5.java filtering and sorting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○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Lato"/>
              </a:rPr>
              <a:t>HDFSAPI:DAO for HDFS; SortHashMap.java: HashMap calss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Lato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Lato"/>
              </a:rPr>
              <a:t>You can see the details in </a:t>
            </a:r>
            <a:r>
              <a:rPr lang="en-SG" altLang="zh-CN" dirty="0">
                <a:solidFill>
                  <a:srgbClr val="000000"/>
                </a:solidFill>
                <a:latin typeface="Gill Sans"/>
              </a:rPr>
              <a:t>sample</a:t>
            </a:r>
            <a:r>
              <a:rPr lang="zh-CN" altLang="en-US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en-SG" altLang="zh-CN" dirty="0">
                <a:solidFill>
                  <a:srgbClr val="000000"/>
                </a:solidFill>
                <a:latin typeface="Gill Sans"/>
              </a:rPr>
              <a:t>code (Task2_code),</a:t>
            </a:r>
            <a:r>
              <a:rPr lang="zh-CN" altLang="en-US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en-SG" altLang="zh-CN" dirty="0">
                <a:solidFill>
                  <a:srgbClr val="000000"/>
                </a:solidFill>
                <a:latin typeface="Gill Sans"/>
              </a:rPr>
              <a:t>you</a:t>
            </a:r>
            <a:r>
              <a:rPr lang="zh-CN" altLang="en-US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en-SG" altLang="zh-CN" dirty="0">
                <a:solidFill>
                  <a:srgbClr val="000000"/>
                </a:solidFill>
                <a:latin typeface="Gill Sans"/>
              </a:rPr>
              <a:t>need</a:t>
            </a:r>
            <a:r>
              <a:rPr lang="zh-CN" altLang="en-US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en-SG" altLang="zh-CN" dirty="0">
                <a:solidFill>
                  <a:srgbClr val="000000"/>
                </a:solidFill>
                <a:latin typeface="Gill Sans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en-SG" altLang="zh-CN" dirty="0">
                <a:solidFill>
                  <a:srgbClr val="000000"/>
                </a:solidFill>
                <a:latin typeface="Gill Sans"/>
              </a:rPr>
              <a:t>follow</a:t>
            </a:r>
            <a:r>
              <a:rPr lang="zh-CN" altLang="en-US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en-SG" altLang="zh-CN" dirty="0">
                <a:solidFill>
                  <a:srgbClr val="000000"/>
                </a:solidFill>
                <a:latin typeface="Gill Sans"/>
              </a:rPr>
              <a:t>this</a:t>
            </a:r>
            <a:r>
              <a:rPr lang="zh-CN" altLang="en-US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en-SG" altLang="zh-CN" dirty="0">
                <a:solidFill>
                  <a:srgbClr val="000000"/>
                </a:solidFill>
                <a:latin typeface="Gill Sans"/>
              </a:rPr>
              <a:t>structure and fill all the part.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Lato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xmlns="" id="{4F2EDCD2-A876-4DDC-A65D-98E28FBCD2D5}"/>
              </a:ext>
            </a:extLst>
          </p:cNvPr>
          <p:cNvSpPr/>
          <p:nvPr/>
        </p:nvSpPr>
        <p:spPr bwMode="auto">
          <a:xfrm>
            <a:off x="5891670" y="1971045"/>
            <a:ext cx="847427" cy="1309816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xmlns="" id="{BE0A27AD-2B88-4F6D-A458-A0F47FFBC448}"/>
              </a:ext>
            </a:extLst>
          </p:cNvPr>
          <p:cNvSpPr/>
          <p:nvPr/>
        </p:nvSpPr>
        <p:spPr bwMode="auto">
          <a:xfrm>
            <a:off x="7066236" y="3560291"/>
            <a:ext cx="847427" cy="1309816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878426D-C6F4-4117-92C7-471625A8D3E3}"/>
              </a:ext>
            </a:extLst>
          </p:cNvPr>
          <p:cNvSpPr txBox="1"/>
          <p:nvPr/>
        </p:nvSpPr>
        <p:spPr>
          <a:xfrm>
            <a:off x="6449779" y="2456676"/>
            <a:ext cx="172994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PART 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3A15921-20B0-48A4-89C2-75D87E924B66}"/>
              </a:ext>
            </a:extLst>
          </p:cNvPr>
          <p:cNvSpPr txBox="1"/>
          <p:nvPr/>
        </p:nvSpPr>
        <p:spPr>
          <a:xfrm>
            <a:off x="7650377" y="4108907"/>
            <a:ext cx="172994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90312866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Submission requirement</a:t>
            </a:r>
          </a:p>
        </p:txBody>
      </p:sp>
      <p:sp>
        <p:nvSpPr>
          <p:cNvPr id="7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886966">
              <a:lnSpc>
                <a:spcPct val="80000"/>
              </a:lnSpc>
              <a:spcBef>
                <a:spcPts val="500"/>
              </a:spcBef>
              <a:defRPr sz="2700"/>
            </a:pPr>
            <a:r>
              <a:rPr dirty="0"/>
              <a:t>Task1:</a:t>
            </a:r>
            <a:endParaRPr sz="2200" dirty="0"/>
          </a:p>
          <a:p>
            <a:pPr marL="332613" indent="-332613" defTabSz="886966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Input data</a:t>
            </a:r>
            <a:r>
              <a:rPr lang="en-SG" dirty="0"/>
              <a:t> (in </a:t>
            </a:r>
            <a:r>
              <a:rPr lang="en-SG" dirty="0">
                <a:solidFill>
                  <a:srgbClr val="FF0000"/>
                </a:solidFill>
              </a:rPr>
              <a:t>Task1-data</a:t>
            </a:r>
            <a:r>
              <a:rPr lang="en-SG" dirty="0"/>
              <a:t>)</a:t>
            </a:r>
            <a:endParaRPr b="1" dirty="0">
              <a:solidFill>
                <a:srgbClr val="FF0000"/>
              </a:solidFill>
            </a:endParaRPr>
          </a:p>
          <a:p>
            <a:pPr marL="720661" lvl="1" indent="-277177" defTabSz="886966">
              <a:lnSpc>
                <a:spcPct val="80000"/>
              </a:lnSpc>
              <a:spcBef>
                <a:spcPts val="400"/>
              </a:spcBef>
              <a:defRPr sz="2400"/>
            </a:pPr>
            <a:r>
              <a:rPr dirty="0"/>
              <a:t>Use the following two files:task1-input1.txt &amp; task1-input2.txt</a:t>
            </a:r>
            <a:endParaRPr lang="en-US" dirty="0"/>
          </a:p>
          <a:p>
            <a:pPr marL="720661" lvl="1" indent="-277177" defTabSz="886966">
              <a:lnSpc>
                <a:spcPct val="80000"/>
              </a:lnSpc>
              <a:spcBef>
                <a:spcPts val="400"/>
              </a:spcBef>
              <a:defRPr sz="2400"/>
            </a:pPr>
            <a:r>
              <a:rPr lang="en-US" dirty="0"/>
              <a:t>Stop words are provided: Stopwords.txt</a:t>
            </a:r>
            <a:endParaRPr lang="en-US" sz="1600" dirty="0"/>
          </a:p>
          <a:p>
            <a:pPr marL="332613" indent="-332613" defTabSz="886966">
              <a:lnSpc>
                <a:spcPct val="80000"/>
              </a:lnSpc>
              <a:spcBef>
                <a:spcPts val="500"/>
              </a:spcBef>
              <a:defRPr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endParaRPr sz="1600" dirty="0"/>
          </a:p>
          <a:p>
            <a:pPr marL="332613" indent="-332613" defTabSz="886966">
              <a:lnSpc>
                <a:spcPct val="80000"/>
              </a:lnSpc>
              <a:spcBef>
                <a:spcPts val="500"/>
              </a:spcBef>
              <a:defRPr sz="2700"/>
            </a:pPr>
            <a:r>
              <a:rPr dirty="0"/>
              <a:t>Task2:</a:t>
            </a:r>
            <a:endParaRPr sz="2200" dirty="0"/>
          </a:p>
          <a:p>
            <a:pPr marL="332613" indent="-332613" defTabSz="886966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Input data</a:t>
            </a:r>
            <a:r>
              <a:rPr lang="en-SG" dirty="0"/>
              <a:t> (in Task2-data)</a:t>
            </a:r>
            <a:endParaRPr b="1" dirty="0">
              <a:solidFill>
                <a:srgbClr val="FF0000"/>
              </a:solidFill>
            </a:endParaRPr>
          </a:p>
          <a:p>
            <a:pPr marL="720661" lvl="1" indent="-277177" defTabSz="886966">
              <a:lnSpc>
                <a:spcPct val="80000"/>
              </a:lnSpc>
              <a:spcBef>
                <a:spcPts val="400"/>
              </a:spcBef>
              <a:defRPr sz="2400"/>
            </a:pPr>
            <a:r>
              <a:rPr dirty="0"/>
              <a:t>Use </a:t>
            </a:r>
            <a:r>
              <a:rPr lang="en-SG" dirty="0"/>
              <a:t>data.zip</a:t>
            </a:r>
            <a:br>
              <a:rPr lang="en-SG" dirty="0"/>
            </a:br>
            <a:endParaRPr dirty="0"/>
          </a:p>
        </p:txBody>
      </p:sp>
      <p:sp>
        <p:nvSpPr>
          <p:cNvPr id="737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75130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Submission requirement</a:t>
            </a:r>
          </a:p>
        </p:txBody>
      </p:sp>
      <p:sp>
        <p:nvSpPr>
          <p:cNvPr id="7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1700"/>
            </a:pPr>
            <a:endParaRPr dirty="0"/>
          </a:p>
          <a:p>
            <a:pPr marL="400049" indent="-400049">
              <a:spcBef>
                <a:spcPts val="600"/>
              </a:spcBef>
              <a:defRPr sz="2700"/>
            </a:pPr>
            <a:r>
              <a:rPr dirty="0"/>
              <a:t>Deadline: </a:t>
            </a:r>
            <a:r>
              <a:rPr dirty="0">
                <a:solidFill>
                  <a:srgbClr val="FF0000"/>
                </a:solidFill>
              </a:rPr>
              <a:t>Feb 23, 201</a:t>
            </a:r>
            <a:r>
              <a:rPr lang="en-SG" dirty="0">
                <a:solidFill>
                  <a:srgbClr val="FF0000"/>
                </a:solidFill>
              </a:rPr>
              <a:t>9</a:t>
            </a:r>
            <a:r>
              <a:rPr dirty="0">
                <a:solidFill>
                  <a:srgbClr val="FF0000"/>
                </a:solidFill>
              </a:rPr>
              <a:t> 11:59pm</a:t>
            </a:r>
          </a:p>
          <a:p>
            <a:pPr marL="400049" indent="-400049">
              <a:spcBef>
                <a:spcPts val="600"/>
              </a:spcBef>
              <a:defRPr sz="2700"/>
            </a:pPr>
            <a:r>
              <a:rPr dirty="0"/>
              <a:t>Submit the following: </a:t>
            </a:r>
            <a:endParaRPr sz="2400" dirty="0"/>
          </a:p>
          <a:p>
            <a:pPr marL="790575" lvl="1" indent="-333375">
              <a:spcBef>
                <a:spcPts val="600"/>
              </a:spcBef>
              <a:defRPr sz="2400"/>
            </a:pPr>
            <a:r>
              <a:rPr dirty="0"/>
              <a:t>Your whole project included in the MapReduce program (not just .java file)</a:t>
            </a:r>
          </a:p>
          <a:p>
            <a:pPr marL="790575" lvl="1" indent="-333375">
              <a:spcBef>
                <a:spcPts val="600"/>
              </a:spcBef>
              <a:defRPr sz="2400"/>
            </a:pPr>
            <a:r>
              <a:rPr dirty="0"/>
              <a:t>Task1: Top-</a:t>
            </a:r>
            <a:r>
              <a:rPr lang="en-SG" dirty="0"/>
              <a:t>15</a:t>
            </a:r>
            <a:r>
              <a:rPr dirty="0"/>
              <a:t> output of the result using the data files listed above.</a:t>
            </a:r>
          </a:p>
          <a:p>
            <a:pPr marL="790575" lvl="1" indent="-333375">
              <a:spcBef>
                <a:spcPts val="600"/>
              </a:spcBef>
              <a:defRPr sz="2400"/>
            </a:pPr>
            <a:r>
              <a:rPr dirty="0"/>
              <a:t>Task2:</a:t>
            </a:r>
            <a:r>
              <a:rPr lang="zh-CN" altLang="en-US" dirty="0"/>
              <a:t> </a:t>
            </a:r>
            <a:r>
              <a:rPr lang="en-SG" altLang="zh-CN" dirty="0"/>
              <a:t>The </a:t>
            </a:r>
            <a:r>
              <a:rPr lang="zh-CN" altLang="en-US" dirty="0"/>
              <a:t>recommendation scores </a:t>
            </a:r>
            <a:r>
              <a:rPr lang="en-SG" altLang="zh-CN" dirty="0"/>
              <a:t>for the user whose ID is same as the last three number of your student ID.(E0204123)</a:t>
            </a:r>
            <a:r>
              <a:rPr lang="en-SG" altLang="zh-CN" dirty="0">
                <a:sym typeface="Wingdings" panose="05000000000000000000" pitchFamily="2" charset="2"/>
              </a:rPr>
              <a:t> User ID:123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741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79254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Submission requirement</a:t>
            </a:r>
          </a:p>
        </p:txBody>
      </p:sp>
      <p:sp>
        <p:nvSpPr>
          <p:cNvPr id="74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defTabSz="877822">
              <a:lnSpc>
                <a:spcPct val="80000"/>
              </a:lnSpc>
              <a:spcBef>
                <a:spcPts val="400"/>
              </a:spcBef>
              <a:defRPr sz="2300"/>
            </a:pPr>
            <a:r>
              <a:rPr lang="en-US" dirty="0" smtClean="0"/>
              <a:t>Submission</a:t>
            </a:r>
            <a:endParaRPr dirty="0"/>
          </a:p>
          <a:p>
            <a:pPr marL="758951" lvl="1" indent="-320038" defTabSz="877822">
              <a:spcBef>
                <a:spcPts val="500"/>
              </a:spcBef>
              <a:defRPr sz="2300"/>
            </a:pPr>
            <a:r>
              <a:rPr lang="en-US" dirty="0" smtClean="0"/>
              <a:t>Report: </a:t>
            </a:r>
            <a:r>
              <a:rPr dirty="0" smtClean="0"/>
              <a:t>A </a:t>
            </a:r>
            <a:r>
              <a:rPr dirty="0"/>
              <a:t>simple description (1-2 pages pdf) about your code</a:t>
            </a:r>
            <a:r>
              <a:rPr lang="en-SG" dirty="0"/>
              <a:t> </a:t>
            </a:r>
            <a:r>
              <a:rPr dirty="0"/>
              <a:t>(If you did not follow the stages </a:t>
            </a:r>
            <a:r>
              <a:rPr lang="en-SG" dirty="0"/>
              <a:t>described in the slides, then </a:t>
            </a:r>
            <a:r>
              <a:rPr dirty="0"/>
              <a:t>you should describe your </a:t>
            </a:r>
            <a:r>
              <a:rPr lang="en-SG" dirty="0"/>
              <a:t>own </a:t>
            </a:r>
            <a:r>
              <a:rPr dirty="0"/>
              <a:t>scheme)</a:t>
            </a:r>
          </a:p>
          <a:p>
            <a:pPr marL="713230" lvl="1" indent="-274319" defTabSz="877822">
              <a:spcBef>
                <a:spcPts val="500"/>
              </a:spcBef>
              <a:defRPr sz="2300"/>
            </a:pPr>
            <a:r>
              <a:rPr lang="en-US" dirty="0" smtClean="0"/>
              <a:t>Code: </a:t>
            </a:r>
            <a:r>
              <a:rPr dirty="0" smtClean="0"/>
              <a:t>Make </a:t>
            </a:r>
            <a:r>
              <a:rPr dirty="0"/>
              <a:t>sure your code is self-contained, and please submit a simple README to explain how to run your project</a:t>
            </a:r>
            <a:r>
              <a:rPr lang="en-SG" dirty="0"/>
              <a:t> using HDFS</a:t>
            </a:r>
            <a:r>
              <a:rPr dirty="0"/>
              <a:t>.</a:t>
            </a:r>
            <a:r>
              <a:rPr lang="en-SG" dirty="0"/>
              <a:t>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  <a:p>
            <a:pPr marL="384047" indent="-384047" defTabSz="877822">
              <a:spcBef>
                <a:spcPts val="500"/>
              </a:spcBef>
              <a:defRPr sz="2600"/>
            </a:pPr>
            <a:r>
              <a:rPr dirty="0"/>
              <a:t>Files should be compressed in a zip file to IVLE, with the name </a:t>
            </a:r>
            <a:r>
              <a:rPr dirty="0">
                <a:solidFill>
                  <a:srgbClr val="FF0000"/>
                </a:solidFill>
              </a:rPr>
              <a:t>[Your Student ID]-Assignment1.zip</a:t>
            </a:r>
          </a:p>
        </p:txBody>
      </p:sp>
      <p:sp>
        <p:nvSpPr>
          <p:cNvPr id="745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75751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Marking Schemes</a:t>
            </a:r>
          </a:p>
        </p:txBody>
      </p:sp>
      <p:sp>
        <p:nvSpPr>
          <p:cNvPr id="748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>
                <a:solidFill>
                  <a:srgbClr val="FF0000"/>
                </a:solidFill>
              </a:rPr>
              <a:t>Total: </a:t>
            </a:r>
            <a:r>
              <a:rPr lang="en-SG" dirty="0">
                <a:solidFill>
                  <a:srgbClr val="FF0000"/>
                </a:solidFill>
              </a:rPr>
              <a:t>8</a:t>
            </a:r>
            <a:r>
              <a:rPr dirty="0">
                <a:solidFill>
                  <a:srgbClr val="FF0000"/>
                </a:solidFill>
              </a:rPr>
              <a:t>% of final mark.</a:t>
            </a:r>
          </a:p>
          <a:p>
            <a:pPr lvl="1"/>
            <a:r>
              <a:rPr dirty="0" smtClean="0">
                <a:solidFill>
                  <a:srgbClr val="FF0000"/>
                </a:solidFill>
              </a:rPr>
              <a:t>Task1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SG" dirty="0" smtClean="0">
                <a:solidFill>
                  <a:srgbClr val="FF0000"/>
                </a:solidFill>
              </a:rPr>
              <a:t>Code &amp; Report: 3%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dirty="0" smtClean="0">
                <a:solidFill>
                  <a:srgbClr val="FF0000"/>
                </a:solidFill>
              </a:rPr>
              <a:t>Task2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SG" dirty="0" smtClean="0">
                <a:solidFill>
                  <a:srgbClr val="FF0000"/>
                </a:solidFill>
              </a:rPr>
              <a:t>Code </a:t>
            </a:r>
            <a:r>
              <a:rPr lang="en-SG" dirty="0">
                <a:solidFill>
                  <a:srgbClr val="FF0000"/>
                </a:solidFill>
              </a:rPr>
              <a:t>&amp; </a:t>
            </a:r>
            <a:r>
              <a:rPr lang="en-SG" dirty="0" smtClean="0">
                <a:solidFill>
                  <a:srgbClr val="FF0000"/>
                </a:solidFill>
              </a:rPr>
              <a:t>Report: </a:t>
            </a:r>
            <a:r>
              <a:rPr lang="en-SG" dirty="0">
                <a:solidFill>
                  <a:srgbClr val="FF0000"/>
                </a:solidFill>
              </a:rPr>
              <a:t>3</a:t>
            </a:r>
            <a:r>
              <a:rPr lang="en-SG" dirty="0" smtClean="0">
                <a:solidFill>
                  <a:srgbClr val="FF0000"/>
                </a:solidFill>
              </a:rPr>
              <a:t>% </a:t>
            </a:r>
            <a:endParaRPr lang="en-SG" dirty="0">
              <a:solidFill>
                <a:srgbClr val="FF0000"/>
              </a:solidFill>
            </a:endParaRPr>
          </a:p>
          <a:p>
            <a:pPr lvl="1"/>
            <a:r>
              <a:rPr lang="en-SG" altLang="zh-CN" dirty="0" smtClean="0">
                <a:solidFill>
                  <a:srgbClr val="FF0000"/>
                </a:solidFill>
              </a:rPr>
              <a:t>Writing </a:t>
            </a:r>
            <a:r>
              <a:rPr lang="en-US" altLang="zh-CN" dirty="0" smtClean="0">
                <a:solidFill>
                  <a:srgbClr val="FF0000"/>
                </a:solidFill>
              </a:rPr>
              <a:t>assessment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dirty="0" smtClean="0">
                <a:solidFill>
                  <a:srgbClr val="FF0000"/>
                </a:solidFill>
              </a:rPr>
              <a:t>2%</a:t>
            </a:r>
            <a:endParaRPr lang="en-SG" dirty="0">
              <a:solidFill>
                <a:srgbClr val="FF0000"/>
              </a:solidFill>
            </a:endParaRPr>
          </a:p>
          <a:p>
            <a:pPr lvl="2"/>
            <a:r>
              <a:rPr lang="en-SG" sz="2000" dirty="0" smtClean="0">
                <a:solidFill>
                  <a:schemeClr val="tx1"/>
                </a:solidFill>
              </a:rPr>
              <a:t>The written assessment’s </a:t>
            </a:r>
            <a:r>
              <a:rPr lang="en-SG" sz="2000" dirty="0">
                <a:solidFill>
                  <a:schemeClr val="tx1"/>
                </a:solidFill>
              </a:rPr>
              <a:t>questions depend on your submission. You need to understand your code. </a:t>
            </a:r>
            <a:r>
              <a:rPr lang="en-SG" sz="2000" dirty="0" smtClean="0">
                <a:solidFill>
                  <a:schemeClr val="tx1"/>
                </a:solidFill>
              </a:rPr>
              <a:t>For example, please explain some specific lines of your code.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The written assessment will be conducted in tutorial session.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Time: Tutorial Week 7 (“Buffer Week”).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749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78776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Notice</a:t>
            </a:r>
            <a:endParaRPr dirty="0"/>
          </a:p>
        </p:txBody>
      </p:sp>
      <p:sp>
        <p:nvSpPr>
          <p:cNvPr id="7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Please don't consider this homework as the same as ACM-ICPC programming contest (check by exact input-output pairs), we use this to enhance your understanding about the programming using </a:t>
            </a:r>
            <a:r>
              <a:rPr dirty="0" smtClean="0"/>
              <a:t>Hadoop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dirty="0" smtClean="0"/>
              <a:t>on't </a:t>
            </a:r>
            <a:r>
              <a:rPr dirty="0"/>
              <a:t>need to worry about whether your result "exactly matches" final result.</a:t>
            </a:r>
          </a:p>
        </p:txBody>
      </p:sp>
      <p:sp>
        <p:nvSpPr>
          <p:cNvPr id="753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74969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Feedbacks are Welcome</a:t>
            </a:r>
          </a:p>
        </p:txBody>
      </p:sp>
      <p:sp>
        <p:nvSpPr>
          <p:cNvPr id="756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Email me: xuechengxi@u.nus.edu</a:t>
            </a:r>
          </a:p>
          <a:p>
            <a:r>
              <a:t>Or, post your questions in the IVLE forum (preferred). </a:t>
            </a:r>
          </a:p>
        </p:txBody>
      </p:sp>
      <p:sp>
        <p:nvSpPr>
          <p:cNvPr id="757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5399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9E361229-3FE2-4DBD-84E7-EB522DF6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WordCount</a:t>
            </a:r>
            <a:r>
              <a:rPr lang="en-US" dirty="0"/>
              <a:t> is a famous example for Hadoop.</a:t>
            </a:r>
          </a:p>
          <a:p>
            <a:pPr marL="322324" indent="-322324" defTabSz="859536">
              <a:spcBef>
                <a:spcPts val="600"/>
              </a:spcBef>
              <a:defRPr sz="3000"/>
            </a:pPr>
            <a:r>
              <a:rPr lang="en-US" sz="2800" dirty="0"/>
              <a:t>You should run </a:t>
            </a:r>
            <a:r>
              <a:rPr lang="en-US" sz="2800" b="1" dirty="0" err="1"/>
              <a:t>WordCount</a:t>
            </a:r>
            <a:r>
              <a:rPr lang="en-US" sz="2800" dirty="0"/>
              <a:t> example and learn:</a:t>
            </a:r>
          </a:p>
          <a:p>
            <a:pPr marL="763195" lvl="1" indent="-322324" defTabSz="859536">
              <a:spcBef>
                <a:spcPts val="600"/>
              </a:spcBef>
              <a:defRPr sz="3000"/>
            </a:pPr>
            <a:r>
              <a:rPr lang="en-US" sz="2400" dirty="0"/>
              <a:t>1.How to build a Hadoop project.</a:t>
            </a:r>
          </a:p>
          <a:p>
            <a:pPr marL="763195" lvl="1" indent="-322324" defTabSz="859536">
              <a:spcBef>
                <a:spcPts val="600"/>
              </a:spcBef>
              <a:defRPr sz="3000"/>
            </a:pPr>
            <a:r>
              <a:rPr lang="en-US" sz="2400" dirty="0"/>
              <a:t>2.The simple structure for a Hadoop application</a:t>
            </a:r>
          </a:p>
          <a:p>
            <a:pPr marL="763195" lvl="1" indent="-322324" defTabSz="859536">
              <a:spcBef>
                <a:spcPts val="600"/>
              </a:spcBef>
              <a:defRPr sz="3000"/>
            </a:pPr>
            <a:r>
              <a:rPr lang="en-US" sz="2400" dirty="0"/>
              <a:t>3.How to read </a:t>
            </a:r>
            <a:r>
              <a:rPr lang="en-US" sz="2400" dirty="0">
                <a:solidFill>
                  <a:srgbClr val="FF0000"/>
                </a:solidFill>
              </a:rPr>
              <a:t>multiple input files </a:t>
            </a:r>
            <a:r>
              <a:rPr lang="en-US" sz="2400" dirty="0"/>
              <a:t>in MapReduce</a:t>
            </a:r>
          </a:p>
          <a:p>
            <a:r>
              <a:rPr lang="en-SG" dirty="0"/>
              <a:t>Notes:</a:t>
            </a:r>
          </a:p>
          <a:p>
            <a:pPr lvl="1"/>
            <a:r>
              <a:rPr lang="en-US" dirty="0"/>
              <a:t>You need to be </a:t>
            </a:r>
            <a:r>
              <a:rPr lang="en-US" dirty="0" smtClean="0"/>
              <a:t>familiar with </a:t>
            </a:r>
            <a:r>
              <a:rPr lang="en-US" dirty="0"/>
              <a:t>the system.</a:t>
            </a:r>
          </a:p>
          <a:p>
            <a:pPr lvl="1"/>
            <a:r>
              <a:rPr lang="en-US" dirty="0"/>
              <a:t>Run the </a:t>
            </a:r>
            <a:r>
              <a:rPr lang="en-US" b="1" dirty="0" err="1"/>
              <a:t>WordCount</a:t>
            </a:r>
            <a:r>
              <a:rPr lang="en-US" dirty="0"/>
              <a:t> </a:t>
            </a:r>
            <a:r>
              <a:rPr lang="en-SG" dirty="0"/>
              <a:t>(WordCount.java) </a:t>
            </a:r>
            <a:r>
              <a:rPr lang="en-US" dirty="0"/>
              <a:t>to make sure that your Hadoop setup is correct.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771DF79-6123-45DA-8D51-59C85A7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learning—</a:t>
            </a:r>
            <a:r>
              <a:rPr lang="en-SG" dirty="0" err="1"/>
              <a:t>WordCount</a:t>
            </a:r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D77AEE8-B9E3-43BD-88A0-0C8D87E09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85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A7046D61-2087-43D1-87FF-E76CDD57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 sz="2700"/>
            </a:pPr>
            <a:r>
              <a:rPr lang="en-US" dirty="0"/>
              <a:t>Motivation</a:t>
            </a:r>
          </a:p>
          <a:p>
            <a:pPr marL="783769" lvl="1" indent="-326569">
              <a:lnSpc>
                <a:spcPct val="80000"/>
              </a:lnSpc>
              <a:defRPr sz="2400"/>
            </a:pPr>
            <a:r>
              <a:rPr lang="en-US" dirty="0"/>
              <a:t>Text and documents are big data.</a:t>
            </a:r>
          </a:p>
          <a:p>
            <a:pPr marL="783769" lvl="1" indent="-326569">
              <a:lnSpc>
                <a:spcPct val="80000"/>
              </a:lnSpc>
              <a:defRPr sz="2400"/>
            </a:pPr>
            <a:r>
              <a:rPr lang="en-US" dirty="0"/>
              <a:t>Text and document processing is fundamental for many Web applications. </a:t>
            </a:r>
            <a:endParaRPr lang="en-US" sz="2700" dirty="0"/>
          </a:p>
          <a:p>
            <a:pPr>
              <a:lnSpc>
                <a:spcPct val="80000"/>
              </a:lnSpc>
              <a:defRPr sz="2700"/>
            </a:pPr>
            <a:r>
              <a:rPr lang="en-US" dirty="0"/>
              <a:t>In this coding assignment, you need to implement two tasks with Hadoop.</a:t>
            </a:r>
          </a:p>
          <a:p>
            <a:pPr marL="783769" lvl="1" indent="-326569">
              <a:lnSpc>
                <a:spcPct val="80000"/>
              </a:lnSpc>
              <a:defRPr sz="2400"/>
            </a:pPr>
            <a:r>
              <a:rPr lang="en-US" dirty="0"/>
              <a:t>Task 1: Given TWO textual files, count the number of words that are common. </a:t>
            </a:r>
          </a:p>
          <a:p>
            <a:pPr marL="783769" lvl="1" indent="-326569">
              <a:lnSpc>
                <a:spcPct val="80000"/>
              </a:lnSpc>
              <a:defRPr sz="2400"/>
            </a:pPr>
            <a:r>
              <a:rPr lang="en-US" dirty="0"/>
              <a:t>Task 2: </a:t>
            </a:r>
            <a:r>
              <a:rPr lang="en-SG" altLang="zh-CN" dirty="0"/>
              <a:t>Recommendation System</a:t>
            </a:r>
            <a:br>
              <a:rPr lang="en-SG" altLang="zh-CN" dirty="0"/>
            </a:br>
            <a:endParaRPr lang="en-US" dirty="0"/>
          </a:p>
          <a:p>
            <a:pPr marL="783769" lvl="1" indent="-326569">
              <a:lnSpc>
                <a:spcPct val="80000"/>
              </a:lnSpc>
              <a:defRPr sz="2400"/>
            </a:pPr>
            <a:r>
              <a:rPr lang="en-US" dirty="0"/>
              <a:t>Detailed guideline and specification are given in the later slides. 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A4E53F52-0920-4820-9394-35236D20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Overview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3F5E365-7AE0-46F8-B98A-CD830B6D9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41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D95E021A-8ED2-46F6-8287-C99975AE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 sz="2700"/>
            </a:pPr>
            <a:r>
              <a:rPr lang="en-US" dirty="0"/>
              <a:t>Motivation</a:t>
            </a:r>
          </a:p>
          <a:p>
            <a:pPr marL="783769" lvl="1" indent="-326569">
              <a:lnSpc>
                <a:spcPct val="80000"/>
              </a:lnSpc>
              <a:defRPr sz="2400"/>
            </a:pPr>
            <a:r>
              <a:rPr lang="en-US" dirty="0"/>
              <a:t>We choose </a:t>
            </a:r>
            <a:r>
              <a:rPr lang="en-US" b="1" dirty="0" err="1"/>
              <a:t>CommonWords</a:t>
            </a:r>
            <a:r>
              <a:rPr lang="en-US" dirty="0"/>
              <a:t> as our first task because it is representative and it is based on </a:t>
            </a:r>
            <a:r>
              <a:rPr lang="en-US" b="1" dirty="0" err="1"/>
              <a:t>WordCount</a:t>
            </a:r>
            <a:r>
              <a:rPr lang="en-US" dirty="0"/>
              <a:t>. After reading the </a:t>
            </a:r>
            <a:r>
              <a:rPr lang="en-US" b="1" dirty="0" err="1"/>
              <a:t>WordCount</a:t>
            </a:r>
            <a:r>
              <a:rPr lang="en-US" dirty="0"/>
              <a:t> example, I think all of you can complete this task easily.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215A3E0A-0433-455C-8912-2CED3B85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Task1: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73F8D38-D65A-475B-ABE5-2E9B03E7C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46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C334D46-8071-4EC9-97F7-93138FE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rPr lang="en-US" dirty="0"/>
              <a:t>Problem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2700"/>
            </a:pPr>
            <a:r>
              <a:rPr lang="en-US" dirty="0"/>
              <a:t>Given TWO textual files, count the number of words that are common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rPr lang="en-US" sz="2900" dirty="0"/>
              <a:t>Goals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400"/>
            </a:pPr>
            <a:r>
              <a:rPr lang="en-US" dirty="0"/>
              <a:t>You should learn how to </a:t>
            </a:r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en-US" dirty="0"/>
              <a:t>write programs that involve </a:t>
            </a:r>
            <a:r>
              <a:rPr lang="en-US" dirty="0">
                <a:solidFill>
                  <a:srgbClr val="FF0000"/>
                </a:solidFill>
              </a:rPr>
              <a:t>multiple stages</a:t>
            </a:r>
            <a:endParaRPr lang="en-US" dirty="0"/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en-US" dirty="0"/>
              <a:t>perform a task that combine information from two files</a:t>
            </a:r>
            <a:endParaRPr lang="en-US" sz="2200" dirty="0"/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rPr lang="en-US" dirty="0"/>
              <a:t>Scenarios to consider</a:t>
            </a:r>
            <a:endParaRPr lang="en-US" sz="29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400"/>
            </a:pPr>
            <a:r>
              <a:rPr lang="en-US" dirty="0"/>
              <a:t>Remove stop-words like “a”, “the”, “that”, “of”, …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400"/>
            </a:pPr>
            <a:r>
              <a:rPr lang="en-US" dirty="0"/>
              <a:t>Sort the output in descending order of number of common words</a:t>
            </a:r>
          </a:p>
          <a:p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D527DE5-D1A4-4349-B571-DF2D4FA46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94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2152C252-A1E4-40EB-829A-982ADC05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470" indent="-339470" defTabSz="905255">
              <a:lnSpc>
                <a:spcPct val="80000"/>
              </a:lnSpc>
              <a:spcBef>
                <a:spcPts val="500"/>
              </a:spcBef>
              <a:defRPr sz="2600"/>
            </a:pPr>
            <a:r>
              <a:rPr lang="en-US" dirty="0"/>
              <a:t>Input data</a:t>
            </a:r>
          </a:p>
          <a:p>
            <a:pPr marL="797018" lvl="1" indent="-344390" defTabSz="905255">
              <a:spcBef>
                <a:spcPts val="500"/>
              </a:spcBef>
              <a:defRPr sz="2300"/>
            </a:pPr>
            <a:r>
              <a:rPr lang="en-US" dirty="0"/>
              <a:t>Use the stop-word file:</a:t>
            </a:r>
          </a:p>
          <a:p>
            <a:pPr marL="1222094" lvl="2" indent="-316838" defTabSz="905255">
              <a:spcBef>
                <a:spcPts val="500"/>
              </a:spcBef>
              <a:defRPr sz="2300"/>
            </a:pPr>
            <a:r>
              <a:rPr lang="en-US" dirty="0"/>
              <a:t>Stopwords.txt</a:t>
            </a:r>
          </a:p>
          <a:p>
            <a:pPr marL="797018" lvl="1" indent="-344390" defTabSz="905255">
              <a:spcBef>
                <a:spcPts val="500"/>
              </a:spcBef>
              <a:defRPr sz="2300"/>
            </a:pPr>
            <a:r>
              <a:rPr lang="en-US" dirty="0"/>
              <a:t>Use the following two files:</a:t>
            </a:r>
          </a:p>
          <a:p>
            <a:pPr marL="1222094" lvl="2" indent="-316838" defTabSz="905255">
              <a:spcBef>
                <a:spcPts val="500"/>
              </a:spcBef>
              <a:defRPr sz="2300"/>
            </a:pPr>
            <a:r>
              <a:rPr lang="en-US" dirty="0"/>
              <a:t>Task1-input1.txt</a:t>
            </a:r>
          </a:p>
          <a:p>
            <a:pPr marL="1222094" lvl="2" indent="-316838" defTabSz="905255">
              <a:spcBef>
                <a:spcPts val="500"/>
              </a:spcBef>
              <a:defRPr sz="2300"/>
            </a:pPr>
            <a:r>
              <a:rPr lang="en-US" dirty="0"/>
              <a:t>Task1-input2.txt</a:t>
            </a:r>
          </a:p>
          <a:p>
            <a:pPr marL="1131569" lvl="2" indent="-226313" defTabSz="905255">
              <a:lnSpc>
                <a:spcPct val="80000"/>
              </a:lnSpc>
              <a:spcBef>
                <a:spcPts val="300"/>
              </a:spcBef>
              <a:defRPr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endParaRPr lang="en-US" dirty="0"/>
          </a:p>
          <a:p>
            <a:pPr marL="339470" indent="-339470" defTabSz="905255">
              <a:lnSpc>
                <a:spcPct val="80000"/>
              </a:lnSpc>
              <a:spcBef>
                <a:spcPts val="500"/>
              </a:spcBef>
              <a:defRPr sz="2600"/>
            </a:pPr>
            <a:r>
              <a:rPr lang="en-US" dirty="0"/>
              <a:t>Output</a:t>
            </a:r>
          </a:p>
          <a:p>
            <a:pPr marL="846216" lvl="1" indent="-393589" defTabSz="905255">
              <a:spcBef>
                <a:spcPts val="600"/>
              </a:spcBef>
              <a:defRPr sz="2300"/>
            </a:pPr>
            <a:r>
              <a:rPr lang="en-US" dirty="0" err="1" smtClean="0"/>
              <a:t>Wordcount</a:t>
            </a:r>
            <a:r>
              <a:rPr lang="en-US" dirty="0" smtClean="0"/>
              <a:t> </a:t>
            </a:r>
            <a:r>
              <a:rPr lang="en-US" dirty="0"/>
              <a:t>for two input files</a:t>
            </a:r>
          </a:p>
          <a:p>
            <a:pPr marL="846216" lvl="1" indent="-393589" defTabSz="905255">
              <a:spcBef>
                <a:spcPts val="600"/>
              </a:spcBef>
              <a:defRPr sz="2300"/>
            </a:pPr>
            <a:r>
              <a:rPr lang="en-US" dirty="0"/>
              <a:t>Top-15 output of the result using the data files listed above (you only need to extract these 15 output from the sorted output)</a:t>
            </a:r>
          </a:p>
          <a:p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C8016F9-5A1A-4630-BD05-E997879CF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rPr dirty="0"/>
              <a:t>Running Example</a:t>
            </a:r>
          </a:p>
        </p:txBody>
      </p:sp>
      <p:sp>
        <p:nvSpPr>
          <p:cNvPr id="14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File 1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rPr dirty="0"/>
              <a:t>He</a:t>
            </a:r>
            <a:r>
              <a:rPr dirty="0">
                <a:solidFill>
                  <a:srgbClr val="000000"/>
                </a:solidFill>
              </a:rPr>
              <a:t> put some </a:t>
            </a:r>
            <a:r>
              <a:rPr dirty="0">
                <a:solidFill>
                  <a:srgbClr val="0070C0"/>
                </a:solidFill>
              </a:rPr>
              <a:t>sugar</a:t>
            </a:r>
            <a:r>
              <a:rPr dirty="0">
                <a:solidFill>
                  <a:srgbClr val="000000"/>
                </a:solidFill>
              </a:rPr>
              <a:t> into his </a:t>
            </a:r>
            <a:r>
              <a:rPr dirty="0">
                <a:solidFill>
                  <a:srgbClr val="00B050"/>
                </a:solidFill>
              </a:rPr>
              <a:t>coffee</a:t>
            </a:r>
            <a:r>
              <a:rPr dirty="0">
                <a:solidFill>
                  <a:srgbClr val="000000"/>
                </a:solidFill>
              </a:rPr>
              <a:t>, as </a:t>
            </a:r>
            <a:r>
              <a:rPr dirty="0"/>
              <a:t>he</a:t>
            </a:r>
            <a:r>
              <a:rPr dirty="0">
                <a:solidFill>
                  <a:srgbClr val="000000"/>
                </a:solidFill>
              </a:rPr>
              <a:t> always did.</a:t>
            </a:r>
          </a:p>
          <a:p>
            <a:r>
              <a:rPr dirty="0"/>
              <a:t>File 2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rPr dirty="0"/>
              <a:t>He</a:t>
            </a:r>
            <a:r>
              <a:rPr dirty="0">
                <a:solidFill>
                  <a:srgbClr val="000000"/>
                </a:solidFill>
              </a:rPr>
              <a:t> had </a:t>
            </a:r>
            <a:r>
              <a:rPr dirty="0">
                <a:solidFill>
                  <a:srgbClr val="0070C0"/>
                </a:solidFill>
              </a:rPr>
              <a:t>sugar</a:t>
            </a:r>
            <a:r>
              <a:rPr dirty="0">
                <a:solidFill>
                  <a:srgbClr val="000000"/>
                </a:solidFill>
              </a:rPr>
              <a:t> in his </a:t>
            </a:r>
            <a:r>
              <a:rPr dirty="0">
                <a:solidFill>
                  <a:srgbClr val="00B050"/>
                </a:solidFill>
              </a:rPr>
              <a:t>coffee, </a:t>
            </a:r>
            <a:r>
              <a:rPr dirty="0">
                <a:solidFill>
                  <a:srgbClr val="000000"/>
                </a:solidFill>
              </a:rPr>
              <a:t>though</a:t>
            </a:r>
            <a:r>
              <a:rPr dirty="0">
                <a:solidFill>
                  <a:srgbClr val="00B050"/>
                </a:solidFill>
              </a:rPr>
              <a:t> </a:t>
            </a:r>
            <a:r>
              <a:rPr dirty="0"/>
              <a:t>he</a:t>
            </a:r>
            <a:r>
              <a:rPr dirty="0">
                <a:solidFill>
                  <a:srgbClr val="00B05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 diabetic</a:t>
            </a:r>
            <a:r>
              <a:rPr dirty="0">
                <a:solidFill>
                  <a:srgbClr val="00B050"/>
                </a:solidFill>
              </a:rPr>
              <a:t>.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B050"/>
                </a:solidFill>
              </a:defRPr>
            </a:pPr>
            <a:endParaRPr dirty="0">
              <a:solidFill>
                <a:srgbClr val="00B050"/>
              </a:solidFill>
            </a:endParaRPr>
          </a:p>
          <a:p>
            <a:r>
              <a:rPr dirty="0"/>
              <a:t>Output:</a:t>
            </a:r>
          </a:p>
        </p:txBody>
      </p:sp>
      <p:grpSp>
        <p:nvGrpSpPr>
          <p:cNvPr id="147" name="Rectangle 4"/>
          <p:cNvGrpSpPr/>
          <p:nvPr/>
        </p:nvGrpSpPr>
        <p:grpSpPr>
          <a:xfrm>
            <a:off x="2438400" y="4457700"/>
            <a:ext cx="1790701" cy="1066800"/>
            <a:chOff x="0" y="0"/>
            <a:chExt cx="1790701" cy="1066800"/>
          </a:xfrm>
        </p:grpSpPr>
        <p:sp>
          <p:nvSpPr>
            <p:cNvPr id="145" name="矩形"/>
            <p:cNvSpPr/>
            <p:nvPr/>
          </p:nvSpPr>
          <p:spPr>
            <a:xfrm>
              <a:off x="0" y="0"/>
              <a:ext cx="1752600" cy="10668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46" name="2 he…"/>
            <p:cNvSpPr txBox="1"/>
            <p:nvPr/>
          </p:nvSpPr>
          <p:spPr>
            <a:xfrm>
              <a:off x="38101" y="99247"/>
              <a:ext cx="1752600" cy="89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2	he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1	sugar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1	coffee</a:t>
              </a:r>
            </a:p>
          </p:txBody>
        </p:sp>
      </p:grpSp>
      <p:sp>
        <p:nvSpPr>
          <p:cNvPr id="148" name="TextBox 5"/>
          <p:cNvSpPr txBox="1"/>
          <p:nvPr/>
        </p:nvSpPr>
        <p:spPr>
          <a:xfrm>
            <a:off x="3657600" y="5904207"/>
            <a:ext cx="167640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Common words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(value)</a:t>
            </a:r>
          </a:p>
        </p:txBody>
      </p:sp>
      <p:sp>
        <p:nvSpPr>
          <p:cNvPr id="149" name="TextBox 6"/>
          <p:cNvSpPr txBox="1"/>
          <p:nvPr/>
        </p:nvSpPr>
        <p:spPr>
          <a:xfrm>
            <a:off x="1524001" y="5734585"/>
            <a:ext cx="1828800" cy="1056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Sorted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frequencies of common words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(key)</a:t>
            </a:r>
          </a:p>
        </p:txBody>
      </p:sp>
      <p:sp>
        <p:nvSpPr>
          <p:cNvPr id="150" name="Straight Arrow Connector 8"/>
          <p:cNvSpPr/>
          <p:nvPr/>
        </p:nvSpPr>
        <p:spPr>
          <a:xfrm flipV="1">
            <a:off x="2543041" y="5375617"/>
            <a:ext cx="38103" cy="423449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51" name="Straight Arrow Connector 9"/>
          <p:cNvSpPr/>
          <p:nvPr/>
        </p:nvSpPr>
        <p:spPr>
          <a:xfrm flipH="1" flipV="1">
            <a:off x="3691834" y="5384648"/>
            <a:ext cx="133353" cy="499649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52" name="Slide Number Placeholder 11"/>
          <p:cNvSpPr txBox="1">
            <a:spLocks noGrp="1"/>
          </p:cNvSpPr>
          <p:nvPr>
            <p:ph type="sldNum" sz="quarter" idx="4294967295"/>
          </p:nvPr>
        </p:nvSpPr>
        <p:spPr>
          <a:xfrm>
            <a:off x="8502738" y="6404290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8572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51138</TotalTime>
  <Words>1926</Words>
  <Application>Microsoft Office PowerPoint</Application>
  <PresentationFormat>On-screen Show (4:3)</PresentationFormat>
  <Paragraphs>549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Gill Sans</vt:lpstr>
      <vt:lpstr>Lato</vt:lpstr>
      <vt:lpstr>Arial</vt:lpstr>
      <vt:lpstr>Arial Black</vt:lpstr>
      <vt:lpstr>Calibri</vt:lpstr>
      <vt:lpstr>Wingdings</vt:lpstr>
      <vt:lpstr>Default Design</vt:lpstr>
      <vt:lpstr>Office Theme</vt:lpstr>
      <vt:lpstr>PowerPoint Presentation</vt:lpstr>
      <vt:lpstr>Coding Assignment Guideline for CS4225&amp;5425: Assignment 1</vt:lpstr>
      <vt:lpstr>Guide for Installation and Configuration </vt:lpstr>
      <vt:lpstr>Example learning—WordCount</vt:lpstr>
      <vt:lpstr>Task Overview</vt:lpstr>
      <vt:lpstr>Task1:</vt:lpstr>
      <vt:lpstr>PowerPoint Presentation</vt:lpstr>
      <vt:lpstr>PowerPoint Presentation</vt:lpstr>
      <vt:lpstr>Running Example</vt:lpstr>
      <vt:lpstr>Naïve Solution</vt:lpstr>
      <vt:lpstr>Naïve Solution</vt:lpstr>
      <vt:lpstr>Naïve Solution</vt:lpstr>
      <vt:lpstr>Naïve Solution</vt:lpstr>
      <vt:lpstr>Zoom in Stage 3</vt:lpstr>
      <vt:lpstr>Zoom in Stage 3</vt:lpstr>
      <vt:lpstr>Implementation for Stage 3</vt:lpstr>
      <vt:lpstr>Implementation for Stage 3</vt:lpstr>
      <vt:lpstr>Implementation for Stage 3</vt:lpstr>
      <vt:lpstr>Implementation for Stage 3</vt:lpstr>
      <vt:lpstr>Overall Implementation</vt:lpstr>
      <vt:lpstr>Remove Stopwords</vt:lpstr>
      <vt:lpstr>Remove Stopwords</vt:lpstr>
      <vt:lpstr>Remove Stopwords</vt:lpstr>
      <vt:lpstr>Task2:</vt:lpstr>
      <vt:lpstr>Collaborative Filtering (CF)</vt:lpstr>
      <vt:lpstr>CF Types: Memory Based and Model Based</vt:lpstr>
      <vt:lpstr>CF: Item-Based</vt:lpstr>
      <vt:lpstr>PART 1</vt:lpstr>
      <vt:lpstr>PART 2</vt:lpstr>
      <vt:lpstr>PART 2</vt:lpstr>
      <vt:lpstr>Structure of The Project</vt:lpstr>
      <vt:lpstr>Submission requirement</vt:lpstr>
      <vt:lpstr>Submission requirement</vt:lpstr>
      <vt:lpstr>Submission requirement</vt:lpstr>
      <vt:lpstr>Marking Schemes</vt:lpstr>
      <vt:lpstr>Notice</vt:lpstr>
      <vt:lpstr>Feedbacks are Welcome</vt:lpstr>
    </vt:vector>
  </TitlesOfParts>
  <Company>University of Maryland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</dc:title>
  <dc:creator>Jimmy Lin</dc:creator>
  <cp:lastModifiedBy>He Bingsheng</cp:lastModifiedBy>
  <cp:revision>8440</cp:revision>
  <dcterms:created xsi:type="dcterms:W3CDTF">2012-08-31T06:36:49Z</dcterms:created>
  <dcterms:modified xsi:type="dcterms:W3CDTF">2019-01-21T06:21:26Z</dcterms:modified>
</cp:coreProperties>
</file>