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48"/>
  </p:normalViewPr>
  <p:slideViewPr>
    <p:cSldViewPr snapToGrid="0">
      <p:cViewPr varScale="1">
        <p:scale>
          <a:sx n="89" d="100"/>
          <a:sy n="89" d="100"/>
        </p:scale>
        <p:origin x="16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8C0F0-9B4C-2E33-94B6-6F8E0788A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AD8188-619B-1EDF-2702-94AB5A983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DA5DEB-FD67-EDF6-CA5E-BBFC2579B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CC98-5E48-483F-93D2-978204C7F2E7}" type="datetimeFigureOut">
              <a:rPr lang="es-PE" smtClean="0"/>
              <a:t>21/05/25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124C05-3495-4300-0D1F-45510C00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2FDF3B-5437-3BD1-3072-70CAF9B0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33A-8DFA-4B19-A932-BD6EA87E826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101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61A5B-E81D-2406-AB86-CFA9CD0D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3913F4-8967-53EC-3680-7C3D0D8DC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4088D9-B8B9-1F9C-292E-99C4089B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CC98-5E48-483F-93D2-978204C7F2E7}" type="datetimeFigureOut">
              <a:rPr lang="es-PE" smtClean="0"/>
              <a:t>21/05/25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E53DBD-615F-9FCB-B9DA-9924B1174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86AE3-5A52-709D-9816-E96BDBD0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33A-8DFA-4B19-A932-BD6EA87E826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339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DF4DAD-EB72-3CFF-83DE-3DE695074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41315D-24E5-74CB-C558-290491484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B3C042-CDD6-D01C-6816-E16307213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CC98-5E48-483F-93D2-978204C7F2E7}" type="datetimeFigureOut">
              <a:rPr lang="es-PE" smtClean="0"/>
              <a:t>21/05/25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A6E44B-3ED9-B9E2-D748-59779CE6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CFD77A-1B27-9D53-4293-97C49C23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33A-8DFA-4B19-A932-BD6EA87E826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58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0D7A9-C70B-BEEF-BB95-659392E1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53FC9-5336-773C-74A5-9CE8394C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E14406-2CAA-08C8-42F7-F8131F64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CC98-5E48-483F-93D2-978204C7F2E7}" type="datetimeFigureOut">
              <a:rPr lang="es-PE" smtClean="0"/>
              <a:t>21/05/25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06D3F-650B-43D7-9398-6C91F2CD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FF07DD-A4C1-0B3F-F6D0-B2DD111FB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33A-8DFA-4B19-A932-BD6EA87E826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365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A94DCB-F249-064E-9D16-973B6036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71D373-B5EA-E4AB-6994-13C36A354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2E9D97-6021-BEC6-46CA-D9FD7C11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CC98-5E48-483F-93D2-978204C7F2E7}" type="datetimeFigureOut">
              <a:rPr lang="es-PE" smtClean="0"/>
              <a:t>21/05/25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F6CFE0-9B85-4C63-83AE-A9F11D72D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5F29EE-88A5-D5FF-FD78-252675B9E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33A-8DFA-4B19-A932-BD6EA87E826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8569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8E31F-1699-81F0-CE4B-0AFB044A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BAD277-984C-0D68-54E0-1B314FC50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8B219E-B64E-D01B-58F8-918E63746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4ECF3-6E67-6E12-AA91-9668BBE1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CC98-5E48-483F-93D2-978204C7F2E7}" type="datetimeFigureOut">
              <a:rPr lang="es-PE" smtClean="0"/>
              <a:t>21/05/25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CE2E4E-570D-FD7B-78A5-4CBCB3D5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A0BB15-FD3A-4611-FC5F-97965F26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33A-8DFA-4B19-A932-BD6EA87E826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431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5AC8-C554-05C7-D580-3AA2EC40E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A17AA5-B0FA-0180-2E5E-E1B75C9E4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C5C5E2-444C-D3B3-D395-27E3B5923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D54F55-DE94-C281-08B9-1054EF914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61A1B12-090F-F9D6-88CE-4EF67EAE9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F75011E-382E-AEAC-5970-B3A3B702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CC98-5E48-483F-93D2-978204C7F2E7}" type="datetimeFigureOut">
              <a:rPr lang="es-PE" smtClean="0"/>
              <a:t>21/05/25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0BA7E6-F8B0-81FE-E92B-B3FE8203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3558E63-DF44-685C-6859-89BA9E76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33A-8DFA-4B19-A932-BD6EA87E826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615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610A1F-346B-0EB4-325D-CFF25B14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FC233E4-56D9-6F9F-56F2-29C1B6A9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CC98-5E48-483F-93D2-978204C7F2E7}" type="datetimeFigureOut">
              <a:rPr lang="es-PE" smtClean="0"/>
              <a:t>21/05/25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CB4F38-3456-9A2A-A007-3C8C1F389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CE9A85-883E-BDFB-765E-20A974D7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33A-8DFA-4B19-A932-BD6EA87E826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756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1863F9F-5160-E160-180F-9CDF5ED2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CC98-5E48-483F-93D2-978204C7F2E7}" type="datetimeFigureOut">
              <a:rPr lang="es-PE" smtClean="0"/>
              <a:t>21/05/25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D70C6A2-BF60-C9B6-525C-11EF5C13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F9256F-AE60-24F6-3429-57B6241F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33A-8DFA-4B19-A932-BD6EA87E826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9178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95698-1AAF-1E24-0D3D-D419C5E7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79836F-C38E-4900-3D23-57B61AE18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0A40AC-2A7F-5721-19D0-FECEE6D9A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90B3AB-8D8F-89B8-D032-946D7CC0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CC98-5E48-483F-93D2-978204C7F2E7}" type="datetimeFigureOut">
              <a:rPr lang="es-PE" smtClean="0"/>
              <a:t>21/05/25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74455B-F522-3974-B87A-9C9D4EC0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E04649-5753-E457-890A-9CC1F61F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33A-8DFA-4B19-A932-BD6EA87E826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29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9F5B8-8A34-3696-29D9-321DD5357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28BB102-D70D-4F44-92F2-443BCA5D2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2E9710-942E-9A9E-9B2E-A553BEE87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8A8AF8-4030-51B2-AE13-EF441CE7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1CC98-5E48-483F-93D2-978204C7F2E7}" type="datetimeFigureOut">
              <a:rPr lang="es-PE" smtClean="0"/>
              <a:t>21/05/25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006151-A84F-13E4-CEE6-F7EB1054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76165C-F751-DEAA-6734-83197472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F233A-8DFA-4B19-A932-BD6EA87E826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0719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436715-0A32-19E0-D0F8-00C9A570C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15974C-65E6-B923-0199-A890A0FE1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145556-F49E-5BEC-58CE-9A4135A04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1CC98-5E48-483F-93D2-978204C7F2E7}" type="datetimeFigureOut">
              <a:rPr lang="es-PE" smtClean="0"/>
              <a:t>21/05/25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6E5775-1947-4001-F73F-B054A06F6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22FB81-4635-3461-A529-C7B0CC7330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CF233A-8DFA-4B19-A932-BD6EA87E826F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0116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ángulo 54">
            <a:extLst>
              <a:ext uri="{FF2B5EF4-FFF2-40B4-BE49-F238E27FC236}">
                <a16:creationId xmlns:a16="http://schemas.microsoft.com/office/drawing/2014/main" id="{B5CC8F85-0190-BC00-17E7-D4C4A32DEB97}"/>
              </a:ext>
            </a:extLst>
          </p:cNvPr>
          <p:cNvSpPr/>
          <p:nvPr/>
        </p:nvSpPr>
        <p:spPr>
          <a:xfrm>
            <a:off x="4513111" y="345978"/>
            <a:ext cx="5807683" cy="4245002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48C51EA-0BCE-62B5-5726-D60DD4C1CE23}"/>
              </a:ext>
            </a:extLst>
          </p:cNvPr>
          <p:cNvSpPr/>
          <p:nvPr/>
        </p:nvSpPr>
        <p:spPr>
          <a:xfrm>
            <a:off x="889055" y="1921753"/>
            <a:ext cx="2126001" cy="65220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Antecedentes 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3A222B3-4D26-FAB4-7389-A3B3D074714C}"/>
              </a:ext>
            </a:extLst>
          </p:cNvPr>
          <p:cNvSpPr/>
          <p:nvPr/>
        </p:nvSpPr>
        <p:spPr>
          <a:xfrm>
            <a:off x="3314718" y="1921753"/>
            <a:ext cx="2126001" cy="65220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 Coyuntura crítica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D0AEB4-2AC1-9F75-66E5-BF9C484A397B}"/>
              </a:ext>
            </a:extLst>
          </p:cNvPr>
          <p:cNvSpPr/>
          <p:nvPr/>
        </p:nvSpPr>
        <p:spPr>
          <a:xfrm>
            <a:off x="6136735" y="2968780"/>
            <a:ext cx="2126001" cy="65220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Secuelas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975FF89-3A78-2D6F-D227-293D2B5810F5}"/>
              </a:ext>
            </a:extLst>
          </p:cNvPr>
          <p:cNvSpPr/>
          <p:nvPr/>
        </p:nvSpPr>
        <p:spPr>
          <a:xfrm>
            <a:off x="1216498" y="2612445"/>
            <a:ext cx="1471117" cy="1001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clivajes y contradicciones entre sectores sociales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FC65786-8023-7697-843A-97BC284A1E53}"/>
              </a:ext>
            </a:extLst>
          </p:cNvPr>
          <p:cNvSpPr/>
          <p:nvPr/>
        </p:nvSpPr>
        <p:spPr>
          <a:xfrm>
            <a:off x="3638005" y="2661829"/>
            <a:ext cx="1471117" cy="1001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protestas, movilizaciones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52B4AA9-FB56-D6A7-1197-EB027A9BEC2E}"/>
              </a:ext>
            </a:extLst>
          </p:cNvPr>
          <p:cNvSpPr/>
          <p:nvPr/>
        </p:nvSpPr>
        <p:spPr>
          <a:xfrm>
            <a:off x="4821721" y="3754287"/>
            <a:ext cx="1548232" cy="639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destacan </a:t>
            </a:r>
            <a:r>
              <a:rPr lang="es-PE" sz="1200" b="1" dirty="0">
                <a:solidFill>
                  <a:schemeClr val="tx1"/>
                </a:solidFill>
              </a:rPr>
              <a:t>actores</a:t>
            </a:r>
            <a:r>
              <a:rPr lang="es-PE" sz="1200" dirty="0">
                <a:solidFill>
                  <a:schemeClr val="tx1"/>
                </a:solidFill>
              </a:rPr>
              <a:t> protagonistas que permiten </a:t>
            </a:r>
            <a:r>
              <a:rPr lang="es-PE" sz="1200" b="1" dirty="0">
                <a:solidFill>
                  <a:schemeClr val="tx1"/>
                </a:solidFill>
              </a:rPr>
              <a:t>negociar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9B58BB99-6268-0B02-A786-C0177F8D6073}"/>
              </a:ext>
            </a:extLst>
          </p:cNvPr>
          <p:cNvSpPr/>
          <p:nvPr/>
        </p:nvSpPr>
        <p:spPr>
          <a:xfrm>
            <a:off x="7362118" y="3774165"/>
            <a:ext cx="1407350" cy="5863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coalición con sectores de </a:t>
            </a:r>
            <a:r>
              <a:rPr lang="es-PE" sz="1200" b="1" dirty="0">
                <a:solidFill>
                  <a:schemeClr val="tx1"/>
                </a:solidFill>
              </a:rPr>
              <a:t>élites</a:t>
            </a:r>
            <a:r>
              <a:rPr lang="es-PE" sz="1200" dirty="0">
                <a:solidFill>
                  <a:schemeClr val="tx1"/>
                </a:solidFill>
              </a:rPr>
              <a:t> nacionales y/o regionales permite 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CE8ADD8A-2C6C-ECBD-359B-B08E93EF1E4F}"/>
              </a:ext>
            </a:extLst>
          </p:cNvPr>
          <p:cNvSpPr/>
          <p:nvPr/>
        </p:nvSpPr>
        <p:spPr>
          <a:xfrm>
            <a:off x="8350140" y="437354"/>
            <a:ext cx="1548232" cy="9783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transformaciones, logros inmediatos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31B704E-8D99-175F-138B-E5CAADA74483}"/>
              </a:ext>
            </a:extLst>
          </p:cNvPr>
          <p:cNvSpPr/>
          <p:nvPr/>
        </p:nvSpPr>
        <p:spPr>
          <a:xfrm>
            <a:off x="8391778" y="2555458"/>
            <a:ext cx="1548231" cy="978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legados democratizadores de larga duración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ED7084B-83C6-EFAA-2755-C50B4015421F}"/>
              </a:ext>
            </a:extLst>
          </p:cNvPr>
          <p:cNvSpPr/>
          <p:nvPr/>
        </p:nvSpPr>
        <p:spPr>
          <a:xfrm>
            <a:off x="2640553" y="3807072"/>
            <a:ext cx="1029193" cy="4233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hitos que detonan 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D892A70-14CD-4420-2507-6BFBA19C7377}"/>
              </a:ext>
            </a:extLst>
          </p:cNvPr>
          <p:cNvSpPr/>
          <p:nvPr/>
        </p:nvSpPr>
        <p:spPr>
          <a:xfrm>
            <a:off x="6136735" y="874727"/>
            <a:ext cx="2126001" cy="65220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600" dirty="0"/>
              <a:t>Legados 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792CE0B2-E44B-F585-A92A-05E4E29077D0}"/>
              </a:ext>
            </a:extLst>
          </p:cNvPr>
          <p:cNvSpPr/>
          <p:nvPr/>
        </p:nvSpPr>
        <p:spPr>
          <a:xfrm>
            <a:off x="3396621" y="4998603"/>
            <a:ext cx="1817940" cy="7875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puede </a:t>
            </a:r>
            <a:r>
              <a:rPr lang="es-PE" sz="1200" b="1" dirty="0">
                <a:solidFill>
                  <a:schemeClr val="tx1"/>
                </a:solidFill>
              </a:rPr>
              <a:t>democratizar</a:t>
            </a:r>
            <a:r>
              <a:rPr lang="es-PE" sz="1200" dirty="0">
                <a:solidFill>
                  <a:schemeClr val="tx1"/>
                </a:solidFill>
              </a:rPr>
              <a:t> el campo de participación al incluir nuevos actores </a:t>
            </a:r>
          </a:p>
        </p:txBody>
      </p:sp>
      <p:cxnSp>
        <p:nvCxnSpPr>
          <p:cNvPr id="17" name="Conector: curvado 16">
            <a:extLst>
              <a:ext uri="{FF2B5EF4-FFF2-40B4-BE49-F238E27FC236}">
                <a16:creationId xmlns:a16="http://schemas.microsoft.com/office/drawing/2014/main" id="{FEF16665-7443-3EB7-E1F4-A7735C6B1ED1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3164887" y="708922"/>
            <a:ext cx="12700" cy="2425663"/>
          </a:xfrm>
          <a:prstGeom prst="curvedConnector3">
            <a:avLst>
              <a:gd name="adj1" fmla="val 1800000"/>
            </a:avLst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Abrir llave 42">
            <a:extLst>
              <a:ext uri="{FF2B5EF4-FFF2-40B4-BE49-F238E27FC236}">
                <a16:creationId xmlns:a16="http://schemas.microsoft.com/office/drawing/2014/main" id="{C8662551-F247-6E94-67F2-74FF97FA9235}"/>
              </a:ext>
            </a:extLst>
          </p:cNvPr>
          <p:cNvSpPr/>
          <p:nvPr/>
        </p:nvSpPr>
        <p:spPr>
          <a:xfrm rot="16200000">
            <a:off x="4138812" y="4024103"/>
            <a:ext cx="292135" cy="1648486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 sz="160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25D31277-5DF6-994C-9894-071692DEE20C}"/>
              </a:ext>
            </a:extLst>
          </p:cNvPr>
          <p:cNvCxnSpPr/>
          <p:nvPr/>
        </p:nvCxnSpPr>
        <p:spPr>
          <a:xfrm>
            <a:off x="5346997" y="5475213"/>
            <a:ext cx="5561771" cy="0"/>
          </a:xfrm>
          <a:prstGeom prst="straightConnector1">
            <a:avLst/>
          </a:prstGeom>
          <a:ln>
            <a:solidFill>
              <a:schemeClr val="tx2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ángulo 51">
            <a:extLst>
              <a:ext uri="{FF2B5EF4-FFF2-40B4-BE49-F238E27FC236}">
                <a16:creationId xmlns:a16="http://schemas.microsoft.com/office/drawing/2014/main" id="{6719D372-9F89-4892-F0F8-B4855CF0E209}"/>
              </a:ext>
            </a:extLst>
          </p:cNvPr>
          <p:cNvSpPr/>
          <p:nvPr/>
        </p:nvSpPr>
        <p:spPr>
          <a:xfrm>
            <a:off x="7218912" y="4994414"/>
            <a:ext cx="1817940" cy="5431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chemeClr val="tx1"/>
                </a:solidFill>
              </a:rPr>
              <a:t>proceso de democratización </a:t>
            </a:r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C9711381-A410-4D88-CD96-226DE2F0B0E9}"/>
              </a:ext>
            </a:extLst>
          </p:cNvPr>
          <p:cNvSpPr/>
          <p:nvPr/>
        </p:nvSpPr>
        <p:spPr>
          <a:xfrm>
            <a:off x="3509010" y="266336"/>
            <a:ext cx="8059114" cy="2990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200" dirty="0">
                <a:solidFill>
                  <a:srgbClr val="C00000"/>
                </a:solidFill>
              </a:rPr>
              <a:t>Marco de posibilidades estatales  nacionales </a:t>
            </a:r>
          </a:p>
        </p:txBody>
      </p:sp>
      <p:cxnSp>
        <p:nvCxnSpPr>
          <p:cNvPr id="21" name="Conector: curvado 16">
            <a:extLst>
              <a:ext uri="{FF2B5EF4-FFF2-40B4-BE49-F238E27FC236}">
                <a16:creationId xmlns:a16="http://schemas.microsoft.com/office/drawing/2014/main" id="{3456CF94-9352-8993-9BD9-07D7E743B591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5440719" y="1200829"/>
            <a:ext cx="696016" cy="1047026"/>
          </a:xfrm>
          <a:prstGeom prst="curved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: curvado 16">
            <a:extLst>
              <a:ext uri="{FF2B5EF4-FFF2-40B4-BE49-F238E27FC236}">
                <a16:creationId xmlns:a16="http://schemas.microsoft.com/office/drawing/2014/main" id="{9BEA1E6A-CB22-FF22-07D5-F42163EF158E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440719" y="2247855"/>
            <a:ext cx="696016" cy="1047027"/>
          </a:xfrm>
          <a:prstGeom prst="curvedConnector3">
            <a:avLst>
              <a:gd name="adj1" fmla="val 50000"/>
            </a:avLst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17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9419-00C9-5BBF-5B1E-71BB8E6B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96362CD7-930B-7FD5-24B3-41FEB7CD4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347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9384</TotalTime>
  <Words>62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Gabriela Rengifo Briceño</dc:creator>
  <cp:lastModifiedBy>JOSE MANUEL MAGALLANES REYES</cp:lastModifiedBy>
  <cp:revision>3</cp:revision>
  <dcterms:created xsi:type="dcterms:W3CDTF">2024-04-09T17:20:06Z</dcterms:created>
  <dcterms:modified xsi:type="dcterms:W3CDTF">2025-05-28T06:22:26Z</dcterms:modified>
</cp:coreProperties>
</file>