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Play" pitchFamily="2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98D0E27-4AFA-D6A7-0785-D0043338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1D38895-3C84-17DE-1CDD-B703074FC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A6CF073-A260-75A7-0DF5-5C0675D56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79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C8EB591-594F-67AF-655F-3ABA64641715}"/>
              </a:ext>
            </a:extLst>
          </p:cNvPr>
          <p:cNvGrpSpPr/>
          <p:nvPr/>
        </p:nvGrpSpPr>
        <p:grpSpPr>
          <a:xfrm>
            <a:off x="374458" y="868316"/>
            <a:ext cx="11193752" cy="4945426"/>
            <a:chOff x="374458" y="868316"/>
            <a:chExt cx="11193752" cy="4945426"/>
          </a:xfrm>
        </p:grpSpPr>
        <p:sp>
          <p:nvSpPr>
            <p:cNvPr id="85" name="Google Shape;85;p13"/>
            <p:cNvSpPr/>
            <p:nvPr/>
          </p:nvSpPr>
          <p:spPr>
            <a:xfrm>
              <a:off x="4513099" y="890804"/>
              <a:ext cx="6395700" cy="4343639"/>
            </a:xfrm>
            <a:prstGeom prst="rect">
              <a:avLst/>
            </a:prstGeom>
            <a:noFill/>
            <a:ln w="19050" cap="flat" cmpd="dbl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89055" y="2916163"/>
              <a:ext cx="2126001" cy="652204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Antecedentes  </a:t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314718" y="2916163"/>
              <a:ext cx="2126001" cy="652204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Coyuntura crítica </a:t>
              </a:r>
              <a:endParaRPr dirty="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22535" y="3963190"/>
              <a:ext cx="2126100" cy="652200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Secuelas </a:t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216498" y="3606855"/>
              <a:ext cx="1471117" cy="1001301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Clivajes y contradicciones entre sectores sociales</a:t>
              </a: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638005" y="3606855"/>
              <a:ext cx="1471117" cy="1001301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Protestas, movilizaciones</a:t>
              </a:r>
              <a:endParaRPr dirty="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958111" y="2874785"/>
              <a:ext cx="1229559" cy="6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actores permiten negociación</a:t>
              </a:r>
              <a:endParaRPr i="1" dirty="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242623" y="1884414"/>
              <a:ext cx="1481295" cy="543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Institucionalización evita reversion</a:t>
              </a:r>
              <a:endParaRPr sz="1200" i="1" dirty="0"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987310" y="4653747"/>
              <a:ext cx="1797580" cy="489174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transformaciones, logros inmediatos 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987310" y="1241546"/>
              <a:ext cx="1797580" cy="56355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dirty="0">
                  <a:solidFill>
                    <a:schemeClr val="dk1"/>
                  </a:solidFill>
                </a:rPr>
                <a:t>Avance Democrático institucionalizado</a:t>
              </a:r>
              <a:endParaRPr lang="es-P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74458" y="5081541"/>
              <a:ext cx="1029193" cy="464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Hitos que detonan </a:t>
              </a:r>
              <a:endParaRPr i="1" dirty="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822535" y="1869137"/>
              <a:ext cx="2126100" cy="652200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Legados </a:t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665187" y="1217949"/>
              <a:ext cx="1381119" cy="459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Coalición de movilización</a:t>
              </a:r>
              <a:endParaRPr i="1" dirty="0"/>
            </a:p>
          </p:txBody>
        </p:sp>
        <p:cxnSp>
          <p:nvCxnSpPr>
            <p:cNvPr id="98" name="Google Shape;98;p13"/>
            <p:cNvCxnSpPr>
              <a:stCxn id="86" idx="0"/>
              <a:endCxn id="87" idx="0"/>
            </p:cNvCxnSpPr>
            <p:nvPr/>
          </p:nvCxnSpPr>
          <p:spPr>
            <a:xfrm rot="16200000" flipH="1">
              <a:off x="3164656" y="1703563"/>
              <a:ext cx="600" cy="2425800"/>
            </a:xfrm>
            <a:prstGeom prst="curvedConnector3">
              <a:avLst>
                <a:gd name="adj1" fmla="val -8067133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00;p13"/>
            <p:cNvCxnSpPr>
              <a:cxnSpLocks/>
            </p:cNvCxnSpPr>
            <p:nvPr/>
          </p:nvCxnSpPr>
          <p:spPr>
            <a:xfrm>
              <a:off x="2834640" y="5800461"/>
              <a:ext cx="477774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4547389" y="5234444"/>
              <a:ext cx="2973551" cy="543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PE" b="1" dirty="0">
                  <a:solidFill>
                    <a:schemeClr val="tx1"/>
                  </a:solidFill>
                </a:rPr>
                <a:t>Emergencia de la democracia desde periferia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509010" y="868316"/>
              <a:ext cx="8059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b="1" i="0" u="none" strike="noStrike" cap="none" dirty="0">
                  <a:solidFill>
                    <a:schemeClr val="tx1"/>
                  </a:solidFill>
                </a:rPr>
                <a:t>Marco de posibilidades estatales  nacionales </a:t>
              </a:r>
              <a:endParaRPr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Google Shape;103;p13"/>
            <p:cNvCxnSpPr>
              <a:stCxn id="87" idx="3"/>
              <a:endCxn id="96" idx="1"/>
            </p:cNvCxnSpPr>
            <p:nvPr/>
          </p:nvCxnSpPr>
          <p:spPr>
            <a:xfrm rot="10800000" flipH="1">
              <a:off x="5440719" y="2195265"/>
              <a:ext cx="1381800" cy="1047000"/>
            </a:xfrm>
            <a:prstGeom prst="curved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4" name="Google Shape;104;p13"/>
            <p:cNvCxnSpPr>
              <a:stCxn id="87" idx="3"/>
              <a:endCxn id="88" idx="1"/>
            </p:cNvCxnSpPr>
            <p:nvPr/>
          </p:nvCxnSpPr>
          <p:spPr>
            <a:xfrm>
              <a:off x="5440719" y="3242265"/>
              <a:ext cx="1381800" cy="1047000"/>
            </a:xfrm>
            <a:prstGeom prst="curved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" name="Google Shape;98;p13">
              <a:extLst>
                <a:ext uri="{FF2B5EF4-FFF2-40B4-BE49-F238E27FC236}">
                  <a16:creationId xmlns:a16="http://schemas.microsoft.com/office/drawing/2014/main" id="{5CB266FF-0936-A13A-7862-5A7F1A728EEF}"/>
                </a:ext>
              </a:extLst>
            </p:cNvPr>
            <p:cNvCxnSpPr>
              <a:cxnSpLocks/>
              <a:stCxn id="95" idx="0"/>
              <a:endCxn id="89" idx="1"/>
            </p:cNvCxnSpPr>
            <p:nvPr/>
          </p:nvCxnSpPr>
          <p:spPr>
            <a:xfrm rot="5400000" flipH="1" flipV="1">
              <a:off x="565759" y="4430803"/>
              <a:ext cx="974035" cy="327443"/>
            </a:xfrm>
            <a:prstGeom prst="curvedConnector2">
              <a:avLst/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" name="Google Shape;98;p13">
              <a:extLst>
                <a:ext uri="{FF2B5EF4-FFF2-40B4-BE49-F238E27FC236}">
                  <a16:creationId xmlns:a16="http://schemas.microsoft.com/office/drawing/2014/main" id="{7D3E494E-A235-8006-AC40-628016C4164F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 rot="16200000" flipH="1">
              <a:off x="2340686" y="1693006"/>
              <a:ext cx="744713" cy="714591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100;p13">
              <a:extLst>
                <a:ext uri="{FF2B5EF4-FFF2-40B4-BE49-F238E27FC236}">
                  <a16:creationId xmlns:a16="http://schemas.microsoft.com/office/drawing/2014/main" id="{16329FDB-AEE3-ACA7-91DD-FF37B985B37E}"/>
                </a:ext>
              </a:extLst>
            </p:cNvPr>
            <p:cNvCxnSpPr>
              <a:cxnSpLocks/>
            </p:cNvCxnSpPr>
            <p:nvPr/>
          </p:nvCxnSpPr>
          <p:spPr>
            <a:xfrm>
              <a:off x="7886700" y="5813742"/>
              <a:ext cx="3064991" cy="0"/>
            </a:xfrm>
            <a:prstGeom prst="straightConnector1">
              <a:avLst/>
            </a:prstGeom>
            <a:noFill/>
            <a:ln w="19050" cap="flat" cmpd="dbl">
              <a:solidFill>
                <a:schemeClr val="tx1"/>
              </a:solidFill>
              <a:prstDash val="dash"/>
              <a:miter lim="800000"/>
              <a:headEnd type="arrow" w="med" len="med"/>
              <a:tailEnd type="none" w="med" len="med"/>
            </a:ln>
          </p:spPr>
        </p:cxnSp>
        <p:sp>
          <p:nvSpPr>
            <p:cNvPr id="10" name="Google Shape;101;p13">
              <a:extLst>
                <a:ext uri="{FF2B5EF4-FFF2-40B4-BE49-F238E27FC236}">
                  <a16:creationId xmlns:a16="http://schemas.microsoft.com/office/drawing/2014/main" id="{B7965F9F-2B16-3160-CE0C-1567399F5FED}"/>
                </a:ext>
              </a:extLst>
            </p:cNvPr>
            <p:cNvSpPr/>
            <p:nvPr/>
          </p:nvSpPr>
          <p:spPr>
            <a:xfrm>
              <a:off x="8664300" y="5266963"/>
              <a:ext cx="1918440" cy="493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PE" b="1" dirty="0">
                  <a:solidFill>
                    <a:schemeClr val="tx1"/>
                  </a:solidFill>
                </a:rPr>
                <a:t>Respuesta del poder central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D807A8D-06C9-81B1-61B8-7DF039E7CD77}"/>
                </a:ext>
              </a:extLst>
            </p:cNvPr>
            <p:cNvSpPr/>
            <p:nvPr/>
          </p:nvSpPr>
          <p:spPr>
            <a:xfrm>
              <a:off x="7383736" y="2526030"/>
              <a:ext cx="502964" cy="1417320"/>
            </a:xfrm>
            <a:custGeom>
              <a:avLst/>
              <a:gdLst>
                <a:gd name="connsiteX0" fmla="*/ 502964 w 502964"/>
                <a:gd name="connsiteY0" fmla="*/ 1417320 h 1417320"/>
                <a:gd name="connsiteX1" fmla="*/ 44 w 502964"/>
                <a:gd name="connsiteY1" fmla="*/ 822960 h 1417320"/>
                <a:gd name="connsiteX2" fmla="*/ 480104 w 502964"/>
                <a:gd name="connsiteY2" fmla="*/ 0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964" h="1417320">
                  <a:moveTo>
                    <a:pt x="502964" y="1417320"/>
                  </a:moveTo>
                  <a:cubicBezTo>
                    <a:pt x="253409" y="1238250"/>
                    <a:pt x="3854" y="1059180"/>
                    <a:pt x="44" y="822960"/>
                  </a:cubicBezTo>
                  <a:cubicBezTo>
                    <a:pt x="-3766" y="586740"/>
                    <a:pt x="238169" y="293370"/>
                    <a:pt x="480104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Google Shape;98;p13">
              <a:extLst>
                <a:ext uri="{FF2B5EF4-FFF2-40B4-BE49-F238E27FC236}">
                  <a16:creationId xmlns:a16="http://schemas.microsoft.com/office/drawing/2014/main" id="{FE325691-3C44-9881-5067-B624500D3F9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170640" y="1165436"/>
              <a:ext cx="316306" cy="1034636"/>
            </a:xfrm>
            <a:prstGeom prst="curvedConnector2">
              <a:avLst/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31" name="Google Shape;92;p13">
              <a:extLst>
                <a:ext uri="{FF2B5EF4-FFF2-40B4-BE49-F238E27FC236}">
                  <a16:creationId xmlns:a16="http://schemas.microsoft.com/office/drawing/2014/main" id="{6F67B8FE-2112-95D6-CE66-03EFF238BF14}"/>
                </a:ext>
              </a:extLst>
            </p:cNvPr>
            <p:cNvSpPr/>
            <p:nvPr/>
          </p:nvSpPr>
          <p:spPr>
            <a:xfrm>
              <a:off x="9212143" y="4037064"/>
              <a:ext cx="1481295" cy="543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Coalición de gobernanza </a:t>
              </a:r>
              <a:endParaRPr sz="1200" i="1" dirty="0">
                <a:solidFill>
                  <a:schemeClr val="dk1"/>
                </a:solidFill>
              </a:endParaRPr>
            </a:p>
          </p:txBody>
        </p:sp>
        <p:cxnSp>
          <p:nvCxnSpPr>
            <p:cNvPr id="32" name="Google Shape;98;p13">
              <a:extLst>
                <a:ext uri="{FF2B5EF4-FFF2-40B4-BE49-F238E27FC236}">
                  <a16:creationId xmlns:a16="http://schemas.microsoft.com/office/drawing/2014/main" id="{89F0FB04-C48B-AED6-5C27-36D1FE34E82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rot="16200000" flipV="1">
              <a:off x="8375584" y="2459857"/>
              <a:ext cx="814007" cy="2340408"/>
            </a:xfrm>
            <a:prstGeom prst="curvedConnector2">
              <a:avLst/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984DD30-38D3-D436-9B86-C9D3A1AC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0708D3E4-20F1-F2A5-ADD6-4DBBA286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42" y="1087362"/>
            <a:ext cx="8655957" cy="57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0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52</Words>
  <Application>Microsoft Macintosh PowerPoint</Application>
  <PresentationFormat>Widescreen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Play</vt:lpstr>
      <vt:lpstr>Tema de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MANUEL MAGALLANES REYES</cp:lastModifiedBy>
  <cp:revision>3</cp:revision>
  <dcterms:modified xsi:type="dcterms:W3CDTF">2025-06-01T16:35:04Z</dcterms:modified>
</cp:coreProperties>
</file>