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embeddedFontLst>
    <p:embeddedFont>
      <p:font typeface="Agency FB" panose="020B0503020202020204" pitchFamily="34" charset="77"/>
      <p:regular r:id="rId7"/>
      <p:bold r:id="rId8"/>
    </p:embeddedFont>
    <p:embeddedFont>
      <p:font typeface="Play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>
      <p:cViewPr varScale="1">
        <p:scale>
          <a:sx n="88" d="100"/>
          <a:sy n="88" d="100"/>
        </p:scale>
        <p:origin x="184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550ACACA-0835-593F-10DA-982E31ACD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75111D8A-FEC0-0245-4415-AC81508F9A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12481D00-B8E4-FC16-58B3-8D99B76891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707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3D098EAD-7C5E-91DD-7E1B-10FF2F19A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62A0492B-31CF-E2F0-50AB-492CCCA18D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D6D47DFD-7E4F-C615-4FB2-39495B153C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505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398D0E27-4AFA-D6A7-0785-D0043338C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C1D38895-3C84-17DE-1CDD-B703074FC6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6A6CF073-A260-75A7-0DF5-5C0675D561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479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6C8EB591-594F-67AF-655F-3ABA64641715}"/>
              </a:ext>
            </a:extLst>
          </p:cNvPr>
          <p:cNvGrpSpPr/>
          <p:nvPr/>
        </p:nvGrpSpPr>
        <p:grpSpPr>
          <a:xfrm>
            <a:off x="374458" y="868316"/>
            <a:ext cx="11193752" cy="4945426"/>
            <a:chOff x="374458" y="868316"/>
            <a:chExt cx="11193752" cy="4945426"/>
          </a:xfrm>
        </p:grpSpPr>
        <p:sp>
          <p:nvSpPr>
            <p:cNvPr id="85" name="Google Shape;85;p13"/>
            <p:cNvSpPr/>
            <p:nvPr/>
          </p:nvSpPr>
          <p:spPr>
            <a:xfrm>
              <a:off x="4513099" y="890804"/>
              <a:ext cx="6395700" cy="4343639"/>
            </a:xfrm>
            <a:prstGeom prst="rect">
              <a:avLst/>
            </a:prstGeom>
            <a:noFill/>
            <a:ln w="19050" cap="flat" cmpd="dbl">
              <a:solidFill>
                <a:schemeClr val="tx1"/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 dirty="0">
                <a:solidFill>
                  <a:schemeClr val="lt1"/>
                </a:solidFill>
                <a:highlight>
                  <a:srgbClr val="0000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889055" y="2916163"/>
              <a:ext cx="2126001" cy="652204"/>
            </a:xfrm>
            <a:prstGeom prst="rect">
              <a:avLst/>
            </a:prstGeom>
            <a:solidFill>
              <a:srgbClr val="3A3A3A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Antecedentes  </a:t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3314718" y="2916163"/>
              <a:ext cx="2126001" cy="652204"/>
            </a:xfrm>
            <a:prstGeom prst="rect">
              <a:avLst/>
            </a:prstGeom>
            <a:solidFill>
              <a:srgbClr val="3A3A3A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Coyuntura crítica </a:t>
              </a:r>
              <a:endParaRPr dirty="0"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6822535" y="3963190"/>
              <a:ext cx="2126100" cy="652200"/>
            </a:xfrm>
            <a:prstGeom prst="rect">
              <a:avLst/>
            </a:prstGeom>
            <a:solidFill>
              <a:srgbClr val="3A3A3A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Secuelas </a:t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216498" y="3606855"/>
              <a:ext cx="1471117" cy="1001301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Clivajes y contradicciones entre sectores sociales</a:t>
              </a:r>
              <a:endParaRPr dirty="0"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638005" y="3606855"/>
              <a:ext cx="1471117" cy="1001301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Protestas, movilizaciones</a:t>
              </a:r>
              <a:endParaRPr dirty="0"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5958111" y="2874785"/>
              <a:ext cx="1229559" cy="63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actores permiten negociación</a:t>
              </a:r>
              <a:endParaRPr i="1" dirty="0"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9242623" y="1884414"/>
              <a:ext cx="1481295" cy="543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Institucionalización evita reversion</a:t>
              </a:r>
              <a:endParaRPr sz="1200" i="1" dirty="0">
                <a:solidFill>
                  <a:schemeClr val="dk1"/>
                </a:solidFill>
              </a:endParaRPr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987310" y="4653747"/>
              <a:ext cx="1797580" cy="489174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transformaciones, logros inmediatos </a:t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987310" y="1241546"/>
              <a:ext cx="1797580" cy="563557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dirty="0">
                  <a:solidFill>
                    <a:schemeClr val="dk1"/>
                  </a:solidFill>
                </a:rPr>
                <a:t>Avance Democrático institucionalizado</a:t>
              </a:r>
              <a:endParaRPr lang="es-P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374458" y="5081541"/>
              <a:ext cx="1029193" cy="4642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Hitos que detonan </a:t>
              </a:r>
              <a:endParaRPr i="1" dirty="0"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822535" y="1869137"/>
              <a:ext cx="2126100" cy="652200"/>
            </a:xfrm>
            <a:prstGeom prst="rect">
              <a:avLst/>
            </a:prstGeom>
            <a:solidFill>
              <a:srgbClr val="3A3A3A"/>
            </a:solidFill>
            <a:ln w="19050" cap="flat" cmpd="sng">
              <a:solidFill>
                <a:srgbClr val="08283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Legados </a:t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665187" y="1217949"/>
              <a:ext cx="1381119" cy="459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Coalición de movilización</a:t>
              </a:r>
              <a:endParaRPr i="1" dirty="0"/>
            </a:p>
          </p:txBody>
        </p:sp>
        <p:cxnSp>
          <p:nvCxnSpPr>
            <p:cNvPr id="98" name="Google Shape;98;p13"/>
            <p:cNvCxnSpPr>
              <a:stCxn id="86" idx="0"/>
              <a:endCxn id="87" idx="0"/>
            </p:cNvCxnSpPr>
            <p:nvPr/>
          </p:nvCxnSpPr>
          <p:spPr>
            <a:xfrm rot="16200000" flipH="1">
              <a:off x="3164656" y="1703563"/>
              <a:ext cx="600" cy="2425800"/>
            </a:xfrm>
            <a:prstGeom prst="curvedConnector3">
              <a:avLst>
                <a:gd name="adj1" fmla="val -80671333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0" name="Google Shape;100;p13"/>
            <p:cNvCxnSpPr>
              <a:cxnSpLocks/>
            </p:cNvCxnSpPr>
            <p:nvPr/>
          </p:nvCxnSpPr>
          <p:spPr>
            <a:xfrm>
              <a:off x="2834640" y="5800461"/>
              <a:ext cx="4777740" cy="0"/>
            </a:xfrm>
            <a:prstGeom prst="straightConnector1">
              <a:avLst/>
            </a:prstGeom>
            <a:noFill/>
            <a:ln w="19050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arrow" w="med" len="med"/>
            </a:ln>
          </p:spPr>
        </p:cxnSp>
        <p:sp>
          <p:nvSpPr>
            <p:cNvPr id="101" name="Google Shape;101;p13"/>
            <p:cNvSpPr/>
            <p:nvPr/>
          </p:nvSpPr>
          <p:spPr>
            <a:xfrm>
              <a:off x="4547389" y="5234444"/>
              <a:ext cx="2973551" cy="543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PE" b="1" dirty="0">
                  <a:solidFill>
                    <a:schemeClr val="tx1"/>
                  </a:solidFill>
                </a:rPr>
                <a:t>Emergencia de la democracia desde periferia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3509010" y="868316"/>
              <a:ext cx="8059200" cy="29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b="1" i="0" u="none" strike="noStrike" cap="none" dirty="0">
                  <a:solidFill>
                    <a:schemeClr val="tx1"/>
                  </a:solidFill>
                </a:rPr>
                <a:t>Marco de posibilidades estatales  nacionales </a:t>
              </a:r>
              <a:endParaRPr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Google Shape;103;p13"/>
            <p:cNvCxnSpPr>
              <a:stCxn id="87" idx="3"/>
              <a:endCxn id="96" idx="1"/>
            </p:cNvCxnSpPr>
            <p:nvPr/>
          </p:nvCxnSpPr>
          <p:spPr>
            <a:xfrm rot="10800000" flipH="1">
              <a:off x="5440719" y="2195265"/>
              <a:ext cx="1381800" cy="1047000"/>
            </a:xfrm>
            <a:prstGeom prst="curved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04" name="Google Shape;104;p13"/>
            <p:cNvCxnSpPr>
              <a:stCxn id="87" idx="3"/>
              <a:endCxn id="88" idx="1"/>
            </p:cNvCxnSpPr>
            <p:nvPr/>
          </p:nvCxnSpPr>
          <p:spPr>
            <a:xfrm>
              <a:off x="5440719" y="3242265"/>
              <a:ext cx="1381800" cy="1047000"/>
            </a:xfrm>
            <a:prstGeom prst="curvedConnector3">
              <a:avLst>
                <a:gd name="adj1" fmla="val 50001"/>
              </a:avLst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" name="Google Shape;98;p13">
              <a:extLst>
                <a:ext uri="{FF2B5EF4-FFF2-40B4-BE49-F238E27FC236}">
                  <a16:creationId xmlns:a16="http://schemas.microsoft.com/office/drawing/2014/main" id="{5CB266FF-0936-A13A-7862-5A7F1A728EEF}"/>
                </a:ext>
              </a:extLst>
            </p:cNvPr>
            <p:cNvCxnSpPr>
              <a:cxnSpLocks/>
              <a:stCxn id="95" idx="0"/>
              <a:endCxn id="89" idx="1"/>
            </p:cNvCxnSpPr>
            <p:nvPr/>
          </p:nvCxnSpPr>
          <p:spPr>
            <a:xfrm rot="5400000" flipH="1" flipV="1">
              <a:off x="565759" y="4430803"/>
              <a:ext cx="974035" cy="327443"/>
            </a:xfrm>
            <a:prstGeom prst="curvedConnector2">
              <a:avLst/>
            </a:prstGeom>
            <a:noFill/>
            <a:ln w="19050" cap="flat" cmpd="sng">
              <a:solidFill>
                <a:schemeClr val="dk1"/>
              </a:solidFill>
              <a:prstDash val="sys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5" name="Google Shape;98;p13">
              <a:extLst>
                <a:ext uri="{FF2B5EF4-FFF2-40B4-BE49-F238E27FC236}">
                  <a16:creationId xmlns:a16="http://schemas.microsoft.com/office/drawing/2014/main" id="{7D3E494E-A235-8006-AC40-628016C4164F}"/>
                </a:ext>
              </a:extLst>
            </p:cNvPr>
            <p:cNvCxnSpPr>
              <a:cxnSpLocks/>
              <a:stCxn id="97" idx="2"/>
            </p:cNvCxnSpPr>
            <p:nvPr/>
          </p:nvCxnSpPr>
          <p:spPr>
            <a:xfrm rot="16200000" flipH="1">
              <a:off x="2340686" y="1693006"/>
              <a:ext cx="744713" cy="714591"/>
            </a:xfrm>
            <a:prstGeom prst="curved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1"/>
              </a:solidFill>
              <a:prstDash val="sysDot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9" name="Google Shape;100;p13">
              <a:extLst>
                <a:ext uri="{FF2B5EF4-FFF2-40B4-BE49-F238E27FC236}">
                  <a16:creationId xmlns:a16="http://schemas.microsoft.com/office/drawing/2014/main" id="{16329FDB-AEE3-ACA7-91DD-FF37B985B37E}"/>
                </a:ext>
              </a:extLst>
            </p:cNvPr>
            <p:cNvCxnSpPr>
              <a:cxnSpLocks/>
            </p:cNvCxnSpPr>
            <p:nvPr/>
          </p:nvCxnSpPr>
          <p:spPr>
            <a:xfrm>
              <a:off x="7886700" y="5813742"/>
              <a:ext cx="3064991" cy="0"/>
            </a:xfrm>
            <a:prstGeom prst="straightConnector1">
              <a:avLst/>
            </a:prstGeom>
            <a:noFill/>
            <a:ln w="19050" cap="flat" cmpd="dbl">
              <a:solidFill>
                <a:schemeClr val="tx1"/>
              </a:solidFill>
              <a:prstDash val="dash"/>
              <a:miter lim="800000"/>
              <a:headEnd type="arrow" w="med" len="med"/>
              <a:tailEnd type="none" w="med" len="med"/>
            </a:ln>
          </p:spPr>
        </p:cxnSp>
        <p:sp>
          <p:nvSpPr>
            <p:cNvPr id="10" name="Google Shape;101;p13">
              <a:extLst>
                <a:ext uri="{FF2B5EF4-FFF2-40B4-BE49-F238E27FC236}">
                  <a16:creationId xmlns:a16="http://schemas.microsoft.com/office/drawing/2014/main" id="{B7965F9F-2B16-3160-CE0C-1567399F5FED}"/>
                </a:ext>
              </a:extLst>
            </p:cNvPr>
            <p:cNvSpPr/>
            <p:nvPr/>
          </p:nvSpPr>
          <p:spPr>
            <a:xfrm>
              <a:off x="8664300" y="5266963"/>
              <a:ext cx="1918440" cy="4937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PE" b="1" dirty="0">
                  <a:solidFill>
                    <a:schemeClr val="tx1"/>
                  </a:solidFill>
                </a:rPr>
                <a:t>Respuesta del poder central</a:t>
              </a:r>
              <a:endParaRPr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D807A8D-06C9-81B1-61B8-7DF039E7CD77}"/>
                </a:ext>
              </a:extLst>
            </p:cNvPr>
            <p:cNvSpPr/>
            <p:nvPr/>
          </p:nvSpPr>
          <p:spPr>
            <a:xfrm>
              <a:off x="7383736" y="2526030"/>
              <a:ext cx="502964" cy="1417320"/>
            </a:xfrm>
            <a:custGeom>
              <a:avLst/>
              <a:gdLst>
                <a:gd name="connsiteX0" fmla="*/ 502964 w 502964"/>
                <a:gd name="connsiteY0" fmla="*/ 1417320 h 1417320"/>
                <a:gd name="connsiteX1" fmla="*/ 44 w 502964"/>
                <a:gd name="connsiteY1" fmla="*/ 822960 h 1417320"/>
                <a:gd name="connsiteX2" fmla="*/ 480104 w 502964"/>
                <a:gd name="connsiteY2" fmla="*/ 0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2964" h="1417320">
                  <a:moveTo>
                    <a:pt x="502964" y="1417320"/>
                  </a:moveTo>
                  <a:cubicBezTo>
                    <a:pt x="253409" y="1238250"/>
                    <a:pt x="3854" y="1059180"/>
                    <a:pt x="44" y="822960"/>
                  </a:cubicBezTo>
                  <a:cubicBezTo>
                    <a:pt x="-3766" y="586740"/>
                    <a:pt x="238169" y="293370"/>
                    <a:pt x="480104" y="0"/>
                  </a:cubicBez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18" name="Google Shape;98;p13">
              <a:extLst>
                <a:ext uri="{FF2B5EF4-FFF2-40B4-BE49-F238E27FC236}">
                  <a16:creationId xmlns:a16="http://schemas.microsoft.com/office/drawing/2014/main" id="{FE325691-3C44-9881-5067-B624500D3F9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170640" y="1165436"/>
              <a:ext cx="316306" cy="1034636"/>
            </a:xfrm>
            <a:prstGeom prst="curvedConnector2">
              <a:avLst/>
            </a:prstGeom>
            <a:noFill/>
            <a:ln w="19050" cap="flat" cmpd="sng">
              <a:solidFill>
                <a:schemeClr val="dk1"/>
              </a:solidFill>
              <a:prstDash val="sysDot"/>
              <a:miter lim="800000"/>
              <a:headEnd type="none" w="sm" len="sm"/>
              <a:tailEnd type="triangle" w="med" len="med"/>
            </a:ln>
          </p:spPr>
        </p:cxnSp>
        <p:sp>
          <p:nvSpPr>
            <p:cNvPr id="31" name="Google Shape;92;p13">
              <a:extLst>
                <a:ext uri="{FF2B5EF4-FFF2-40B4-BE49-F238E27FC236}">
                  <a16:creationId xmlns:a16="http://schemas.microsoft.com/office/drawing/2014/main" id="{6F67B8FE-2112-95D6-CE66-03EFF238BF14}"/>
                </a:ext>
              </a:extLst>
            </p:cNvPr>
            <p:cNvSpPr/>
            <p:nvPr/>
          </p:nvSpPr>
          <p:spPr>
            <a:xfrm>
              <a:off x="9212143" y="4037064"/>
              <a:ext cx="1481295" cy="5431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200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Coalición de gobernanza </a:t>
              </a:r>
              <a:endParaRPr sz="1200" i="1" dirty="0">
                <a:solidFill>
                  <a:schemeClr val="dk1"/>
                </a:solidFill>
              </a:endParaRPr>
            </a:p>
          </p:txBody>
        </p:sp>
        <p:cxnSp>
          <p:nvCxnSpPr>
            <p:cNvPr id="32" name="Google Shape;98;p13">
              <a:extLst>
                <a:ext uri="{FF2B5EF4-FFF2-40B4-BE49-F238E27FC236}">
                  <a16:creationId xmlns:a16="http://schemas.microsoft.com/office/drawing/2014/main" id="{89F0FB04-C48B-AED6-5C27-36D1FE34E821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rot="16200000" flipV="1">
              <a:off x="8375584" y="2459857"/>
              <a:ext cx="814007" cy="2340408"/>
            </a:xfrm>
            <a:prstGeom prst="curvedConnector2">
              <a:avLst/>
            </a:prstGeom>
            <a:noFill/>
            <a:ln w="19050" cap="flat" cmpd="sng">
              <a:solidFill>
                <a:schemeClr val="dk1"/>
              </a:solidFill>
              <a:prstDash val="sysDot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EB1DDB05-D968-CB87-865C-64DCC0CE9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>
            <a:extLst>
              <a:ext uri="{FF2B5EF4-FFF2-40B4-BE49-F238E27FC236}">
                <a16:creationId xmlns:a16="http://schemas.microsoft.com/office/drawing/2014/main" id="{04F133B0-1ED4-02A1-8961-97499C9C001F}"/>
              </a:ext>
            </a:extLst>
          </p:cNvPr>
          <p:cNvSpPr/>
          <p:nvPr/>
        </p:nvSpPr>
        <p:spPr>
          <a:xfrm>
            <a:off x="4513099" y="890804"/>
            <a:ext cx="6395700" cy="4343639"/>
          </a:xfrm>
          <a:prstGeom prst="rect">
            <a:avLst/>
          </a:prstGeom>
          <a:noFill/>
          <a:ln w="19050" cap="flat" cmpd="dbl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highlight>
                <a:srgbClr val="0000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>
            <a:extLst>
              <a:ext uri="{FF2B5EF4-FFF2-40B4-BE49-F238E27FC236}">
                <a16:creationId xmlns:a16="http://schemas.microsoft.com/office/drawing/2014/main" id="{843C63C1-ABC7-663F-8168-EF5B5DD30A6F}"/>
              </a:ext>
            </a:extLst>
          </p:cNvPr>
          <p:cNvSpPr/>
          <p:nvPr/>
        </p:nvSpPr>
        <p:spPr>
          <a:xfrm>
            <a:off x="751307" y="2368080"/>
            <a:ext cx="2126001" cy="652204"/>
          </a:xfrm>
          <a:prstGeom prst="rect">
            <a:avLst/>
          </a:prstGeom>
          <a:solidFill>
            <a:srgbClr val="3A3A3A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Antecedentes  </a:t>
            </a:r>
            <a:endParaRPr/>
          </a:p>
        </p:txBody>
      </p:sp>
      <p:sp>
        <p:nvSpPr>
          <p:cNvPr id="87" name="Google Shape;87;p13">
            <a:extLst>
              <a:ext uri="{FF2B5EF4-FFF2-40B4-BE49-F238E27FC236}">
                <a16:creationId xmlns:a16="http://schemas.microsoft.com/office/drawing/2014/main" id="{587C9B9A-FA6B-B3C5-413B-EC9A0F5710D2}"/>
              </a:ext>
            </a:extLst>
          </p:cNvPr>
          <p:cNvSpPr/>
          <p:nvPr/>
        </p:nvSpPr>
        <p:spPr>
          <a:xfrm>
            <a:off x="3314855" y="1939616"/>
            <a:ext cx="2126001" cy="652204"/>
          </a:xfrm>
          <a:prstGeom prst="rect">
            <a:avLst/>
          </a:prstGeom>
          <a:solidFill>
            <a:srgbClr val="3A3A3A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Coyuntura crítica </a:t>
            </a:r>
            <a:endParaRPr dirty="0"/>
          </a:p>
        </p:txBody>
      </p:sp>
      <p:sp>
        <p:nvSpPr>
          <p:cNvPr id="88" name="Google Shape;88;p13">
            <a:extLst>
              <a:ext uri="{FF2B5EF4-FFF2-40B4-BE49-F238E27FC236}">
                <a16:creationId xmlns:a16="http://schemas.microsoft.com/office/drawing/2014/main" id="{864CBBA4-3A4D-4D65-DFEC-B2B30E7E5EA0}"/>
              </a:ext>
            </a:extLst>
          </p:cNvPr>
          <p:cNvSpPr/>
          <p:nvPr/>
        </p:nvSpPr>
        <p:spPr>
          <a:xfrm>
            <a:off x="6822535" y="3963190"/>
            <a:ext cx="2126100" cy="652200"/>
          </a:xfrm>
          <a:prstGeom prst="rect">
            <a:avLst/>
          </a:prstGeom>
          <a:solidFill>
            <a:srgbClr val="3A3A3A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Secuelas </a:t>
            </a:r>
            <a:endParaRPr/>
          </a:p>
        </p:txBody>
      </p:sp>
      <p:sp>
        <p:nvSpPr>
          <p:cNvPr id="89" name="Google Shape;89;p13">
            <a:extLst>
              <a:ext uri="{FF2B5EF4-FFF2-40B4-BE49-F238E27FC236}">
                <a16:creationId xmlns:a16="http://schemas.microsoft.com/office/drawing/2014/main" id="{9DB38F5E-023D-81FF-5BEA-313ED88E0B71}"/>
              </a:ext>
            </a:extLst>
          </p:cNvPr>
          <p:cNvSpPr/>
          <p:nvPr/>
        </p:nvSpPr>
        <p:spPr>
          <a:xfrm>
            <a:off x="1216498" y="3606855"/>
            <a:ext cx="1471117" cy="10013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Clivajes y contradicciones entre sectores sociales</a:t>
            </a:r>
            <a:endParaRPr dirty="0"/>
          </a:p>
        </p:txBody>
      </p:sp>
      <p:sp>
        <p:nvSpPr>
          <p:cNvPr id="90" name="Google Shape;90;p13">
            <a:extLst>
              <a:ext uri="{FF2B5EF4-FFF2-40B4-BE49-F238E27FC236}">
                <a16:creationId xmlns:a16="http://schemas.microsoft.com/office/drawing/2014/main" id="{8AF34AE8-BC30-5D66-B46E-852A3A303EA8}"/>
              </a:ext>
            </a:extLst>
          </p:cNvPr>
          <p:cNvSpPr/>
          <p:nvPr/>
        </p:nvSpPr>
        <p:spPr>
          <a:xfrm>
            <a:off x="3742221" y="3062623"/>
            <a:ext cx="1471117" cy="100130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Protestas, movilizaciones</a:t>
            </a:r>
            <a:endParaRPr dirty="0"/>
          </a:p>
        </p:txBody>
      </p:sp>
      <p:sp>
        <p:nvSpPr>
          <p:cNvPr id="91" name="Google Shape;91;p13">
            <a:extLst>
              <a:ext uri="{FF2B5EF4-FFF2-40B4-BE49-F238E27FC236}">
                <a16:creationId xmlns:a16="http://schemas.microsoft.com/office/drawing/2014/main" id="{31CCECEC-2FE6-02CE-341B-9D826567586D}"/>
              </a:ext>
            </a:extLst>
          </p:cNvPr>
          <p:cNvSpPr/>
          <p:nvPr/>
        </p:nvSpPr>
        <p:spPr>
          <a:xfrm>
            <a:off x="5958111" y="2874785"/>
            <a:ext cx="1229559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permiten negociación</a:t>
            </a:r>
            <a:endParaRPr i="1" dirty="0"/>
          </a:p>
        </p:txBody>
      </p:sp>
      <p:sp>
        <p:nvSpPr>
          <p:cNvPr id="92" name="Google Shape;92;p13">
            <a:extLst>
              <a:ext uri="{FF2B5EF4-FFF2-40B4-BE49-F238E27FC236}">
                <a16:creationId xmlns:a16="http://schemas.microsoft.com/office/drawing/2014/main" id="{FDE51193-3831-FFB6-BDAC-C794BDC7AE1D}"/>
              </a:ext>
            </a:extLst>
          </p:cNvPr>
          <p:cNvSpPr/>
          <p:nvPr/>
        </p:nvSpPr>
        <p:spPr>
          <a:xfrm>
            <a:off x="9242623" y="1884414"/>
            <a:ext cx="1481295" cy="54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Institucionalización evita reversion</a:t>
            </a:r>
            <a:endParaRPr sz="1200" i="1" dirty="0">
              <a:solidFill>
                <a:schemeClr val="dk1"/>
              </a:solidFill>
            </a:endParaRPr>
          </a:p>
        </p:txBody>
      </p:sp>
      <p:sp>
        <p:nvSpPr>
          <p:cNvPr id="93" name="Google Shape;93;p13">
            <a:extLst>
              <a:ext uri="{FF2B5EF4-FFF2-40B4-BE49-F238E27FC236}">
                <a16:creationId xmlns:a16="http://schemas.microsoft.com/office/drawing/2014/main" id="{9BE4BB15-88FC-D3A9-A505-FD67F42B6E4C}"/>
              </a:ext>
            </a:extLst>
          </p:cNvPr>
          <p:cNvSpPr/>
          <p:nvPr/>
        </p:nvSpPr>
        <p:spPr>
          <a:xfrm>
            <a:off x="6987310" y="4653747"/>
            <a:ext cx="1797580" cy="489174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transformaciones, logros inmediatos </a:t>
            </a:r>
            <a:endParaRPr/>
          </a:p>
        </p:txBody>
      </p:sp>
      <p:sp>
        <p:nvSpPr>
          <p:cNvPr id="94" name="Google Shape;94;p13">
            <a:extLst>
              <a:ext uri="{FF2B5EF4-FFF2-40B4-BE49-F238E27FC236}">
                <a16:creationId xmlns:a16="http://schemas.microsoft.com/office/drawing/2014/main" id="{C6A8B2E1-B5A0-5616-D830-8A4E80B05206}"/>
              </a:ext>
            </a:extLst>
          </p:cNvPr>
          <p:cNvSpPr/>
          <p:nvPr/>
        </p:nvSpPr>
        <p:spPr>
          <a:xfrm>
            <a:off x="6987310" y="1241546"/>
            <a:ext cx="1797580" cy="563557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dirty="0">
                <a:solidFill>
                  <a:schemeClr val="dk1"/>
                </a:solidFill>
              </a:rPr>
              <a:t>Avance Democrático institucionalizado</a:t>
            </a:r>
            <a:endParaRPr lang="es-PE" sz="12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>
            <a:extLst>
              <a:ext uri="{FF2B5EF4-FFF2-40B4-BE49-F238E27FC236}">
                <a16:creationId xmlns:a16="http://schemas.microsoft.com/office/drawing/2014/main" id="{8D3C4942-6F6D-169A-ED5C-EA633E8777F4}"/>
              </a:ext>
            </a:extLst>
          </p:cNvPr>
          <p:cNvSpPr/>
          <p:nvPr/>
        </p:nvSpPr>
        <p:spPr>
          <a:xfrm>
            <a:off x="374458" y="5081541"/>
            <a:ext cx="1029193" cy="464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Hitos que detonan </a:t>
            </a:r>
            <a:endParaRPr i="1" dirty="0"/>
          </a:p>
        </p:txBody>
      </p:sp>
      <p:sp>
        <p:nvSpPr>
          <p:cNvPr id="96" name="Google Shape;96;p13">
            <a:extLst>
              <a:ext uri="{FF2B5EF4-FFF2-40B4-BE49-F238E27FC236}">
                <a16:creationId xmlns:a16="http://schemas.microsoft.com/office/drawing/2014/main" id="{CD5C6DF5-5643-7F76-B597-2FB911F63255}"/>
              </a:ext>
            </a:extLst>
          </p:cNvPr>
          <p:cNvSpPr/>
          <p:nvPr/>
        </p:nvSpPr>
        <p:spPr>
          <a:xfrm>
            <a:off x="6822535" y="1869137"/>
            <a:ext cx="2126100" cy="652200"/>
          </a:xfrm>
          <a:prstGeom prst="rect">
            <a:avLst/>
          </a:prstGeom>
          <a:solidFill>
            <a:srgbClr val="3A3A3A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Legados </a:t>
            </a:r>
            <a:endParaRPr/>
          </a:p>
        </p:txBody>
      </p:sp>
      <p:sp>
        <p:nvSpPr>
          <p:cNvPr id="97" name="Google Shape;97;p13">
            <a:extLst>
              <a:ext uri="{FF2B5EF4-FFF2-40B4-BE49-F238E27FC236}">
                <a16:creationId xmlns:a16="http://schemas.microsoft.com/office/drawing/2014/main" id="{4043F505-BAB8-E105-A035-3E7060EF762D}"/>
              </a:ext>
            </a:extLst>
          </p:cNvPr>
          <p:cNvSpPr/>
          <p:nvPr/>
        </p:nvSpPr>
        <p:spPr>
          <a:xfrm>
            <a:off x="1665187" y="1217949"/>
            <a:ext cx="1381119" cy="45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Coalición de movilización</a:t>
            </a:r>
            <a:endParaRPr i="1" dirty="0"/>
          </a:p>
        </p:txBody>
      </p:sp>
      <p:cxnSp>
        <p:nvCxnSpPr>
          <p:cNvPr id="98" name="Google Shape;98;p13">
            <a:extLst>
              <a:ext uri="{FF2B5EF4-FFF2-40B4-BE49-F238E27FC236}">
                <a16:creationId xmlns:a16="http://schemas.microsoft.com/office/drawing/2014/main" id="{E8EFC75D-9516-8CD4-824E-C2E0A374F1E9}"/>
              </a:ext>
            </a:extLst>
          </p:cNvPr>
          <p:cNvCxnSpPr>
            <a:stCxn id="86" idx="0"/>
            <a:endCxn id="87" idx="0"/>
          </p:cNvCxnSpPr>
          <p:nvPr/>
        </p:nvCxnSpPr>
        <p:spPr>
          <a:xfrm rot="5400000" flipH="1" flipV="1">
            <a:off x="2881850" y="872074"/>
            <a:ext cx="428464" cy="2563548"/>
          </a:xfrm>
          <a:prstGeom prst="curvedConnector3">
            <a:avLst>
              <a:gd name="adj1" fmla="val 153353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1" name="Google Shape;101;p13">
            <a:extLst>
              <a:ext uri="{FF2B5EF4-FFF2-40B4-BE49-F238E27FC236}">
                <a16:creationId xmlns:a16="http://schemas.microsoft.com/office/drawing/2014/main" id="{D354EF04-F3B8-CC75-33D9-432F4E65F85C}"/>
              </a:ext>
            </a:extLst>
          </p:cNvPr>
          <p:cNvSpPr/>
          <p:nvPr/>
        </p:nvSpPr>
        <p:spPr>
          <a:xfrm>
            <a:off x="4547389" y="5234444"/>
            <a:ext cx="2973551" cy="54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Emergencia de la democracia desde periferia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02" name="Google Shape;102;p13">
            <a:extLst>
              <a:ext uri="{FF2B5EF4-FFF2-40B4-BE49-F238E27FC236}">
                <a16:creationId xmlns:a16="http://schemas.microsoft.com/office/drawing/2014/main" id="{798C6085-4C19-9FDB-1111-11DFA2361444}"/>
              </a:ext>
            </a:extLst>
          </p:cNvPr>
          <p:cNvSpPr/>
          <p:nvPr/>
        </p:nvSpPr>
        <p:spPr>
          <a:xfrm>
            <a:off x="3509010" y="868316"/>
            <a:ext cx="80592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b="1" i="0" u="none" strike="noStrike" cap="none" dirty="0">
                <a:solidFill>
                  <a:schemeClr val="tx1"/>
                </a:solidFill>
              </a:rPr>
              <a:t>Marco de posibilidades estatales  nacionales </a:t>
            </a:r>
            <a:endParaRPr sz="1600" b="1" dirty="0">
              <a:solidFill>
                <a:schemeClr val="tx1"/>
              </a:solidFill>
            </a:endParaRPr>
          </a:p>
        </p:txBody>
      </p:sp>
      <p:cxnSp>
        <p:nvCxnSpPr>
          <p:cNvPr id="103" name="Google Shape;103;p13">
            <a:extLst>
              <a:ext uri="{FF2B5EF4-FFF2-40B4-BE49-F238E27FC236}">
                <a16:creationId xmlns:a16="http://schemas.microsoft.com/office/drawing/2014/main" id="{AFCCF887-DD7F-9E66-0E60-FB3CACE80D68}"/>
              </a:ext>
            </a:extLst>
          </p:cNvPr>
          <p:cNvCxnSpPr>
            <a:stCxn id="87" idx="3"/>
            <a:endCxn id="96" idx="1"/>
          </p:cNvCxnSpPr>
          <p:nvPr/>
        </p:nvCxnSpPr>
        <p:spPr>
          <a:xfrm flipV="1">
            <a:off x="5440856" y="2195237"/>
            <a:ext cx="1381679" cy="70481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4" name="Google Shape;104;p13">
            <a:extLst>
              <a:ext uri="{FF2B5EF4-FFF2-40B4-BE49-F238E27FC236}">
                <a16:creationId xmlns:a16="http://schemas.microsoft.com/office/drawing/2014/main" id="{77F40305-4C6A-6C57-FF67-8A1F0FC73D3B}"/>
              </a:ext>
            </a:extLst>
          </p:cNvPr>
          <p:cNvCxnSpPr>
            <a:stCxn id="87" idx="3"/>
            <a:endCxn id="88" idx="1"/>
          </p:cNvCxnSpPr>
          <p:nvPr/>
        </p:nvCxnSpPr>
        <p:spPr>
          <a:xfrm>
            <a:off x="5440856" y="2265718"/>
            <a:ext cx="1381679" cy="2023572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" name="Google Shape;98;p13">
            <a:extLst>
              <a:ext uri="{FF2B5EF4-FFF2-40B4-BE49-F238E27FC236}">
                <a16:creationId xmlns:a16="http://schemas.microsoft.com/office/drawing/2014/main" id="{30157435-789B-4BB8-7168-E055A5046D9A}"/>
              </a:ext>
            </a:extLst>
          </p:cNvPr>
          <p:cNvCxnSpPr>
            <a:cxnSpLocks/>
            <a:stCxn id="95" idx="0"/>
            <a:endCxn id="89" idx="1"/>
          </p:cNvCxnSpPr>
          <p:nvPr/>
        </p:nvCxnSpPr>
        <p:spPr>
          <a:xfrm rot="5400000" flipH="1" flipV="1">
            <a:off x="565759" y="4430803"/>
            <a:ext cx="974035" cy="327443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ysDot"/>
            <a:miter lim="800000"/>
            <a:headEnd type="none" w="sm" len="sm"/>
            <a:tailEnd type="triangle" w="med" len="med"/>
          </a:ln>
        </p:spPr>
      </p:cxnSp>
      <p:cxnSp>
        <p:nvCxnSpPr>
          <p:cNvPr id="5" name="Google Shape;98;p13">
            <a:extLst>
              <a:ext uri="{FF2B5EF4-FFF2-40B4-BE49-F238E27FC236}">
                <a16:creationId xmlns:a16="http://schemas.microsoft.com/office/drawing/2014/main" id="{52760215-10D8-BC20-B609-C3DD0092BD14}"/>
              </a:ext>
            </a:extLst>
          </p:cNvPr>
          <p:cNvCxnSpPr>
            <a:cxnSpLocks/>
            <a:stCxn id="97" idx="2"/>
          </p:cNvCxnSpPr>
          <p:nvPr/>
        </p:nvCxnSpPr>
        <p:spPr>
          <a:xfrm rot="16200000" flipH="1">
            <a:off x="2556460" y="1477232"/>
            <a:ext cx="114404" cy="515831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ysDot"/>
            <a:miter lim="800000"/>
            <a:headEnd type="none" w="sm" len="sm"/>
            <a:tailEnd type="triangle" w="med" len="med"/>
          </a:ln>
        </p:spPr>
      </p:cxnSp>
      <p:sp>
        <p:nvSpPr>
          <p:cNvPr id="10" name="Google Shape;101;p13">
            <a:extLst>
              <a:ext uri="{FF2B5EF4-FFF2-40B4-BE49-F238E27FC236}">
                <a16:creationId xmlns:a16="http://schemas.microsoft.com/office/drawing/2014/main" id="{A30F33BD-3174-7FDE-F130-A8F05538F815}"/>
              </a:ext>
            </a:extLst>
          </p:cNvPr>
          <p:cNvSpPr/>
          <p:nvPr/>
        </p:nvSpPr>
        <p:spPr>
          <a:xfrm>
            <a:off x="8664300" y="5266963"/>
            <a:ext cx="1918440" cy="493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s-PE" b="1" dirty="0">
                <a:solidFill>
                  <a:schemeClr val="tx1"/>
                </a:solidFill>
              </a:rPr>
              <a:t>Respuesta del poder central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68E2940-7D19-CED7-B99C-B90DB9DAECF4}"/>
              </a:ext>
            </a:extLst>
          </p:cNvPr>
          <p:cNvSpPr/>
          <p:nvPr/>
        </p:nvSpPr>
        <p:spPr>
          <a:xfrm>
            <a:off x="7383736" y="2526030"/>
            <a:ext cx="502964" cy="1417320"/>
          </a:xfrm>
          <a:custGeom>
            <a:avLst/>
            <a:gdLst>
              <a:gd name="connsiteX0" fmla="*/ 502964 w 502964"/>
              <a:gd name="connsiteY0" fmla="*/ 1417320 h 1417320"/>
              <a:gd name="connsiteX1" fmla="*/ 44 w 502964"/>
              <a:gd name="connsiteY1" fmla="*/ 822960 h 1417320"/>
              <a:gd name="connsiteX2" fmla="*/ 480104 w 502964"/>
              <a:gd name="connsiteY2" fmla="*/ 0 h 1417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2964" h="1417320">
                <a:moveTo>
                  <a:pt x="502964" y="1417320"/>
                </a:moveTo>
                <a:cubicBezTo>
                  <a:pt x="253409" y="1238250"/>
                  <a:pt x="3854" y="1059180"/>
                  <a:pt x="44" y="822960"/>
                </a:cubicBezTo>
                <a:cubicBezTo>
                  <a:pt x="-3766" y="586740"/>
                  <a:pt x="238169" y="293370"/>
                  <a:pt x="480104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8" name="Google Shape;98;p13">
            <a:extLst>
              <a:ext uri="{FF2B5EF4-FFF2-40B4-BE49-F238E27FC236}">
                <a16:creationId xmlns:a16="http://schemas.microsoft.com/office/drawing/2014/main" id="{E6CA9DAD-4689-44F3-8C96-6AE716148CCA}"/>
              </a:ext>
            </a:extLst>
          </p:cNvPr>
          <p:cNvCxnSpPr>
            <a:cxnSpLocks/>
          </p:cNvCxnSpPr>
          <p:nvPr/>
        </p:nvCxnSpPr>
        <p:spPr>
          <a:xfrm rot="16200000" flipV="1">
            <a:off x="9170640" y="1165436"/>
            <a:ext cx="316306" cy="1034636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ysDot"/>
            <a:miter lim="800000"/>
            <a:headEnd type="none" w="sm" len="sm"/>
            <a:tailEnd type="triangle" w="med" len="med"/>
          </a:ln>
        </p:spPr>
      </p:cxnSp>
      <p:sp>
        <p:nvSpPr>
          <p:cNvPr id="31" name="Google Shape;92;p13">
            <a:extLst>
              <a:ext uri="{FF2B5EF4-FFF2-40B4-BE49-F238E27FC236}">
                <a16:creationId xmlns:a16="http://schemas.microsoft.com/office/drawing/2014/main" id="{1B7EAF78-296A-6093-3275-B91DB0A8C4D7}"/>
              </a:ext>
            </a:extLst>
          </p:cNvPr>
          <p:cNvSpPr/>
          <p:nvPr/>
        </p:nvSpPr>
        <p:spPr>
          <a:xfrm>
            <a:off x="9212143" y="4037064"/>
            <a:ext cx="1481295" cy="543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Coalición de gobernanza </a:t>
            </a:r>
            <a:endParaRPr sz="1200" i="1" dirty="0">
              <a:solidFill>
                <a:schemeClr val="dk1"/>
              </a:solidFill>
            </a:endParaRPr>
          </a:p>
        </p:txBody>
      </p:sp>
      <p:cxnSp>
        <p:nvCxnSpPr>
          <p:cNvPr id="32" name="Google Shape;98;p13">
            <a:extLst>
              <a:ext uri="{FF2B5EF4-FFF2-40B4-BE49-F238E27FC236}">
                <a16:creationId xmlns:a16="http://schemas.microsoft.com/office/drawing/2014/main" id="{02A65739-8ADC-BCC6-AE31-53A3CD5F4154}"/>
              </a:ext>
            </a:extLst>
          </p:cNvPr>
          <p:cNvCxnSpPr>
            <a:cxnSpLocks/>
            <a:stCxn id="31" idx="0"/>
          </p:cNvCxnSpPr>
          <p:nvPr/>
        </p:nvCxnSpPr>
        <p:spPr>
          <a:xfrm rot="16200000" flipV="1">
            <a:off x="8375584" y="2459857"/>
            <a:ext cx="814007" cy="2340408"/>
          </a:xfrm>
          <a:prstGeom prst="curvedConnector2">
            <a:avLst/>
          </a:prstGeom>
          <a:noFill/>
          <a:ln w="19050" cap="flat" cmpd="sng">
            <a:solidFill>
              <a:schemeClr val="dk1"/>
            </a:solidFill>
            <a:prstDash val="sysDot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997714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A0A22E28-8DA5-3B95-A6EC-9A578FF04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roup 204">
            <a:extLst>
              <a:ext uri="{FF2B5EF4-FFF2-40B4-BE49-F238E27FC236}">
                <a16:creationId xmlns:a16="http://schemas.microsoft.com/office/drawing/2014/main" id="{3ADF0BE8-976E-F8EE-C962-CE0E5D6776B4}"/>
              </a:ext>
            </a:extLst>
          </p:cNvPr>
          <p:cNvGrpSpPr/>
          <p:nvPr/>
        </p:nvGrpSpPr>
        <p:grpSpPr>
          <a:xfrm>
            <a:off x="1200346" y="406400"/>
            <a:ext cx="9556317" cy="6066971"/>
            <a:chOff x="1200346" y="406400"/>
            <a:chExt cx="9556317" cy="6066971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BE95E02-D2C7-CF09-ECF1-C0688C879D6C}"/>
                </a:ext>
              </a:extLst>
            </p:cNvPr>
            <p:cNvSpPr/>
            <p:nvPr/>
          </p:nvSpPr>
          <p:spPr>
            <a:xfrm>
              <a:off x="1200346" y="406400"/>
              <a:ext cx="9556317" cy="60669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3" name="Google Shape;86;p13">
              <a:extLst>
                <a:ext uri="{FF2B5EF4-FFF2-40B4-BE49-F238E27FC236}">
                  <a16:creationId xmlns:a16="http://schemas.microsoft.com/office/drawing/2014/main" id="{63D16D9B-88E3-8015-7EBD-353373908F81}"/>
                </a:ext>
              </a:extLst>
            </p:cNvPr>
            <p:cNvSpPr/>
            <p:nvPr/>
          </p:nvSpPr>
          <p:spPr>
            <a:xfrm>
              <a:off x="1200347" y="4274047"/>
              <a:ext cx="2126001" cy="773475"/>
            </a:xfrm>
            <a:prstGeom prst="rect">
              <a:avLst/>
            </a:prstGeom>
            <a:noFill/>
            <a:ln w="1905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600" b="1" i="0" u="none" strike="noStrike" cap="none" dirty="0">
                  <a:solidFill>
                    <a:sysClr val="windowText" lastClr="000000"/>
                  </a:solidFill>
                  <a:latin typeface="Arial"/>
                  <a:ea typeface="Arial"/>
                  <a:cs typeface="Arial"/>
                  <a:sym typeface="Arial"/>
                </a:rPr>
                <a:t>CLIVAJES</a:t>
              </a:r>
              <a:endParaRPr lang="es-PE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Google Shape;87;p13">
              <a:extLst>
                <a:ext uri="{FF2B5EF4-FFF2-40B4-BE49-F238E27FC236}">
                  <a16:creationId xmlns:a16="http://schemas.microsoft.com/office/drawing/2014/main" id="{A393A40E-1C33-ACC6-70B9-60DBC034B210}"/>
                </a:ext>
              </a:extLst>
            </p:cNvPr>
            <p:cNvSpPr/>
            <p:nvPr/>
          </p:nvSpPr>
          <p:spPr>
            <a:xfrm>
              <a:off x="3439651" y="3267437"/>
              <a:ext cx="2126001" cy="652204"/>
            </a:xfrm>
            <a:prstGeom prst="rect">
              <a:avLst/>
            </a:prstGeom>
            <a:noFill/>
            <a:ln w="1905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PE" sz="1600" b="1" dirty="0">
                  <a:solidFill>
                    <a:sysClr val="windowText" lastClr="000000"/>
                  </a:solidFill>
                </a:rPr>
                <a:t>COYUNTURA</a:t>
              </a:r>
            </a:p>
          </p:txBody>
        </p:sp>
        <p:sp>
          <p:nvSpPr>
            <p:cNvPr id="6" name="Google Shape;88;p13">
              <a:extLst>
                <a:ext uri="{FF2B5EF4-FFF2-40B4-BE49-F238E27FC236}">
                  <a16:creationId xmlns:a16="http://schemas.microsoft.com/office/drawing/2014/main" id="{3F01961A-1085-9051-D013-23DAF15B3C86}"/>
                </a:ext>
              </a:extLst>
            </p:cNvPr>
            <p:cNvSpPr/>
            <p:nvPr/>
          </p:nvSpPr>
          <p:spPr>
            <a:xfrm>
              <a:off x="7149733" y="2391727"/>
              <a:ext cx="2126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s-PE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77"/>
                </a:rPr>
                <a:t>¿Secuelas ?</a:t>
              </a:r>
            </a:p>
          </p:txBody>
        </p:sp>
        <p:sp>
          <p:nvSpPr>
            <p:cNvPr id="7" name="Google Shape;96;p13">
              <a:extLst>
                <a:ext uri="{FF2B5EF4-FFF2-40B4-BE49-F238E27FC236}">
                  <a16:creationId xmlns:a16="http://schemas.microsoft.com/office/drawing/2014/main" id="{3113E782-D584-FC91-1BDB-23D281708EA5}"/>
                </a:ext>
              </a:extLst>
            </p:cNvPr>
            <p:cNvSpPr/>
            <p:nvPr/>
          </p:nvSpPr>
          <p:spPr>
            <a:xfrm>
              <a:off x="7358866" y="1375857"/>
              <a:ext cx="2126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s-PE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77"/>
                </a:rPr>
                <a:t>¿Legados ?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D31309-1683-F244-F74C-5220EDA67E4C}"/>
                </a:ext>
              </a:extLst>
            </p:cNvPr>
            <p:cNvSpPr/>
            <p:nvPr/>
          </p:nvSpPr>
          <p:spPr>
            <a:xfrm>
              <a:off x="3585028" y="3164009"/>
              <a:ext cx="1759317" cy="163819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ADF9C7D-0F34-879D-2123-C67976C81E07}"/>
                </a:ext>
              </a:extLst>
            </p:cNvPr>
            <p:cNvSpPr/>
            <p:nvPr/>
          </p:nvSpPr>
          <p:spPr>
            <a:xfrm>
              <a:off x="7060643" y="1013487"/>
              <a:ext cx="2390882" cy="1074206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B670F3A-0C1B-85C0-D115-32CC2A28B5A5}"/>
                </a:ext>
              </a:extLst>
            </p:cNvPr>
            <p:cNvSpPr/>
            <p:nvPr/>
          </p:nvSpPr>
          <p:spPr>
            <a:xfrm>
              <a:off x="6644344" y="1013487"/>
              <a:ext cx="3164418" cy="1941434"/>
            </a:xfrm>
            <a:prstGeom prst="ellips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E3D766-1707-9970-42F5-432E90285D52}"/>
                </a:ext>
              </a:extLst>
            </p:cNvPr>
            <p:cNvSpPr txBox="1"/>
            <p:nvPr/>
          </p:nvSpPr>
          <p:spPr>
            <a:xfrm>
              <a:off x="6578310" y="3501368"/>
              <a:ext cx="158917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r">
                <a:defRPr sz="18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77"/>
                </a:defRPr>
              </a:lvl1pPr>
            </a:lstStyle>
            <a:p>
              <a:r>
                <a:rPr lang="es-PE" dirty="0"/>
                <a:t>¿Posibilidades Estatales?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73F7D49-CFE1-5384-292D-09C6FF2FF9F7}"/>
                </a:ext>
              </a:extLst>
            </p:cNvPr>
            <p:cNvSpPr/>
            <p:nvPr/>
          </p:nvSpPr>
          <p:spPr>
            <a:xfrm>
              <a:off x="6227215" y="1015994"/>
              <a:ext cx="4057739" cy="344115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72F2CE-85F8-DCBB-572E-9EDBDD29585D}"/>
                </a:ext>
              </a:extLst>
            </p:cNvPr>
            <p:cNvSpPr/>
            <p:nvPr/>
          </p:nvSpPr>
          <p:spPr>
            <a:xfrm>
              <a:off x="1435337" y="2073791"/>
              <a:ext cx="3909007" cy="387705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9CE2BED4-F764-EED0-6B02-4861C0FF3541}"/>
                </a:ext>
              </a:extLst>
            </p:cNvPr>
            <p:cNvCxnSpPr>
              <a:cxnSpLocks/>
              <a:stCxn id="8" idx="3"/>
              <a:endCxn id="61" idx="1"/>
            </p:cNvCxnSpPr>
            <p:nvPr/>
          </p:nvCxnSpPr>
          <p:spPr>
            <a:xfrm rot="16200000" flipH="1">
              <a:off x="4887368" y="3517603"/>
              <a:ext cx="1518980" cy="3608369"/>
            </a:xfrm>
            <a:prstGeom prst="curvedConnector3">
              <a:avLst>
                <a:gd name="adj1" fmla="val 1151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urved Connector 22">
              <a:extLst>
                <a:ext uri="{FF2B5EF4-FFF2-40B4-BE49-F238E27FC236}">
                  <a16:creationId xmlns:a16="http://schemas.microsoft.com/office/drawing/2014/main" id="{0976089C-16BD-8497-4CDC-95652EA618A0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V="1">
              <a:off x="5232281" y="3953204"/>
              <a:ext cx="1589176" cy="403220"/>
            </a:xfrm>
            <a:prstGeom prst="curvedConnector4">
              <a:avLst>
                <a:gd name="adj1" fmla="val 31303"/>
                <a:gd name="adj2" fmla="val 43306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B56DB08-228B-73AD-31BF-55D42774553A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5344344" y="3531348"/>
              <a:ext cx="949481" cy="480971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F75C803D-0C33-3931-5AAC-E56A16CE5B68}"/>
                </a:ext>
              </a:extLst>
            </p:cNvPr>
            <p:cNvCxnSpPr>
              <a:cxnSpLocks/>
              <a:stCxn id="8" idx="4"/>
              <a:endCxn id="14" idx="5"/>
            </p:cNvCxnSpPr>
            <p:nvPr/>
          </p:nvCxnSpPr>
          <p:spPr>
            <a:xfrm rot="5400000" flipH="1" flipV="1">
              <a:off x="6653197" y="1764693"/>
              <a:ext cx="849003" cy="5226025"/>
            </a:xfrm>
            <a:prstGeom prst="curvedConnector3">
              <a:avLst>
                <a:gd name="adj1" fmla="val -26926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>
              <a:extLst>
                <a:ext uri="{FF2B5EF4-FFF2-40B4-BE49-F238E27FC236}">
                  <a16:creationId xmlns:a16="http://schemas.microsoft.com/office/drawing/2014/main" id="{44A1603E-81DA-74FB-9C47-7FFB352F8A55}"/>
                </a:ext>
              </a:extLst>
            </p:cNvPr>
            <p:cNvCxnSpPr>
              <a:cxnSpLocks/>
              <a:stCxn id="8" idx="7"/>
              <a:endCxn id="14" idx="2"/>
            </p:cNvCxnSpPr>
            <p:nvPr/>
          </p:nvCxnSpPr>
          <p:spPr>
            <a:xfrm rot="5400000" flipH="1" flipV="1">
              <a:off x="5323284" y="2499987"/>
              <a:ext cx="667346" cy="1140516"/>
            </a:xfrm>
            <a:prstGeom prst="curvedConnector2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45">
              <a:extLst>
                <a:ext uri="{FF2B5EF4-FFF2-40B4-BE49-F238E27FC236}">
                  <a16:creationId xmlns:a16="http://schemas.microsoft.com/office/drawing/2014/main" id="{FEBCF9AB-9312-C3E0-6B7E-49C7B9E27185}"/>
                </a:ext>
              </a:extLst>
            </p:cNvPr>
            <p:cNvCxnSpPr>
              <a:cxnSpLocks/>
              <a:stCxn id="8" idx="5"/>
              <a:endCxn id="14" idx="4"/>
            </p:cNvCxnSpPr>
            <p:nvPr/>
          </p:nvCxnSpPr>
          <p:spPr>
            <a:xfrm rot="5400000" flipH="1" flipV="1">
              <a:off x="6618818" y="2925031"/>
              <a:ext cx="105148" cy="3169386"/>
            </a:xfrm>
            <a:prstGeom prst="curvedConnector3">
              <a:avLst>
                <a:gd name="adj1" fmla="val -44557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8EFC2C-7C53-F7A6-01F3-96A9761F76F7}"/>
                </a:ext>
              </a:extLst>
            </p:cNvPr>
            <p:cNvSpPr txBox="1"/>
            <p:nvPr/>
          </p:nvSpPr>
          <p:spPr>
            <a:xfrm rot="20566063">
              <a:off x="5823452" y="4104532"/>
              <a:ext cx="151645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ES_tradnl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Posibilidades Habilitadas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C145C9-B070-12BA-7092-4271CAAA3354}"/>
                </a:ext>
              </a:extLst>
            </p:cNvPr>
            <p:cNvSpPr txBox="1"/>
            <p:nvPr/>
          </p:nvSpPr>
          <p:spPr>
            <a:xfrm>
              <a:off x="3391138" y="3733737"/>
              <a:ext cx="1753348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s-ES_tradnl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77"/>
                </a:rPr>
                <a:t>¿Agencia y Coordinación desestabilizante?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A7CD65B-2C36-BC4B-7801-F2A7965ECEB9}"/>
                </a:ext>
              </a:extLst>
            </p:cNvPr>
            <p:cNvSpPr txBox="1"/>
            <p:nvPr/>
          </p:nvSpPr>
          <p:spPr>
            <a:xfrm>
              <a:off x="6150027" y="5497897"/>
              <a:ext cx="22760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r">
                <a:defRPr sz="18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77"/>
                </a:defRPr>
              </a:lvl1pPr>
            </a:lstStyle>
            <a:p>
              <a:pPr algn="ctr"/>
              <a:r>
                <a:rPr lang="es-ES_tradnl" dirty="0"/>
                <a:t>Posibilidades No habilitadas</a:t>
              </a:r>
            </a:p>
          </p:txBody>
        </p:sp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AA80CCEE-081B-3FE3-365D-9CA1D6902B45}"/>
                </a:ext>
              </a:extLst>
            </p:cNvPr>
            <p:cNvSpPr/>
            <p:nvPr/>
          </p:nvSpPr>
          <p:spPr>
            <a:xfrm>
              <a:off x="5658411" y="5356337"/>
              <a:ext cx="3585263" cy="725714"/>
            </a:xfrm>
            <a:prstGeom prst="cloud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5906BB8-1ABA-59DE-C1D6-F916F1A7B9FD}"/>
                </a:ext>
              </a:extLst>
            </p:cNvPr>
            <p:cNvSpPr txBox="1"/>
            <p:nvPr/>
          </p:nvSpPr>
          <p:spPr>
            <a:xfrm>
              <a:off x="2291844" y="4748649"/>
              <a:ext cx="1550828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77"/>
                </a:rPr>
                <a:t>¿Antecedentes  subnacionales de la tensión centro-periferia?</a:t>
              </a:r>
            </a:p>
          </p:txBody>
        </p:sp>
        <p:cxnSp>
          <p:nvCxnSpPr>
            <p:cNvPr id="165" name="Curved Connector 164">
              <a:extLst>
                <a:ext uri="{FF2B5EF4-FFF2-40B4-BE49-F238E27FC236}">
                  <a16:creationId xmlns:a16="http://schemas.microsoft.com/office/drawing/2014/main" id="{EF62C37F-03BF-676A-F180-E67C2757C949}"/>
                </a:ext>
              </a:extLst>
            </p:cNvPr>
            <p:cNvCxnSpPr>
              <a:cxnSpLocks/>
              <a:stCxn id="11" idx="6"/>
              <a:endCxn id="172" idx="3"/>
            </p:cNvCxnSpPr>
            <p:nvPr/>
          </p:nvCxnSpPr>
          <p:spPr>
            <a:xfrm flipH="1" flipV="1">
              <a:off x="3385054" y="966275"/>
              <a:ext cx="6423708" cy="1017929"/>
            </a:xfrm>
            <a:prstGeom prst="curvedConnector4">
              <a:avLst>
                <a:gd name="adj1" fmla="val -1525"/>
                <a:gd name="adj2" fmla="val 142218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urved Connector 167">
              <a:extLst>
                <a:ext uri="{FF2B5EF4-FFF2-40B4-BE49-F238E27FC236}">
                  <a16:creationId xmlns:a16="http://schemas.microsoft.com/office/drawing/2014/main" id="{C1048628-484C-D5A4-576F-F12DD7D7E560}"/>
                </a:ext>
              </a:extLst>
            </p:cNvPr>
            <p:cNvCxnSpPr>
              <a:cxnSpLocks/>
              <a:endCxn id="172" idx="0"/>
            </p:cNvCxnSpPr>
            <p:nvPr/>
          </p:nvCxnSpPr>
          <p:spPr>
            <a:xfrm rot="16200000" flipH="1" flipV="1">
              <a:off x="6605997" y="-387297"/>
              <a:ext cx="243636" cy="3106235"/>
            </a:xfrm>
            <a:prstGeom prst="curvedConnector4">
              <a:avLst>
                <a:gd name="adj1" fmla="val -93828"/>
                <a:gd name="adj2" fmla="val 61851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4A0E1EF1-8A3A-8320-8574-D5A736F55BF0}"/>
                </a:ext>
              </a:extLst>
            </p:cNvPr>
            <p:cNvSpPr txBox="1"/>
            <p:nvPr/>
          </p:nvSpPr>
          <p:spPr>
            <a:xfrm>
              <a:off x="1866324" y="1095370"/>
              <a:ext cx="2863284" cy="338554"/>
            </a:xfrm>
            <a:prstGeom prst="rect">
              <a:avLst/>
            </a:prstGeom>
            <a:noFill/>
            <a:ln w="1905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600" b="1">
                  <a:solidFill>
                    <a:sysClr val="windowText" lastClr="000000"/>
                  </a:solidFill>
                </a:defRPr>
              </a:lvl1pPr>
            </a:lstStyle>
            <a:p>
              <a:r>
                <a:rPr lang="es-ES_tradnl" dirty="0"/>
                <a:t>¿CONTRAFACTUALES?</a:t>
              </a:r>
            </a:p>
          </p:txBody>
        </p:sp>
        <p:sp>
          <p:nvSpPr>
            <p:cNvPr id="172" name="Cloud 171">
              <a:extLst>
                <a:ext uri="{FF2B5EF4-FFF2-40B4-BE49-F238E27FC236}">
                  <a16:creationId xmlns:a16="http://schemas.microsoft.com/office/drawing/2014/main" id="{2F583529-05D8-36E7-481A-6D3EA398D184}"/>
                </a:ext>
              </a:extLst>
            </p:cNvPr>
            <p:cNvSpPr/>
            <p:nvPr/>
          </p:nvSpPr>
          <p:spPr>
            <a:xfrm>
              <a:off x="1592422" y="924782"/>
              <a:ext cx="3585263" cy="725714"/>
            </a:xfrm>
            <a:prstGeom prst="cloud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BDDEBBD-F6F5-372E-DEC0-571F154BEA2C}"/>
                </a:ext>
              </a:extLst>
            </p:cNvPr>
            <p:cNvSpPr txBox="1"/>
            <p:nvPr/>
          </p:nvSpPr>
          <p:spPr>
            <a:xfrm>
              <a:off x="7950730" y="2944839"/>
              <a:ext cx="2102527" cy="403219"/>
            </a:xfrm>
            <a:prstGeom prst="rect">
              <a:avLst/>
            </a:prstGeom>
            <a:noFill/>
            <a:ln w="1905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algn="ctr">
                <a:defRPr sz="1600" b="1">
                  <a:solidFill>
                    <a:sysClr val="windowText" lastClr="000000"/>
                  </a:solidFill>
                </a:defRPr>
              </a:lvl1pPr>
            </a:lstStyle>
            <a:p>
              <a:pPr algn="r"/>
              <a:r>
                <a:rPr lang="es-PE" dirty="0"/>
                <a:t>EXPANSION DEMOCRATICA</a:t>
              </a:r>
            </a:p>
          </p:txBody>
        </p:sp>
        <p:sp>
          <p:nvSpPr>
            <p:cNvPr id="191" name="Google Shape;101;p13">
              <a:extLst>
                <a:ext uri="{FF2B5EF4-FFF2-40B4-BE49-F238E27FC236}">
                  <a16:creationId xmlns:a16="http://schemas.microsoft.com/office/drawing/2014/main" id="{4DB871E9-DC71-9634-EA12-9648462CEA2E}"/>
                </a:ext>
              </a:extLst>
            </p:cNvPr>
            <p:cNvSpPr/>
            <p:nvPr/>
          </p:nvSpPr>
          <p:spPr>
            <a:xfrm rot="19142364">
              <a:off x="6105089" y="1993758"/>
              <a:ext cx="1865963" cy="584775"/>
            </a:xfrm>
            <a:prstGeom prst="rect">
              <a:avLst/>
            </a:prstGeom>
            <a:noFill/>
            <a:ln w="1905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PE" sz="1600" b="1" dirty="0">
                  <a:solidFill>
                    <a:sysClr val="windowText" lastClr="000000"/>
                  </a:solidFill>
                </a:rPr>
                <a:t>¿EMERGENCIA?</a:t>
              </a:r>
              <a:endParaRPr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2" name="Google Shape;101;p13">
              <a:extLst>
                <a:ext uri="{FF2B5EF4-FFF2-40B4-BE49-F238E27FC236}">
                  <a16:creationId xmlns:a16="http://schemas.microsoft.com/office/drawing/2014/main" id="{FAD0E171-599E-B291-3DB4-3DA4C9E75E99}"/>
                </a:ext>
              </a:extLst>
            </p:cNvPr>
            <p:cNvSpPr/>
            <p:nvPr/>
          </p:nvSpPr>
          <p:spPr>
            <a:xfrm rot="19018626">
              <a:off x="6288268" y="2448268"/>
              <a:ext cx="22270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s-PE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77"/>
                </a:rPr>
                <a:t>¿Respuestas Reversivas?</a:t>
              </a:r>
            </a:p>
          </p:txBody>
        </p: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12D437D7-E2C9-0588-DC69-1078835958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1296" y="1876118"/>
              <a:ext cx="1893727" cy="1717036"/>
            </a:xfrm>
            <a:prstGeom prst="straightConnector1">
              <a:avLst/>
            </a:prstGeom>
            <a:noFill/>
            <a:ln w="5715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none" w="med" len="med"/>
            </a:ln>
          </p:spPr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D8304B2B-B88B-2AB3-1740-98DCD625FD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25980" y="1573565"/>
              <a:ext cx="1579101" cy="1431765"/>
            </a:xfrm>
            <a:prstGeom prst="straightConnector1">
              <a:avLst/>
            </a:prstGeom>
            <a:noFill/>
            <a:ln w="571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</p:spPr>
        </p:cxnSp>
        <p:sp>
          <p:nvSpPr>
            <p:cNvPr id="199" name="Google Shape;101;p13">
              <a:extLst>
                <a:ext uri="{FF2B5EF4-FFF2-40B4-BE49-F238E27FC236}">
                  <a16:creationId xmlns:a16="http://schemas.microsoft.com/office/drawing/2014/main" id="{A3B768BD-BA5D-29FB-62AB-4AFDFE5283D8}"/>
                </a:ext>
              </a:extLst>
            </p:cNvPr>
            <p:cNvSpPr/>
            <p:nvPr/>
          </p:nvSpPr>
          <p:spPr>
            <a:xfrm rot="19142364">
              <a:off x="1670972" y="2770271"/>
              <a:ext cx="1865963" cy="584775"/>
            </a:xfrm>
            <a:prstGeom prst="rect">
              <a:avLst/>
            </a:prstGeom>
            <a:noFill/>
            <a:ln w="1905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r>
                <a:rPr lang="es-PE" sz="1600" b="1" dirty="0">
                  <a:solidFill>
                    <a:sysClr val="windowText" lastClr="000000"/>
                  </a:solidFill>
                </a:rPr>
                <a:t>¿EMERGENCIA?</a:t>
              </a:r>
              <a:endParaRPr sz="16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0" name="Google Shape;101;p13">
              <a:extLst>
                <a:ext uri="{FF2B5EF4-FFF2-40B4-BE49-F238E27FC236}">
                  <a16:creationId xmlns:a16="http://schemas.microsoft.com/office/drawing/2014/main" id="{6C81FCB6-C293-5B62-AF41-7E1D4B358C0C}"/>
                </a:ext>
              </a:extLst>
            </p:cNvPr>
            <p:cNvSpPr/>
            <p:nvPr/>
          </p:nvSpPr>
          <p:spPr>
            <a:xfrm rot="19018626">
              <a:off x="1854151" y="3224781"/>
              <a:ext cx="222702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s-PE" sz="18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gency FB" panose="020B0503020202020204" pitchFamily="34" charset="77"/>
                </a:rPr>
                <a:t>¿Respuestas Reversivas?</a:t>
              </a:r>
            </a:p>
          </p:txBody>
        </p: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7C483386-4948-19A2-F3FC-F5CE910982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57179" y="2652631"/>
              <a:ext cx="1893727" cy="1717036"/>
            </a:xfrm>
            <a:prstGeom prst="straightConnector1">
              <a:avLst/>
            </a:prstGeom>
            <a:noFill/>
            <a:ln w="57150" cap="flat" cmpd="sng">
              <a:solidFill>
                <a:schemeClr val="tx1"/>
              </a:solidFill>
              <a:prstDash val="solid"/>
              <a:miter lim="800000"/>
              <a:headEnd type="arrow" w="med" len="med"/>
              <a:tailEnd type="none" w="med" len="med"/>
            </a:ln>
          </p:spPr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7269D0D6-AD3B-15FF-3F76-2851CF8FA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91863" y="2350078"/>
              <a:ext cx="1579101" cy="1431765"/>
            </a:xfrm>
            <a:prstGeom prst="straightConnector1">
              <a:avLst/>
            </a:prstGeom>
            <a:noFill/>
            <a:ln w="57150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arrow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4184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0984DD30-38D3-D436-9B86-C9D3A1AC7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0708D3E4-20F1-F2A5-ADD6-4DBBA2860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542" y="1087362"/>
            <a:ext cx="8655957" cy="577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1205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17447</TotalTime>
  <Words>154</Words>
  <Application>Microsoft Macintosh PowerPoint</Application>
  <PresentationFormat>Widescreen</PresentationFormat>
  <Paragraphs>47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Play</vt:lpstr>
      <vt:lpstr>Agency FB</vt:lpstr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JOSE MANUEL MAGALLANES REYES</cp:lastModifiedBy>
  <cp:revision>4</cp:revision>
  <dcterms:modified xsi:type="dcterms:W3CDTF">2025-06-27T20:38:51Z</dcterms:modified>
</cp:coreProperties>
</file>