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G마켓 산스 TTF Bold" panose="02000000000000000000" pitchFamily="2" charset="-127"/>
      <p:bold r:id="rId10"/>
    </p:embeddedFont>
    <p:embeddedFont>
      <p:font typeface="맑은 고딕" panose="020B0503020000020004" pitchFamily="50" charset="-127"/>
      <p:regular r:id="rId11"/>
      <p:bold r:id="rId12"/>
    </p:embeddedFont>
    <p:embeddedFont>
      <p:font typeface="조선일보명조" panose="02030304000000000000" pitchFamily="18" charset="-127"/>
      <p:regular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68A96-0BFA-44C2-9405-31858895CEBF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B7837-58B0-4724-882C-800FC5595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19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B7837-58B0-4724-882C-800FC559521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678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8644B-7773-9A94-4BF8-CF98B83F3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7D51CBD-B9E5-6C0F-843B-D093E5A330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7B1AB13-8F98-FDE7-8D9A-DC21FB94C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468081-E77D-1A13-19EA-3CDDAABB33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B7837-58B0-4724-882C-800FC559521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094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BC5CB-9425-D44F-6781-8E023FA47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DC734B-79F5-FDDC-B9AE-02124829A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E97CD-50F3-C5DC-96D6-E1870B08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A7F4-1A6F-4C45-A40D-4ABE65DA28B4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035EC-05F6-ADE6-BAC7-6DF1F9E0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AA5BD-2527-1BC2-FA92-6FB83CCB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CB68-78B1-42A6-A006-F0ED0963B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33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BA6DA-8F6F-50FC-F8F9-624531C4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4E2C0A-C228-5FFE-B78F-3CB2064CA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78305-C9C1-C934-6A20-5DB0227FE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A7F4-1A6F-4C45-A40D-4ABE65DA28B4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B0A221-3229-72AF-6C19-B7986CC20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08F14E-1549-FEC9-7A16-DB1FBE11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CB68-78B1-42A6-A006-F0ED0963B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53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94D88B-B214-766D-F7B5-94AD3E660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538C9B-CFB0-630D-2CA5-D1762D787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159160-F6B5-65C8-B16E-B8C141B5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A7F4-1A6F-4C45-A40D-4ABE65DA28B4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7A799-098B-CEFD-999D-04212FD2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ACE22C-01CB-68CF-CD00-D4E85E29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CB68-78B1-42A6-A006-F0ED0963B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32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588D7-471F-041F-3B3D-EF7A9866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3FE52-57B1-4D5F-9858-96CBFD1D5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A02AD9-1190-98FB-EBEC-E4D7796B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A7F4-1A6F-4C45-A40D-4ABE65DA28B4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3EDA1-FD4A-BDFE-5899-6DDB9EDA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201EFE-FA94-CE05-78A8-C98018DC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CB68-78B1-42A6-A006-F0ED0963B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3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D4281-BE5C-7A30-70A3-CD2DFCC2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308E6-3D43-55DA-C2FC-4BDE36C73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F43844-1D5A-024B-F585-85431042C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A7F4-1A6F-4C45-A40D-4ABE65DA28B4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B94F46-E8F2-A992-10EF-F5DC844C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E9EBEB-5F69-BB05-EB16-CC309D93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CB68-78B1-42A6-A006-F0ED0963B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44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4CC1C-5C7D-2B30-B65E-BE5C88FF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0B8B9E-B883-3CD3-4AEF-061B92593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041DAE-7167-9B00-F470-32FED7E09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75B546-14A0-DDF3-E526-22B651E2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A7F4-1A6F-4C45-A40D-4ABE65DA28B4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BEACC-DEC7-54ED-673F-225EA67AF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2D24C6-6920-0EF2-7E39-5E6D8CBAA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CB68-78B1-42A6-A006-F0ED0963B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98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97609-9F8D-D6F2-8FDA-FEB223AE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4C8E2F-27D5-F27A-CA57-2D2DF8BB2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ACC8C5-C86E-FF12-1560-AED037ACC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CB56B8-AC79-E1BA-FB7C-F1205D2EE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2BD650-88B8-096F-5591-3AF118E89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9A2253-67C5-A94F-E852-BD2D6B114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A7F4-1A6F-4C45-A40D-4ABE65DA28B4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035F78-9795-5383-C51D-09B61A12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AC5626-FAB6-E5C7-0A7A-155C26F7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CB68-78B1-42A6-A006-F0ED0963B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319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45CC6-9971-343C-819A-9FA901744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5C3901-F6C2-EC71-7FC1-478136688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A7F4-1A6F-4C45-A40D-4ABE65DA28B4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5B5723-8361-D385-EEA7-E67D0343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ED1F8B-8A1D-1B0C-F235-90CC6062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CB68-78B1-42A6-A006-F0ED0963B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58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F659F2-656F-D837-5EB8-F7BBCDDB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A7F4-1A6F-4C45-A40D-4ABE65DA28B4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3E832D-5233-C70C-E7E2-4EBC0CFFB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C26D2B-0E1D-3615-D9B9-B4675D3E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CB68-78B1-42A6-A006-F0ED0963B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9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CAF9D-CFD5-C774-138E-7CE406520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E0FDA0-E1C3-ABEA-1444-3B825D9FD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FF685B-0762-B3AD-E2A6-FAB703D0B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377263-D7B5-64E6-89BD-1540BAD2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A7F4-1A6F-4C45-A40D-4ABE65DA28B4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88C13D-F646-01EE-08CB-BCA2066E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5BE831-646B-862C-89ED-8CA20428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CB68-78B1-42A6-A006-F0ED0963B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54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5E3F8-4B92-943D-2C60-12C1CEF3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68A95D-3734-5859-925B-F37CCEBA4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24B98E-C383-6784-29E8-94115BB51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C988E9-CD60-ED42-E95E-AEA91B5D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0A7F4-1A6F-4C45-A40D-4ABE65DA28B4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7C4CAD-73C9-908D-E3C3-925CAD3B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803727-2B62-CBD5-88AB-2D7C9071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DCB68-78B1-42A6-A006-F0ED0963B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67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5A20D9-F405-FA9E-D100-04F5184B1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8793C3-4DBE-067F-E7D0-0856FCE12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255FCA-10C4-44B1-2A79-DBDE18A31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30A7F4-1A6F-4C45-A40D-4ABE65DA28B4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878B00-C876-379C-68F8-93EDB7C4E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9A60A7-7D39-19CF-7636-B125384B5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EDCB68-78B1-42A6-A006-F0ED0963B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838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루엣, 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1912A4F-A30F-A032-1C0E-8E0B0FB71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986" y="2357437"/>
            <a:ext cx="2143125" cy="2143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305951-38EC-CC07-CEA1-845C599E0A88}"/>
              </a:ext>
            </a:extLst>
          </p:cNvPr>
          <p:cNvSpPr txBox="1"/>
          <p:nvPr/>
        </p:nvSpPr>
        <p:spPr>
          <a:xfrm>
            <a:off x="1015998" y="1175472"/>
            <a:ext cx="340189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Take</a:t>
            </a:r>
            <a:endParaRPr lang="ko-KR" altLang="en-US" sz="88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603D1C-54A6-D637-D09D-78D29F95D842}"/>
              </a:ext>
            </a:extLst>
          </p:cNvPr>
          <p:cNvSpPr txBox="1"/>
          <p:nvPr/>
        </p:nvSpPr>
        <p:spPr>
          <a:xfrm>
            <a:off x="1015998" y="2622022"/>
            <a:ext cx="11336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</a:t>
            </a:r>
            <a:endParaRPr lang="ko-KR" altLang="en-US" sz="88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1559D-8784-C52B-97D7-7FB98B8DC42A}"/>
              </a:ext>
            </a:extLst>
          </p:cNvPr>
          <p:cNvSpPr txBox="1"/>
          <p:nvPr/>
        </p:nvSpPr>
        <p:spPr>
          <a:xfrm>
            <a:off x="1015998" y="4068572"/>
            <a:ext cx="32768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Look</a:t>
            </a:r>
            <a:endParaRPr lang="ko-KR" altLang="en-US" sz="88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E1473F-D020-29C3-F5E8-A2B3BABE5FED}"/>
              </a:ext>
            </a:extLst>
          </p:cNvPr>
          <p:cNvSpPr txBox="1"/>
          <p:nvPr/>
        </p:nvSpPr>
        <p:spPr>
          <a:xfrm>
            <a:off x="6581744" y="6405562"/>
            <a:ext cx="5500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20206175 </a:t>
            </a:r>
            <a:r>
              <a:rPr lang="ko-KR" altLang="en-US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안재현</a:t>
            </a:r>
            <a:r>
              <a:rPr lang="en-US" altLang="ko-KR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	20204518 </a:t>
            </a:r>
            <a:r>
              <a:rPr lang="ko-KR" altLang="en-US" dirty="0" err="1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현윤성</a:t>
            </a:r>
            <a:r>
              <a:rPr lang="en-US" altLang="ko-KR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	20205538 </a:t>
            </a:r>
            <a:r>
              <a:rPr lang="ko-KR" altLang="en-US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황재현</a:t>
            </a:r>
          </a:p>
        </p:txBody>
      </p:sp>
    </p:spTree>
    <p:extLst>
      <p:ext uri="{BB962C8B-B14F-4D97-AF65-F5344CB8AC3E}">
        <p14:creationId xmlns:p14="http://schemas.microsoft.com/office/powerpoint/2010/main" val="126396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3BBE02-F032-648C-56FA-B9D3B2884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998078-9C77-4B79-279F-95D664D8FCD4}"/>
              </a:ext>
            </a:extLst>
          </p:cNvPr>
          <p:cNvSpPr txBox="1"/>
          <p:nvPr/>
        </p:nvSpPr>
        <p:spPr>
          <a:xfrm>
            <a:off x="636464" y="642072"/>
            <a:ext cx="6407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우리는 왜 이 </a:t>
            </a:r>
            <a:r>
              <a:rPr lang="en-US" altLang="ko-KR" sz="36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TAL</a:t>
            </a:r>
            <a:r>
              <a:rPr lang="ko-KR" altLang="en-US" sz="36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만들었는가</a:t>
            </a:r>
            <a:r>
              <a:rPr lang="en-US" altLang="ko-KR" sz="36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?</a:t>
            </a:r>
            <a:endParaRPr lang="ko-KR" altLang="en-US" sz="3600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3" name="그림 2" descr="실루엣, 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642B6A6-83C7-25B4-FB24-D82EB62F2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509" y="2357437"/>
            <a:ext cx="2143125" cy="2143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65F6E5-6E92-B23A-5AAC-335963D23E58}"/>
              </a:ext>
            </a:extLst>
          </p:cNvPr>
          <p:cNvSpPr txBox="1"/>
          <p:nvPr/>
        </p:nvSpPr>
        <p:spPr>
          <a:xfrm>
            <a:off x="1413338" y="1948971"/>
            <a:ext cx="3820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아이들이 태블릿을 사용할 때</a:t>
            </a:r>
            <a:endParaRPr lang="en-US" altLang="ko-KR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자세가 무너지는 문제는 생각보다 흔함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C90E1E-04CC-2A54-6D2B-484FF5A7AD24}"/>
              </a:ext>
            </a:extLst>
          </p:cNvPr>
          <p:cNvSpPr txBox="1"/>
          <p:nvPr/>
        </p:nvSpPr>
        <p:spPr>
          <a:xfrm>
            <a:off x="1130410" y="3227979"/>
            <a:ext cx="4386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우리는 이 문제를 해결하기 위해</a:t>
            </a:r>
            <a:endParaRPr lang="en-US" altLang="ko-KR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'</a:t>
            </a:r>
            <a:r>
              <a:rPr lang="ko-KR" altLang="en-US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자세 인식 </a:t>
            </a:r>
            <a:r>
              <a:rPr lang="en-US" altLang="ko-KR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+ </a:t>
            </a:r>
            <a:r>
              <a:rPr lang="ko-KR" altLang="en-US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실시간 피드백</a:t>
            </a:r>
            <a:r>
              <a:rPr lang="en-US" altLang="ko-KR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' </a:t>
            </a:r>
            <a:r>
              <a:rPr lang="ko-KR" altLang="en-US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시스템을 기획함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E763F7-DEB3-1660-31BA-7585C39C78CD}"/>
              </a:ext>
            </a:extLst>
          </p:cNvPr>
          <p:cNvSpPr txBox="1"/>
          <p:nvPr/>
        </p:nvSpPr>
        <p:spPr>
          <a:xfrm>
            <a:off x="6481097" y="4634890"/>
            <a:ext cx="55659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前 중간 데모에서는 자세 탐지 이후</a:t>
            </a:r>
            <a:r>
              <a:rPr lang="en-US" altLang="ko-KR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교정을 위한</a:t>
            </a:r>
            <a:endParaRPr lang="en-US" altLang="ko-KR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피드백 즉 이펙트를 주며 교정하는 부분 까지만 제작을 함</a:t>
            </a:r>
            <a:endParaRPr lang="en-US" altLang="ko-KR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그리고 피드백음 받음</a:t>
            </a:r>
          </a:p>
        </p:txBody>
      </p:sp>
    </p:spTree>
    <p:extLst>
      <p:ext uri="{BB962C8B-B14F-4D97-AF65-F5344CB8AC3E}">
        <p14:creationId xmlns:p14="http://schemas.microsoft.com/office/powerpoint/2010/main" val="28740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1C6962-A967-023B-6722-20199EFCA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A3B938-A9D9-1A8F-64C7-B0BFDA832682}"/>
              </a:ext>
            </a:extLst>
          </p:cNvPr>
          <p:cNvSpPr txBox="1"/>
          <p:nvPr/>
        </p:nvSpPr>
        <p:spPr>
          <a:xfrm>
            <a:off x="636464" y="642072"/>
            <a:ext cx="6688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피드백을 받고 무엇을 개선했는가</a:t>
            </a:r>
            <a:r>
              <a:rPr lang="en-US" altLang="ko-KR" sz="36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?</a:t>
            </a:r>
            <a:endParaRPr lang="ko-KR" altLang="en-US" sz="3600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046823-C9E8-A720-EA2D-E02D933726D8}"/>
              </a:ext>
            </a:extLst>
          </p:cNvPr>
          <p:cNvSpPr txBox="1"/>
          <p:nvPr/>
        </p:nvSpPr>
        <p:spPr>
          <a:xfrm>
            <a:off x="2136881" y="2073754"/>
            <a:ext cx="312136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중간 발표 이후</a:t>
            </a:r>
            <a:r>
              <a:rPr lang="en-US" altLang="ko-KR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대표적으로</a:t>
            </a:r>
            <a:endParaRPr lang="en-US" altLang="ko-KR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다음과 같은</a:t>
            </a:r>
            <a:r>
              <a:rPr lang="en-US" altLang="ko-KR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피드백을 받았었음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A1955A-F8C0-F718-4882-3A6AC52A4816}"/>
              </a:ext>
            </a:extLst>
          </p:cNvPr>
          <p:cNvSpPr txBox="1"/>
          <p:nvPr/>
        </p:nvSpPr>
        <p:spPr>
          <a:xfrm>
            <a:off x="2072949" y="4845801"/>
            <a:ext cx="3238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우리는 이 문제를 해결하기 위해</a:t>
            </a:r>
            <a:endParaRPr lang="en-US" altLang="ko-KR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이에 따라 다음 기능을 </a:t>
            </a:r>
            <a:r>
              <a:rPr lang="ko-KR" altLang="en-US" dirty="0">
                <a:solidFill>
                  <a:srgbClr val="FFFF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추가</a:t>
            </a:r>
            <a:r>
              <a:rPr lang="ko-KR" altLang="en-US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했음</a:t>
            </a:r>
            <a:r>
              <a:rPr lang="en-US" altLang="ko-KR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바로</a:t>
            </a:r>
            <a:r>
              <a:rPr lang="en-US" altLang="ko-KR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…</a:t>
            </a:r>
            <a:endParaRPr lang="ko-KR" altLang="en-US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60078E-1BDD-7E02-E178-4FBA17D69748}"/>
              </a:ext>
            </a:extLst>
          </p:cNvPr>
          <p:cNvSpPr txBox="1"/>
          <p:nvPr/>
        </p:nvSpPr>
        <p:spPr>
          <a:xfrm>
            <a:off x="1288274" y="2905780"/>
            <a:ext cx="480772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비슷한 프로그램</a:t>
            </a:r>
            <a:r>
              <a:rPr lang="ko-KR" altLang="en-US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 시중에 있을 것으로 예상됨</a:t>
            </a:r>
            <a:endParaRPr lang="en-US" altLang="ko-KR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참신성</a:t>
            </a:r>
            <a:r>
              <a:rPr lang="ko-KR" altLang="en-US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 아쉬웠다</a:t>
            </a:r>
            <a:endParaRPr lang="en-US" altLang="ko-KR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특정 자세 취할 때마다의 이펙트를 </a:t>
            </a:r>
            <a:r>
              <a:rPr lang="ko-KR" altLang="en-US" dirty="0">
                <a:solidFill>
                  <a:srgbClr val="FF0000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더 원함 </a:t>
            </a:r>
            <a:endParaRPr lang="en-US" altLang="ko-KR" dirty="0">
              <a:solidFill>
                <a:srgbClr val="FF0000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E03175-09FC-5B80-2BB8-5EE38CD0395F}"/>
              </a:ext>
            </a:extLst>
          </p:cNvPr>
          <p:cNvGrpSpPr/>
          <p:nvPr/>
        </p:nvGrpSpPr>
        <p:grpSpPr>
          <a:xfrm>
            <a:off x="8150850" y="1879790"/>
            <a:ext cx="2710492" cy="3750841"/>
            <a:chOff x="8150850" y="1879790"/>
            <a:chExt cx="2710492" cy="3750841"/>
          </a:xfrm>
        </p:grpSpPr>
        <p:pic>
          <p:nvPicPr>
            <p:cNvPr id="6" name="그래픽 5" descr="물결 제스처 윤곽선">
              <a:extLst>
                <a:ext uri="{FF2B5EF4-FFF2-40B4-BE49-F238E27FC236}">
                  <a16:creationId xmlns:a16="http://schemas.microsoft.com/office/drawing/2014/main" id="{C00FD2B6-E5A3-3FEA-C1AA-6B90F44A1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50850" y="1879790"/>
              <a:ext cx="2710492" cy="271049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ED3AEB-76D3-7D13-0759-E53B928101CD}"/>
                </a:ext>
              </a:extLst>
            </p:cNvPr>
            <p:cNvSpPr txBox="1"/>
            <p:nvPr/>
          </p:nvSpPr>
          <p:spPr>
            <a:xfrm>
              <a:off x="8204297" y="4707301"/>
              <a:ext cx="26035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“</a:t>
              </a:r>
              <a:r>
                <a:rPr lang="ko-KR" altLang="en-US" sz="54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제스처</a:t>
              </a:r>
              <a:r>
                <a:rPr lang="en-US" altLang="ko-KR" sz="5400" dirty="0">
                  <a:solidFill>
                    <a:schemeClr val="bg1"/>
                  </a:solidFill>
                  <a:latin typeface="조선일보명조" panose="02030304000000000000" pitchFamily="18" charset="-127"/>
                  <a:ea typeface="조선일보명조" panose="02030304000000000000" pitchFamily="18" charset="-127"/>
                  <a:cs typeface="조선일보명조" panose="02030304000000000000" pitchFamily="18" charset="-127"/>
                </a:rPr>
                <a:t>”</a:t>
              </a:r>
              <a:endParaRPr lang="ko-KR" altLang="en-US" sz="54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255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DAA74D-BA2A-9761-68FE-414AE52C1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고양이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FBFA882-76D2-7B6C-F34C-27011DBF7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" r="817" b="731"/>
          <a:stretch>
            <a:fillRect/>
          </a:stretch>
        </p:blipFill>
        <p:spPr>
          <a:xfrm>
            <a:off x="885825" y="1649092"/>
            <a:ext cx="5124450" cy="3484066"/>
          </a:xfrm>
          <a:custGeom>
            <a:avLst/>
            <a:gdLst>
              <a:gd name="connsiteX0" fmla="*/ 208920 w 3835400"/>
              <a:gd name="connsiteY0" fmla="*/ 0 h 2597216"/>
              <a:gd name="connsiteX1" fmla="*/ 3626480 w 3835400"/>
              <a:gd name="connsiteY1" fmla="*/ 0 h 2597216"/>
              <a:gd name="connsiteX2" fmla="*/ 3835400 w 3835400"/>
              <a:gd name="connsiteY2" fmla="*/ 208920 h 2597216"/>
              <a:gd name="connsiteX3" fmla="*/ 3835400 w 3835400"/>
              <a:gd name="connsiteY3" fmla="*/ 2388296 h 2597216"/>
              <a:gd name="connsiteX4" fmla="*/ 3626480 w 3835400"/>
              <a:gd name="connsiteY4" fmla="*/ 2597216 h 2597216"/>
              <a:gd name="connsiteX5" fmla="*/ 208920 w 3835400"/>
              <a:gd name="connsiteY5" fmla="*/ 2597216 h 2597216"/>
              <a:gd name="connsiteX6" fmla="*/ 0 w 3835400"/>
              <a:gd name="connsiteY6" fmla="*/ 2388296 h 2597216"/>
              <a:gd name="connsiteX7" fmla="*/ 0 w 3835400"/>
              <a:gd name="connsiteY7" fmla="*/ 208920 h 2597216"/>
              <a:gd name="connsiteX8" fmla="*/ 208920 w 3835400"/>
              <a:gd name="connsiteY8" fmla="*/ 0 h 259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35400" h="2597216">
                <a:moveTo>
                  <a:pt x="208920" y="0"/>
                </a:moveTo>
                <a:lnTo>
                  <a:pt x="3626480" y="0"/>
                </a:lnTo>
                <a:cubicBezTo>
                  <a:pt x="3741863" y="0"/>
                  <a:pt x="3835400" y="93537"/>
                  <a:pt x="3835400" y="208920"/>
                </a:cubicBezTo>
                <a:lnTo>
                  <a:pt x="3835400" y="2388296"/>
                </a:lnTo>
                <a:cubicBezTo>
                  <a:pt x="3835400" y="2503679"/>
                  <a:pt x="3741863" y="2597216"/>
                  <a:pt x="3626480" y="2597216"/>
                </a:cubicBezTo>
                <a:lnTo>
                  <a:pt x="208920" y="2597216"/>
                </a:lnTo>
                <a:cubicBezTo>
                  <a:pt x="93537" y="2597216"/>
                  <a:pt x="0" y="2503679"/>
                  <a:pt x="0" y="2388296"/>
                </a:cubicBezTo>
                <a:lnTo>
                  <a:pt x="0" y="208920"/>
                </a:lnTo>
                <a:cubicBezTo>
                  <a:pt x="0" y="93537"/>
                  <a:pt x="93537" y="0"/>
                  <a:pt x="208920" y="0"/>
                </a:cubicBez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982FF5-492A-CAF9-A1AD-DD94073A7979}"/>
              </a:ext>
            </a:extLst>
          </p:cNvPr>
          <p:cNvSpPr txBox="1"/>
          <p:nvPr/>
        </p:nvSpPr>
        <p:spPr>
          <a:xfrm>
            <a:off x="2243233" y="5133158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</a:t>
            </a:r>
            <a:r>
              <a:rPr lang="ko-KR" altLang="en-US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실제 제스처 컨트롤 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0D0EC-9437-4BB1-E0A7-C0658BB5EAF5}"/>
              </a:ext>
            </a:extLst>
          </p:cNvPr>
          <p:cNvSpPr txBox="1"/>
          <p:nvPr/>
        </p:nvSpPr>
        <p:spPr>
          <a:xfrm>
            <a:off x="6843950" y="1280593"/>
            <a:ext cx="4764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고개 움직임으로 제스처가 작동이 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321ED1-BA25-A76E-957A-976195A10A2A}"/>
              </a:ext>
            </a:extLst>
          </p:cNvPr>
          <p:cNvSpPr txBox="1"/>
          <p:nvPr/>
        </p:nvSpPr>
        <p:spPr>
          <a:xfrm>
            <a:off x="8283446" y="2956691"/>
            <a:ext cx="1885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고개 위로 젖히기</a:t>
            </a:r>
            <a:r>
              <a:rPr lang="en-US" altLang="ko-KR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미션 컨트롤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342A78-0052-92F1-0553-07A8AC52BA79}"/>
              </a:ext>
            </a:extLst>
          </p:cNvPr>
          <p:cNvSpPr txBox="1"/>
          <p:nvPr/>
        </p:nvSpPr>
        <p:spPr>
          <a:xfrm>
            <a:off x="9995613" y="4486827"/>
            <a:ext cx="2071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고개 우로</a:t>
            </a:r>
            <a:r>
              <a:rPr lang="en-US" altLang="ko-KR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창 포커스 우로 이동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BE1621-56CD-E59C-E23A-2790B5FE4720}"/>
              </a:ext>
            </a:extLst>
          </p:cNvPr>
          <p:cNvSpPr txBox="1"/>
          <p:nvPr/>
        </p:nvSpPr>
        <p:spPr>
          <a:xfrm>
            <a:off x="6385329" y="4486827"/>
            <a:ext cx="2071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고개 좌로</a:t>
            </a:r>
            <a:r>
              <a:rPr lang="en-US" altLang="ko-KR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창 포커스 좌로 이동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912913EE-1BC5-6610-DA9F-34522368BAA6}"/>
              </a:ext>
            </a:extLst>
          </p:cNvPr>
          <p:cNvSpPr/>
          <p:nvPr/>
        </p:nvSpPr>
        <p:spPr>
          <a:xfrm rot="10800000">
            <a:off x="9107448" y="3644900"/>
            <a:ext cx="237448" cy="666698"/>
          </a:xfrm>
          <a:prstGeom prst="downArrow">
            <a:avLst>
              <a:gd name="adj1" fmla="val 30002"/>
              <a:gd name="adj2" fmla="val 1479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E5E32CA7-0A68-FB3A-FB49-21A397BFFBDA}"/>
              </a:ext>
            </a:extLst>
          </p:cNvPr>
          <p:cNvSpPr/>
          <p:nvPr/>
        </p:nvSpPr>
        <p:spPr>
          <a:xfrm rot="5400000">
            <a:off x="7302305" y="3978249"/>
            <a:ext cx="237448" cy="666698"/>
          </a:xfrm>
          <a:prstGeom prst="downArrow">
            <a:avLst>
              <a:gd name="adj1" fmla="val 30002"/>
              <a:gd name="adj2" fmla="val 1479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320829D4-1213-DD81-8BA3-E5C9B33FF7DB}"/>
              </a:ext>
            </a:extLst>
          </p:cNvPr>
          <p:cNvSpPr/>
          <p:nvPr/>
        </p:nvSpPr>
        <p:spPr>
          <a:xfrm rot="16200000">
            <a:off x="10912591" y="3988326"/>
            <a:ext cx="237448" cy="666698"/>
          </a:xfrm>
          <a:prstGeom prst="downArrow">
            <a:avLst>
              <a:gd name="adj1" fmla="val 30002"/>
              <a:gd name="adj2" fmla="val 1479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5A90F0-F4C3-8BD6-C3CA-DC2E2EC62D6B}"/>
              </a:ext>
            </a:extLst>
          </p:cNvPr>
          <p:cNvSpPr txBox="1"/>
          <p:nvPr/>
        </p:nvSpPr>
        <p:spPr>
          <a:xfrm>
            <a:off x="1160339" y="571874"/>
            <a:ext cx="29049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제스처 종류</a:t>
            </a:r>
            <a:r>
              <a:rPr lang="en-US" altLang="ko-KR" sz="40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?</a:t>
            </a:r>
            <a:endParaRPr lang="ko-KR" altLang="en-US" sz="4000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89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D74A50-FE91-F4B9-E14A-350B849BA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고양이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3235BA0-653B-795C-659C-2CC1453FB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" r="817" b="731"/>
          <a:stretch>
            <a:fillRect/>
          </a:stretch>
        </p:blipFill>
        <p:spPr>
          <a:xfrm>
            <a:off x="885825" y="1649092"/>
            <a:ext cx="5124450" cy="3484066"/>
          </a:xfrm>
          <a:custGeom>
            <a:avLst/>
            <a:gdLst>
              <a:gd name="connsiteX0" fmla="*/ 208920 w 3835400"/>
              <a:gd name="connsiteY0" fmla="*/ 0 h 2597216"/>
              <a:gd name="connsiteX1" fmla="*/ 3626480 w 3835400"/>
              <a:gd name="connsiteY1" fmla="*/ 0 h 2597216"/>
              <a:gd name="connsiteX2" fmla="*/ 3835400 w 3835400"/>
              <a:gd name="connsiteY2" fmla="*/ 208920 h 2597216"/>
              <a:gd name="connsiteX3" fmla="*/ 3835400 w 3835400"/>
              <a:gd name="connsiteY3" fmla="*/ 2388296 h 2597216"/>
              <a:gd name="connsiteX4" fmla="*/ 3626480 w 3835400"/>
              <a:gd name="connsiteY4" fmla="*/ 2597216 h 2597216"/>
              <a:gd name="connsiteX5" fmla="*/ 208920 w 3835400"/>
              <a:gd name="connsiteY5" fmla="*/ 2597216 h 2597216"/>
              <a:gd name="connsiteX6" fmla="*/ 0 w 3835400"/>
              <a:gd name="connsiteY6" fmla="*/ 2388296 h 2597216"/>
              <a:gd name="connsiteX7" fmla="*/ 0 w 3835400"/>
              <a:gd name="connsiteY7" fmla="*/ 208920 h 2597216"/>
              <a:gd name="connsiteX8" fmla="*/ 208920 w 3835400"/>
              <a:gd name="connsiteY8" fmla="*/ 0 h 2597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35400" h="2597216">
                <a:moveTo>
                  <a:pt x="208920" y="0"/>
                </a:moveTo>
                <a:lnTo>
                  <a:pt x="3626480" y="0"/>
                </a:lnTo>
                <a:cubicBezTo>
                  <a:pt x="3741863" y="0"/>
                  <a:pt x="3835400" y="93537"/>
                  <a:pt x="3835400" y="208920"/>
                </a:cubicBezTo>
                <a:lnTo>
                  <a:pt x="3835400" y="2388296"/>
                </a:lnTo>
                <a:cubicBezTo>
                  <a:pt x="3835400" y="2503679"/>
                  <a:pt x="3741863" y="2597216"/>
                  <a:pt x="3626480" y="2597216"/>
                </a:cubicBezTo>
                <a:lnTo>
                  <a:pt x="208920" y="2597216"/>
                </a:lnTo>
                <a:cubicBezTo>
                  <a:pt x="93537" y="2597216"/>
                  <a:pt x="0" y="2503679"/>
                  <a:pt x="0" y="2388296"/>
                </a:cubicBezTo>
                <a:lnTo>
                  <a:pt x="0" y="208920"/>
                </a:lnTo>
                <a:cubicBezTo>
                  <a:pt x="0" y="93537"/>
                  <a:pt x="93537" y="0"/>
                  <a:pt x="208920" y="0"/>
                </a:cubicBez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501A07-C41E-9E43-8F6C-77B045E3FFC8}"/>
              </a:ext>
            </a:extLst>
          </p:cNvPr>
          <p:cNvSpPr txBox="1"/>
          <p:nvPr/>
        </p:nvSpPr>
        <p:spPr>
          <a:xfrm>
            <a:off x="2243233" y="5133158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</a:t>
            </a:r>
            <a:r>
              <a:rPr lang="ko-KR" altLang="en-US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실제 제스처 컨트롤 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A64B5F-7A21-09B4-DD87-8586AE578C73}"/>
              </a:ext>
            </a:extLst>
          </p:cNvPr>
          <p:cNvSpPr txBox="1"/>
          <p:nvPr/>
        </p:nvSpPr>
        <p:spPr>
          <a:xfrm>
            <a:off x="6843950" y="385243"/>
            <a:ext cx="4764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고개 움직임으로 제스처가 작동이 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D1CE15-A9BD-8A81-AC9F-447A2BDE34C5}"/>
              </a:ext>
            </a:extLst>
          </p:cNvPr>
          <p:cNvSpPr txBox="1"/>
          <p:nvPr/>
        </p:nvSpPr>
        <p:spPr>
          <a:xfrm>
            <a:off x="8283446" y="1432691"/>
            <a:ext cx="1885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고개 위로 젖히기</a:t>
            </a:r>
            <a:r>
              <a:rPr lang="en-US" altLang="ko-KR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미션 컨트롤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E9B083-21EE-607D-C4A2-25655CFA515D}"/>
              </a:ext>
            </a:extLst>
          </p:cNvPr>
          <p:cNvSpPr txBox="1"/>
          <p:nvPr/>
        </p:nvSpPr>
        <p:spPr>
          <a:xfrm>
            <a:off x="9995613" y="2962827"/>
            <a:ext cx="2071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고개 우로</a:t>
            </a:r>
            <a:r>
              <a:rPr lang="en-US" altLang="ko-KR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창 포커스 우로 이동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F9160B-0602-9E9F-C052-8F233FA7E009}"/>
              </a:ext>
            </a:extLst>
          </p:cNvPr>
          <p:cNvSpPr txBox="1"/>
          <p:nvPr/>
        </p:nvSpPr>
        <p:spPr>
          <a:xfrm>
            <a:off x="6385329" y="2962827"/>
            <a:ext cx="2071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고개 좌로</a:t>
            </a:r>
            <a:r>
              <a:rPr lang="en-US" altLang="ko-KR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: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창 포커스 좌로 이동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1F20B399-A69E-D7F9-BC9E-F83E29A31A89}"/>
              </a:ext>
            </a:extLst>
          </p:cNvPr>
          <p:cNvSpPr/>
          <p:nvPr/>
        </p:nvSpPr>
        <p:spPr>
          <a:xfrm rot="10800000">
            <a:off x="9107448" y="2120900"/>
            <a:ext cx="237448" cy="666698"/>
          </a:xfrm>
          <a:prstGeom prst="downArrow">
            <a:avLst>
              <a:gd name="adj1" fmla="val 30002"/>
              <a:gd name="adj2" fmla="val 1479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6AA08238-B3CD-87F6-BE6C-E3FAF3C97E66}"/>
              </a:ext>
            </a:extLst>
          </p:cNvPr>
          <p:cNvSpPr/>
          <p:nvPr/>
        </p:nvSpPr>
        <p:spPr>
          <a:xfrm rot="5400000">
            <a:off x="7302305" y="2454249"/>
            <a:ext cx="237448" cy="666698"/>
          </a:xfrm>
          <a:prstGeom prst="downArrow">
            <a:avLst>
              <a:gd name="adj1" fmla="val 30002"/>
              <a:gd name="adj2" fmla="val 1479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22D715D2-BD7A-9E70-1390-34DD0219B026}"/>
              </a:ext>
            </a:extLst>
          </p:cNvPr>
          <p:cNvSpPr/>
          <p:nvPr/>
        </p:nvSpPr>
        <p:spPr>
          <a:xfrm rot="16200000">
            <a:off x="10912591" y="2464326"/>
            <a:ext cx="237448" cy="666698"/>
          </a:xfrm>
          <a:prstGeom prst="downArrow">
            <a:avLst>
              <a:gd name="adj1" fmla="val 30002"/>
              <a:gd name="adj2" fmla="val 1479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5B076-C97D-1D6A-26C1-AD774DE73248}"/>
              </a:ext>
            </a:extLst>
          </p:cNvPr>
          <p:cNvSpPr txBox="1"/>
          <p:nvPr/>
        </p:nvSpPr>
        <p:spPr>
          <a:xfrm>
            <a:off x="6633938" y="4671493"/>
            <a:ext cx="3440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</a:t>
            </a:r>
            <a:r>
              <a:rPr lang="ko-KR" altLang="en-US" sz="24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사용자의 참여 유도 가능</a:t>
            </a:r>
            <a:endParaRPr lang="en-US" altLang="ko-KR" sz="2400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</a:t>
            </a:r>
            <a:r>
              <a:rPr lang="ko-KR" altLang="en-US" sz="24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직관적인 상호작용</a:t>
            </a:r>
            <a:endParaRPr lang="en-US" altLang="ko-KR" sz="2400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r>
              <a:rPr lang="en-US" altLang="ko-KR" sz="24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*</a:t>
            </a:r>
            <a:r>
              <a:rPr lang="ko-KR" altLang="en-US" sz="24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사용하기 편리함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3EA9B-886B-85E7-1261-92FD67D47088}"/>
              </a:ext>
            </a:extLst>
          </p:cNvPr>
          <p:cNvSpPr txBox="1"/>
          <p:nvPr/>
        </p:nvSpPr>
        <p:spPr>
          <a:xfrm>
            <a:off x="1160339" y="571874"/>
            <a:ext cx="29049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제스처 종류</a:t>
            </a:r>
            <a:r>
              <a:rPr lang="en-US" altLang="ko-KR" sz="40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?</a:t>
            </a:r>
            <a:endParaRPr lang="ko-KR" altLang="en-US" sz="4000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391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432DD8-25C7-DA91-9238-297459CD9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9A7131-7251-173F-2DD2-F762F9054FFC}"/>
              </a:ext>
            </a:extLst>
          </p:cNvPr>
          <p:cNvSpPr txBox="1"/>
          <p:nvPr/>
        </p:nvSpPr>
        <p:spPr>
          <a:xfrm>
            <a:off x="779339" y="571874"/>
            <a:ext cx="6296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이 시스템이 줄 수 있는 </a:t>
            </a:r>
            <a:r>
              <a:rPr lang="en-US" altLang="ko-KR" sz="40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‘</a:t>
            </a:r>
            <a:r>
              <a:rPr lang="ko-KR" altLang="en-US" sz="40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가치</a:t>
            </a:r>
            <a:r>
              <a:rPr lang="en-US" altLang="ko-KR" sz="40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’</a:t>
            </a:r>
            <a:endParaRPr lang="ko-KR" altLang="en-US" sz="4000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3D7CC6-8428-40C4-8F42-D746DD6A68AA}"/>
              </a:ext>
            </a:extLst>
          </p:cNvPr>
          <p:cNvSpPr txBox="1"/>
          <p:nvPr/>
        </p:nvSpPr>
        <p:spPr>
          <a:xfrm>
            <a:off x="657225" y="2467046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건강한 자세 습관 형성</a:t>
            </a:r>
            <a:endParaRPr lang="en-US" altLang="ko-KR" sz="2000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모든 연령대에 적용 가능</a:t>
            </a:r>
            <a:endParaRPr lang="en-US" altLang="ko-KR" sz="2000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sz="2000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제스처 기반 </a:t>
            </a:r>
            <a:r>
              <a:rPr lang="ko-KR" altLang="en-US" sz="2000" dirty="0" err="1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인터렉션</a:t>
            </a:r>
            <a:r>
              <a:rPr lang="ko-KR" altLang="en-US" sz="20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-&gt; </a:t>
            </a:r>
            <a:r>
              <a:rPr lang="ko-KR" altLang="en-US" sz="20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능동적인 자세 교정 유도</a:t>
            </a:r>
            <a:endParaRPr lang="en-US" altLang="ko-KR" sz="2000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endParaRPr lang="en-US" altLang="ko-KR" sz="2000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실시간 피드백 </a:t>
            </a:r>
            <a:r>
              <a:rPr lang="en-US" altLang="ko-KR" sz="20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+ </a:t>
            </a:r>
            <a:r>
              <a:rPr lang="ko-KR" altLang="en-US" sz="20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직관적 제어 </a:t>
            </a:r>
            <a:r>
              <a:rPr lang="en-US" altLang="ko-KR" sz="20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(</a:t>
            </a:r>
            <a:r>
              <a:rPr lang="ko-KR" altLang="en-US" sz="20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미션 컨트롤</a:t>
            </a:r>
            <a:r>
              <a:rPr lang="en-US" altLang="ko-KR" sz="20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/ </a:t>
            </a:r>
            <a:r>
              <a:rPr lang="ko-KR" altLang="en-US" sz="20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창 전환</a:t>
            </a:r>
            <a:r>
              <a:rPr lang="en-US" altLang="ko-KR" sz="20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)</a:t>
            </a:r>
          </a:p>
          <a:p>
            <a:endParaRPr lang="en-US" altLang="ko-KR" sz="2000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반복 경고의 피로도 </a:t>
            </a:r>
            <a:r>
              <a:rPr lang="ko-KR" altLang="en-US" sz="2000" dirty="0">
                <a:solidFill>
                  <a:schemeClr val="bg1"/>
                </a:solidFill>
              </a:rPr>
              <a:t>↓</a:t>
            </a:r>
            <a:r>
              <a:rPr lang="en-US" altLang="ko-KR" sz="20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, </a:t>
            </a:r>
            <a:r>
              <a:rPr lang="ko-KR" altLang="en-US" sz="2000" dirty="0">
                <a:solidFill>
                  <a:schemeClr val="bg1"/>
                </a:solidFill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참여도 </a:t>
            </a:r>
            <a:r>
              <a:rPr lang="ko-KR" altLang="en-US" sz="2000" dirty="0">
                <a:solidFill>
                  <a:schemeClr val="bg1"/>
                </a:solidFill>
              </a:rPr>
              <a:t>↑</a:t>
            </a:r>
            <a:endParaRPr lang="ko-KR" altLang="en-US" sz="2000" dirty="0">
              <a:solidFill>
                <a:schemeClr val="bg1"/>
              </a:solidFill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7" name="그림 6" descr="텍스트, 사람, 의류, 인간의 얼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7BBB3E8-1A8D-346D-6C9C-220F4E117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106" y="0"/>
            <a:ext cx="4145894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79CED3A-694D-B1D2-6C51-4730A0420C67}"/>
              </a:ext>
            </a:extLst>
          </p:cNvPr>
          <p:cNvSpPr/>
          <p:nvPr/>
        </p:nvSpPr>
        <p:spPr>
          <a:xfrm>
            <a:off x="9074150" y="1717675"/>
            <a:ext cx="2460625" cy="466725"/>
          </a:xfrm>
          <a:prstGeom prst="rect">
            <a:avLst/>
          </a:prstGeom>
          <a:solidFill>
            <a:srgbClr val="F5FC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17212C-057F-2562-5857-3AB77D298CA8}"/>
              </a:ext>
            </a:extLst>
          </p:cNvPr>
          <p:cNvSpPr/>
          <p:nvPr/>
        </p:nvSpPr>
        <p:spPr>
          <a:xfrm>
            <a:off x="10033916" y="2988469"/>
            <a:ext cx="1396083" cy="466725"/>
          </a:xfrm>
          <a:prstGeom prst="rect">
            <a:avLst/>
          </a:prstGeom>
          <a:solidFill>
            <a:srgbClr val="F5FC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FD4976-0976-089B-6AAA-E42A3C01F69F}"/>
              </a:ext>
            </a:extLst>
          </p:cNvPr>
          <p:cNvSpPr txBox="1"/>
          <p:nvPr/>
        </p:nvSpPr>
        <p:spPr>
          <a:xfrm>
            <a:off x="9036051" y="1668175"/>
            <a:ext cx="2846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컴퓨터 앞에만 앉으면</a:t>
            </a:r>
            <a:r>
              <a: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</a:t>
            </a:r>
            <a:r>
              <a:rPr lang="ko-KR" altLang="en-US" sz="1600" dirty="0" err="1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하루종일</a:t>
            </a:r>
            <a:r>
              <a:rPr lang="ko-KR" altLang="en-US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 내 몸이 너무 불편해</a:t>
            </a:r>
            <a:r>
              <a:rPr lang="en-US" altLang="ko-KR" sz="1600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..!!!</a:t>
            </a:r>
            <a:endParaRPr lang="ko-KR" altLang="en-US" sz="160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37EA21-EE85-BB79-1D6F-F795BB514599}"/>
              </a:ext>
            </a:extLst>
          </p:cNvPr>
          <p:cNvSpPr txBox="1"/>
          <p:nvPr/>
        </p:nvSpPr>
        <p:spPr>
          <a:xfrm>
            <a:off x="10138692" y="2973229"/>
            <a:ext cx="1396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TAL</a:t>
            </a:r>
            <a:r>
              <a:rPr lang="ko-KR" altLang="en-US" sz="1600" b="1" dirty="0">
                <a:latin typeface="조선일보명조" panose="02030304000000000000" pitchFamily="18" charset="-127"/>
                <a:ea typeface="조선일보명조" panose="02030304000000000000" pitchFamily="18" charset="-127"/>
                <a:cs typeface="조선일보명조" panose="02030304000000000000" pitchFamily="18" charset="-127"/>
              </a:rPr>
              <a:t>을 쓰세요</a:t>
            </a:r>
          </a:p>
        </p:txBody>
      </p:sp>
    </p:spTree>
    <p:extLst>
      <p:ext uri="{BB962C8B-B14F-4D97-AF65-F5344CB8AC3E}">
        <p14:creationId xmlns:p14="http://schemas.microsoft.com/office/powerpoint/2010/main" val="3110983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263BFE-9F26-3F5F-9A22-4B34207C1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루엣, 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813D566-033B-D3AD-68CE-0C7EF3392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1852612"/>
            <a:ext cx="2143125" cy="2143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7256CA-C815-609B-BF82-2E6E43AF7266}"/>
              </a:ext>
            </a:extLst>
          </p:cNvPr>
          <p:cNvSpPr txBox="1"/>
          <p:nvPr/>
        </p:nvSpPr>
        <p:spPr>
          <a:xfrm>
            <a:off x="4601839" y="3995737"/>
            <a:ext cx="29883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END</a:t>
            </a:r>
            <a:endParaRPr lang="ko-KR" altLang="en-US" sz="88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636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248</Words>
  <Application>Microsoft Office PowerPoint</Application>
  <PresentationFormat>와이드스크린</PresentationFormat>
  <Paragraphs>64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조선일보명조</vt:lpstr>
      <vt:lpstr>G마켓 산스 TTF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황재현</dc:creator>
  <cp:lastModifiedBy>황재현</cp:lastModifiedBy>
  <cp:revision>2</cp:revision>
  <dcterms:created xsi:type="dcterms:W3CDTF">2025-06-19T14:08:21Z</dcterms:created>
  <dcterms:modified xsi:type="dcterms:W3CDTF">2025-06-19T15:04:31Z</dcterms:modified>
</cp:coreProperties>
</file>