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18288000" cy="4762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F"/>
    <a:srgbClr val="6E6E73"/>
    <a:srgbClr val="FFFFFF"/>
    <a:srgbClr val="F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2256" autoAdjust="0"/>
  </p:normalViewPr>
  <p:slideViewPr>
    <p:cSldViewPr snapToGrid="0">
      <p:cViewPr>
        <p:scale>
          <a:sx n="75" d="100"/>
          <a:sy n="75" d="100"/>
        </p:scale>
        <p:origin x="54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794186"/>
            <a:ext cx="15544800" cy="16580558"/>
          </a:xfrm>
        </p:spPr>
        <p:txBody>
          <a:bodyPr anchor="b"/>
          <a:lstStyle>
            <a:lvl1pPr algn="ctr">
              <a:defRPr sz="120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5014157"/>
            <a:ext cx="13716000" cy="11498352"/>
          </a:xfrm>
        </p:spPr>
        <p:txBody>
          <a:bodyPr/>
          <a:lstStyle>
            <a:lvl1pPr marL="0" indent="0" algn="ctr">
              <a:buNone/>
              <a:defRPr sz="4801"/>
            </a:lvl1pPr>
            <a:lvl2pPr marL="914406" indent="0" algn="ctr">
              <a:buNone/>
              <a:defRPr sz="4004"/>
            </a:lvl2pPr>
            <a:lvl3pPr marL="1828812" indent="0" algn="ctr">
              <a:buNone/>
              <a:defRPr sz="3595"/>
            </a:lvl3pPr>
            <a:lvl4pPr marL="2743207" indent="0" algn="ctr">
              <a:buNone/>
              <a:defRPr sz="3197"/>
            </a:lvl4pPr>
            <a:lvl5pPr marL="3657612" indent="0" algn="ctr">
              <a:buNone/>
              <a:defRPr sz="3197"/>
            </a:lvl5pPr>
            <a:lvl6pPr marL="4572018" indent="0" algn="ctr">
              <a:buNone/>
              <a:defRPr sz="3197"/>
            </a:lvl6pPr>
            <a:lvl7pPr marL="5486424" indent="0" algn="ctr">
              <a:buNone/>
              <a:defRPr sz="3197"/>
            </a:lvl7pPr>
            <a:lvl8pPr marL="6400819" indent="0" algn="ctr">
              <a:buNone/>
              <a:defRPr sz="3197"/>
            </a:lvl8pPr>
            <a:lvl9pPr marL="7315225" indent="0" algn="ctr">
              <a:buNone/>
              <a:defRPr sz="3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91B-CF5F-4825-BAB9-0AE26375DE72}" type="datetimeFigureOut">
              <a:rPr lang="nl-BE" smtClean="0"/>
              <a:t>6/08/2025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279D-A9EC-43C6-B5F9-B6D13BC638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449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91B-CF5F-4825-BAB9-0AE26375DE72}" type="datetimeFigureOut">
              <a:rPr lang="nl-BE" smtClean="0"/>
              <a:t>6/08/2025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279D-A9EC-43C6-B5F9-B6D13BC638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925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2535602"/>
            <a:ext cx="3943350" cy="403599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2535602"/>
            <a:ext cx="11601450" cy="403599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91B-CF5F-4825-BAB9-0AE26375DE72}" type="datetimeFigureOut">
              <a:rPr lang="nl-BE" smtClean="0"/>
              <a:t>6/08/2025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279D-A9EC-43C6-B5F9-B6D13BC638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026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91B-CF5F-4825-BAB9-0AE26375DE72}" type="datetimeFigureOut">
              <a:rPr lang="nl-BE" smtClean="0"/>
              <a:t>6/08/2025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279D-A9EC-43C6-B5F9-B6D13BC638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440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11873185"/>
            <a:ext cx="15773400" cy="19810676"/>
          </a:xfrm>
        </p:spPr>
        <p:txBody>
          <a:bodyPr anchor="b"/>
          <a:lstStyle>
            <a:lvl1pPr>
              <a:defRPr sz="120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31871294"/>
            <a:ext cx="15773400" cy="10417964"/>
          </a:xfrm>
        </p:spPr>
        <p:txBody>
          <a:bodyPr/>
          <a:lstStyle>
            <a:lvl1pPr marL="0" indent="0">
              <a:buNone/>
              <a:defRPr sz="4801">
                <a:solidFill>
                  <a:schemeClr val="tx1"/>
                </a:solidFill>
              </a:defRPr>
            </a:lvl1pPr>
            <a:lvl2pPr marL="914406" indent="0">
              <a:buNone/>
              <a:defRPr sz="4004">
                <a:solidFill>
                  <a:schemeClr val="tx1">
                    <a:tint val="75000"/>
                  </a:schemeClr>
                </a:solidFill>
              </a:defRPr>
            </a:lvl2pPr>
            <a:lvl3pPr marL="1828812" indent="0">
              <a:buNone/>
              <a:defRPr sz="3595">
                <a:solidFill>
                  <a:schemeClr val="tx1">
                    <a:tint val="75000"/>
                  </a:schemeClr>
                </a:solidFill>
              </a:defRPr>
            </a:lvl3pPr>
            <a:lvl4pPr marL="2743207" indent="0">
              <a:buNone/>
              <a:defRPr sz="3197">
                <a:solidFill>
                  <a:schemeClr val="tx1">
                    <a:tint val="75000"/>
                  </a:schemeClr>
                </a:solidFill>
              </a:defRPr>
            </a:lvl4pPr>
            <a:lvl5pPr marL="3657612" indent="0">
              <a:buNone/>
              <a:defRPr sz="3197">
                <a:solidFill>
                  <a:schemeClr val="tx1">
                    <a:tint val="75000"/>
                  </a:schemeClr>
                </a:solidFill>
              </a:defRPr>
            </a:lvl5pPr>
            <a:lvl6pPr marL="4572018" indent="0">
              <a:buNone/>
              <a:defRPr sz="3197">
                <a:solidFill>
                  <a:schemeClr val="tx1">
                    <a:tint val="75000"/>
                  </a:schemeClr>
                </a:solidFill>
              </a:defRPr>
            </a:lvl6pPr>
            <a:lvl7pPr marL="5486424" indent="0">
              <a:buNone/>
              <a:defRPr sz="3197">
                <a:solidFill>
                  <a:schemeClr val="tx1">
                    <a:tint val="75000"/>
                  </a:schemeClr>
                </a:solidFill>
              </a:defRPr>
            </a:lvl7pPr>
            <a:lvl8pPr marL="6400819" indent="0">
              <a:buNone/>
              <a:defRPr sz="3197">
                <a:solidFill>
                  <a:schemeClr val="tx1">
                    <a:tint val="75000"/>
                  </a:schemeClr>
                </a:solidFill>
              </a:defRPr>
            </a:lvl8pPr>
            <a:lvl9pPr marL="7315225" indent="0">
              <a:buNone/>
              <a:defRPr sz="3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91B-CF5F-4825-BAB9-0AE26375DE72}" type="datetimeFigureOut">
              <a:rPr lang="nl-BE" smtClean="0"/>
              <a:t>6/08/2025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279D-A9EC-43C6-B5F9-B6D13BC638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626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2677954"/>
            <a:ext cx="7772400" cy="302176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2677954"/>
            <a:ext cx="7772400" cy="302176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91B-CF5F-4825-BAB9-0AE26375DE72}" type="datetimeFigureOut">
              <a:rPr lang="nl-BE" smtClean="0"/>
              <a:t>6/08/2025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279D-A9EC-43C6-B5F9-B6D13BC638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1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535608"/>
            <a:ext cx="15773400" cy="92052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11674746"/>
            <a:ext cx="7736680" cy="5721614"/>
          </a:xfrm>
        </p:spPr>
        <p:txBody>
          <a:bodyPr anchor="b"/>
          <a:lstStyle>
            <a:lvl1pPr marL="0" indent="0">
              <a:buNone/>
              <a:defRPr sz="4801" b="1"/>
            </a:lvl1pPr>
            <a:lvl2pPr marL="914406" indent="0">
              <a:buNone/>
              <a:defRPr sz="4004" b="1"/>
            </a:lvl2pPr>
            <a:lvl3pPr marL="1828812" indent="0">
              <a:buNone/>
              <a:defRPr sz="3595" b="1"/>
            </a:lvl3pPr>
            <a:lvl4pPr marL="2743207" indent="0">
              <a:buNone/>
              <a:defRPr sz="3197" b="1"/>
            </a:lvl4pPr>
            <a:lvl5pPr marL="3657612" indent="0">
              <a:buNone/>
              <a:defRPr sz="3197" b="1"/>
            </a:lvl5pPr>
            <a:lvl6pPr marL="4572018" indent="0">
              <a:buNone/>
              <a:defRPr sz="3197" b="1"/>
            </a:lvl6pPr>
            <a:lvl7pPr marL="5486424" indent="0">
              <a:buNone/>
              <a:defRPr sz="3197" b="1"/>
            </a:lvl7pPr>
            <a:lvl8pPr marL="6400819" indent="0">
              <a:buNone/>
              <a:defRPr sz="3197" b="1"/>
            </a:lvl8pPr>
            <a:lvl9pPr marL="7315225" indent="0">
              <a:buNone/>
              <a:defRPr sz="3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7396376"/>
            <a:ext cx="7736680" cy="25587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11674746"/>
            <a:ext cx="7774782" cy="5721614"/>
          </a:xfrm>
        </p:spPr>
        <p:txBody>
          <a:bodyPr anchor="b"/>
          <a:lstStyle>
            <a:lvl1pPr marL="0" indent="0">
              <a:buNone/>
              <a:defRPr sz="4801" b="1"/>
            </a:lvl1pPr>
            <a:lvl2pPr marL="914406" indent="0">
              <a:buNone/>
              <a:defRPr sz="4004" b="1"/>
            </a:lvl2pPr>
            <a:lvl3pPr marL="1828812" indent="0">
              <a:buNone/>
              <a:defRPr sz="3595" b="1"/>
            </a:lvl3pPr>
            <a:lvl4pPr marL="2743207" indent="0">
              <a:buNone/>
              <a:defRPr sz="3197" b="1"/>
            </a:lvl4pPr>
            <a:lvl5pPr marL="3657612" indent="0">
              <a:buNone/>
              <a:defRPr sz="3197" b="1"/>
            </a:lvl5pPr>
            <a:lvl6pPr marL="4572018" indent="0">
              <a:buNone/>
              <a:defRPr sz="3197" b="1"/>
            </a:lvl6pPr>
            <a:lvl7pPr marL="5486424" indent="0">
              <a:buNone/>
              <a:defRPr sz="3197" b="1"/>
            </a:lvl7pPr>
            <a:lvl8pPr marL="6400819" indent="0">
              <a:buNone/>
              <a:defRPr sz="3197" b="1"/>
            </a:lvl8pPr>
            <a:lvl9pPr marL="7315225" indent="0">
              <a:buNone/>
              <a:defRPr sz="3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7396376"/>
            <a:ext cx="7774782" cy="25587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91B-CF5F-4825-BAB9-0AE26375DE72}" type="datetimeFigureOut">
              <a:rPr lang="nl-BE" smtClean="0"/>
              <a:t>6/08/2025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279D-A9EC-43C6-B5F9-B6D13BC638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18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91B-CF5F-4825-BAB9-0AE26375DE72}" type="datetimeFigureOut">
              <a:rPr lang="nl-BE" smtClean="0"/>
              <a:t>6/08/2025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279D-A9EC-43C6-B5F9-B6D13BC638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540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91B-CF5F-4825-BAB9-0AE26375DE72}" type="datetimeFigureOut">
              <a:rPr lang="nl-BE" smtClean="0"/>
              <a:t>6/08/2025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279D-A9EC-43C6-B5F9-B6D13BC638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894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175010"/>
            <a:ext cx="5898356" cy="11112496"/>
          </a:xfrm>
        </p:spPr>
        <p:txBody>
          <a:bodyPr anchor="b"/>
          <a:lstStyle>
            <a:lvl1pPr>
              <a:defRPr sz="64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6857141"/>
            <a:ext cx="9258300" cy="33844614"/>
          </a:xfrm>
        </p:spPr>
        <p:txBody>
          <a:bodyPr/>
          <a:lstStyle>
            <a:lvl1pPr>
              <a:defRPr sz="6405"/>
            </a:lvl1pPr>
            <a:lvl2pPr>
              <a:defRPr sz="5597"/>
            </a:lvl2pPr>
            <a:lvl3pPr>
              <a:defRPr sz="4801"/>
            </a:lvl3pPr>
            <a:lvl4pPr>
              <a:defRPr sz="4004"/>
            </a:lvl4pPr>
            <a:lvl5pPr>
              <a:defRPr sz="4004"/>
            </a:lvl5pPr>
            <a:lvl6pPr>
              <a:defRPr sz="4004"/>
            </a:lvl6pPr>
            <a:lvl7pPr>
              <a:defRPr sz="4004"/>
            </a:lvl7pPr>
            <a:lvl8pPr>
              <a:defRPr sz="4004"/>
            </a:lvl8pPr>
            <a:lvl9pPr>
              <a:defRPr sz="400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4287501"/>
            <a:ext cx="5898356" cy="26469362"/>
          </a:xfrm>
        </p:spPr>
        <p:txBody>
          <a:bodyPr/>
          <a:lstStyle>
            <a:lvl1pPr marL="0" indent="0">
              <a:buNone/>
              <a:defRPr sz="3197"/>
            </a:lvl1pPr>
            <a:lvl2pPr marL="914406" indent="0">
              <a:buNone/>
              <a:defRPr sz="2799"/>
            </a:lvl2pPr>
            <a:lvl3pPr marL="1828812" indent="0">
              <a:buNone/>
              <a:defRPr sz="2400"/>
            </a:lvl3pPr>
            <a:lvl4pPr marL="2743207" indent="0">
              <a:buNone/>
              <a:defRPr sz="2002"/>
            </a:lvl4pPr>
            <a:lvl5pPr marL="3657612" indent="0">
              <a:buNone/>
              <a:defRPr sz="2002"/>
            </a:lvl5pPr>
            <a:lvl6pPr marL="4572018" indent="0">
              <a:buNone/>
              <a:defRPr sz="2002"/>
            </a:lvl6pPr>
            <a:lvl7pPr marL="5486424" indent="0">
              <a:buNone/>
              <a:defRPr sz="2002"/>
            </a:lvl7pPr>
            <a:lvl8pPr marL="6400819" indent="0">
              <a:buNone/>
              <a:defRPr sz="2002"/>
            </a:lvl8pPr>
            <a:lvl9pPr marL="7315225" indent="0">
              <a:buNone/>
              <a:defRPr sz="20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91B-CF5F-4825-BAB9-0AE26375DE72}" type="datetimeFigureOut">
              <a:rPr lang="nl-BE" smtClean="0"/>
              <a:t>6/08/2025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279D-A9EC-43C6-B5F9-B6D13BC638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75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175010"/>
            <a:ext cx="5898356" cy="11112496"/>
          </a:xfrm>
        </p:spPr>
        <p:txBody>
          <a:bodyPr anchor="b"/>
          <a:lstStyle>
            <a:lvl1pPr>
              <a:defRPr sz="64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6857141"/>
            <a:ext cx="9258300" cy="33844614"/>
          </a:xfrm>
        </p:spPr>
        <p:txBody>
          <a:bodyPr anchor="t"/>
          <a:lstStyle>
            <a:lvl1pPr marL="0" indent="0">
              <a:buNone/>
              <a:defRPr sz="6405"/>
            </a:lvl1pPr>
            <a:lvl2pPr marL="914406" indent="0">
              <a:buNone/>
              <a:defRPr sz="5597"/>
            </a:lvl2pPr>
            <a:lvl3pPr marL="1828812" indent="0">
              <a:buNone/>
              <a:defRPr sz="4801"/>
            </a:lvl3pPr>
            <a:lvl4pPr marL="2743207" indent="0">
              <a:buNone/>
              <a:defRPr sz="4004"/>
            </a:lvl4pPr>
            <a:lvl5pPr marL="3657612" indent="0">
              <a:buNone/>
              <a:defRPr sz="4004"/>
            </a:lvl5pPr>
            <a:lvl6pPr marL="4572018" indent="0">
              <a:buNone/>
              <a:defRPr sz="4004"/>
            </a:lvl6pPr>
            <a:lvl7pPr marL="5486424" indent="0">
              <a:buNone/>
              <a:defRPr sz="4004"/>
            </a:lvl7pPr>
            <a:lvl8pPr marL="6400819" indent="0">
              <a:buNone/>
              <a:defRPr sz="4004"/>
            </a:lvl8pPr>
            <a:lvl9pPr marL="7315225" indent="0">
              <a:buNone/>
              <a:defRPr sz="400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14287501"/>
            <a:ext cx="5898356" cy="26469362"/>
          </a:xfrm>
        </p:spPr>
        <p:txBody>
          <a:bodyPr/>
          <a:lstStyle>
            <a:lvl1pPr marL="0" indent="0">
              <a:buNone/>
              <a:defRPr sz="3197"/>
            </a:lvl1pPr>
            <a:lvl2pPr marL="914406" indent="0">
              <a:buNone/>
              <a:defRPr sz="2799"/>
            </a:lvl2pPr>
            <a:lvl3pPr marL="1828812" indent="0">
              <a:buNone/>
              <a:defRPr sz="2400"/>
            </a:lvl3pPr>
            <a:lvl4pPr marL="2743207" indent="0">
              <a:buNone/>
              <a:defRPr sz="2002"/>
            </a:lvl4pPr>
            <a:lvl5pPr marL="3657612" indent="0">
              <a:buNone/>
              <a:defRPr sz="2002"/>
            </a:lvl5pPr>
            <a:lvl6pPr marL="4572018" indent="0">
              <a:buNone/>
              <a:defRPr sz="2002"/>
            </a:lvl6pPr>
            <a:lvl7pPr marL="5486424" indent="0">
              <a:buNone/>
              <a:defRPr sz="2002"/>
            </a:lvl7pPr>
            <a:lvl8pPr marL="6400819" indent="0">
              <a:buNone/>
              <a:defRPr sz="2002"/>
            </a:lvl8pPr>
            <a:lvl9pPr marL="7315225" indent="0">
              <a:buNone/>
              <a:defRPr sz="20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91B-CF5F-4825-BAB9-0AE26375DE72}" type="datetimeFigureOut">
              <a:rPr lang="nl-BE" smtClean="0"/>
              <a:t>6/08/2025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279D-A9EC-43C6-B5F9-B6D13BC638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7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535608"/>
            <a:ext cx="15773400" cy="92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2677954"/>
            <a:ext cx="15773400" cy="3021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44141330"/>
            <a:ext cx="4114800" cy="2535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A91B-CF5F-4825-BAB9-0AE26375DE72}" type="datetimeFigureOut">
              <a:rPr lang="nl-BE" smtClean="0"/>
              <a:t>6/08/2025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44141330"/>
            <a:ext cx="6172200" cy="2535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44141330"/>
            <a:ext cx="4114800" cy="2535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279D-A9EC-43C6-B5F9-B6D13BC638B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14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12" rtl="0" eaLnBrk="1" latinLnBrk="0" hangingPunct="1">
        <a:lnSpc>
          <a:spcPct val="90000"/>
        </a:lnSpc>
        <a:spcBef>
          <a:spcPct val="0"/>
        </a:spcBef>
        <a:buNone/>
        <a:defRPr sz="88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3" indent="-457203" algn="l" defTabSz="1828812" rtl="0" eaLnBrk="1" latinLnBrk="0" hangingPunct="1">
        <a:lnSpc>
          <a:spcPct val="90000"/>
        </a:lnSpc>
        <a:spcBef>
          <a:spcPts val="2002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9" indent="-457203" algn="l" defTabSz="182881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1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4" indent="-457203" algn="l" defTabSz="182881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4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9" indent="-457203" algn="l" defTabSz="182881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595" kern="1200">
          <a:solidFill>
            <a:schemeClr val="tx1"/>
          </a:solidFill>
          <a:latin typeface="+mn-lt"/>
          <a:ea typeface="+mn-ea"/>
          <a:cs typeface="+mn-cs"/>
        </a:defRPr>
      </a:lvl4pPr>
      <a:lvl5pPr marL="4114815" indent="-457203" algn="l" defTabSz="182881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595" kern="1200">
          <a:solidFill>
            <a:schemeClr val="tx1"/>
          </a:solidFill>
          <a:latin typeface="+mn-lt"/>
          <a:ea typeface="+mn-ea"/>
          <a:cs typeface="+mn-cs"/>
        </a:defRPr>
      </a:lvl5pPr>
      <a:lvl6pPr marL="5029221" indent="-457203" algn="l" defTabSz="182881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595" kern="1200">
          <a:solidFill>
            <a:schemeClr val="tx1"/>
          </a:solidFill>
          <a:latin typeface="+mn-lt"/>
          <a:ea typeface="+mn-ea"/>
          <a:cs typeface="+mn-cs"/>
        </a:defRPr>
      </a:lvl6pPr>
      <a:lvl7pPr marL="5943616" indent="-457203" algn="l" defTabSz="182881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595" kern="1200">
          <a:solidFill>
            <a:schemeClr val="tx1"/>
          </a:solidFill>
          <a:latin typeface="+mn-lt"/>
          <a:ea typeface="+mn-ea"/>
          <a:cs typeface="+mn-cs"/>
        </a:defRPr>
      </a:lvl7pPr>
      <a:lvl8pPr marL="6858022" indent="-457203" algn="l" defTabSz="182881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595" kern="1200">
          <a:solidFill>
            <a:schemeClr val="tx1"/>
          </a:solidFill>
          <a:latin typeface="+mn-lt"/>
          <a:ea typeface="+mn-ea"/>
          <a:cs typeface="+mn-cs"/>
        </a:defRPr>
      </a:lvl8pPr>
      <a:lvl9pPr marL="7772427" indent="-457203" algn="l" defTabSz="182881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5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12" rtl="0" eaLnBrk="1" latinLnBrk="0" hangingPunct="1">
        <a:defRPr sz="359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6" algn="l" defTabSz="1828812" rtl="0" eaLnBrk="1" latinLnBrk="0" hangingPunct="1">
        <a:defRPr sz="3595" kern="1200">
          <a:solidFill>
            <a:schemeClr val="tx1"/>
          </a:solidFill>
          <a:latin typeface="+mn-lt"/>
          <a:ea typeface="+mn-ea"/>
          <a:cs typeface="+mn-cs"/>
        </a:defRPr>
      </a:lvl2pPr>
      <a:lvl3pPr marL="1828812" algn="l" defTabSz="1828812" rtl="0" eaLnBrk="1" latinLnBrk="0" hangingPunct="1">
        <a:defRPr sz="3595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7" algn="l" defTabSz="1828812" rtl="0" eaLnBrk="1" latinLnBrk="0" hangingPunct="1">
        <a:defRPr sz="3595" kern="1200">
          <a:solidFill>
            <a:schemeClr val="tx1"/>
          </a:solidFill>
          <a:latin typeface="+mn-lt"/>
          <a:ea typeface="+mn-ea"/>
          <a:cs typeface="+mn-cs"/>
        </a:defRPr>
      </a:lvl4pPr>
      <a:lvl5pPr marL="3657612" algn="l" defTabSz="1828812" rtl="0" eaLnBrk="1" latinLnBrk="0" hangingPunct="1">
        <a:defRPr sz="3595" kern="1200">
          <a:solidFill>
            <a:schemeClr val="tx1"/>
          </a:solidFill>
          <a:latin typeface="+mn-lt"/>
          <a:ea typeface="+mn-ea"/>
          <a:cs typeface="+mn-cs"/>
        </a:defRPr>
      </a:lvl5pPr>
      <a:lvl6pPr marL="4572018" algn="l" defTabSz="1828812" rtl="0" eaLnBrk="1" latinLnBrk="0" hangingPunct="1">
        <a:defRPr sz="3595" kern="1200">
          <a:solidFill>
            <a:schemeClr val="tx1"/>
          </a:solidFill>
          <a:latin typeface="+mn-lt"/>
          <a:ea typeface="+mn-ea"/>
          <a:cs typeface="+mn-cs"/>
        </a:defRPr>
      </a:lvl6pPr>
      <a:lvl7pPr marL="5486424" algn="l" defTabSz="1828812" rtl="0" eaLnBrk="1" latinLnBrk="0" hangingPunct="1">
        <a:defRPr sz="3595" kern="1200">
          <a:solidFill>
            <a:schemeClr val="tx1"/>
          </a:solidFill>
          <a:latin typeface="+mn-lt"/>
          <a:ea typeface="+mn-ea"/>
          <a:cs typeface="+mn-cs"/>
        </a:defRPr>
      </a:lvl7pPr>
      <a:lvl8pPr marL="6400819" algn="l" defTabSz="1828812" rtl="0" eaLnBrk="1" latinLnBrk="0" hangingPunct="1">
        <a:defRPr sz="3595" kern="1200">
          <a:solidFill>
            <a:schemeClr val="tx1"/>
          </a:solidFill>
          <a:latin typeface="+mn-lt"/>
          <a:ea typeface="+mn-ea"/>
          <a:cs typeface="+mn-cs"/>
        </a:defRPr>
      </a:lvl8pPr>
      <a:lvl9pPr marL="7315225" algn="l" defTabSz="1828812" rtl="0" eaLnBrk="1" latinLnBrk="0" hangingPunct="1">
        <a:defRPr sz="35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5B1A49F-0E79-3C9C-0CCA-BCD1D330E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8288000" cy="457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4E9A0C-3043-3D45-4293-BCCDA3990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" y="457203"/>
            <a:ext cx="18313057" cy="553086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AA22A26-1E2D-12E1-25D1-D33D919EC434}"/>
              </a:ext>
            </a:extLst>
          </p:cNvPr>
          <p:cNvSpPr txBox="1"/>
          <p:nvPr/>
        </p:nvSpPr>
        <p:spPr>
          <a:xfrm>
            <a:off x="8146992" y="2098348"/>
            <a:ext cx="2621230" cy="953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597" dirty="0">
                <a:solidFill>
                  <a:srgbClr val="1D1D1F"/>
                </a:solidFill>
                <a:latin typeface="Frank Ruhl Libre Light" pitchFamily="2" charset="-79"/>
                <a:ea typeface="Frank Ruhl Libre Light" pitchFamily="2" charset="-79"/>
                <a:cs typeface="Frank Ruhl Libre Light" pitchFamily="2" charset="-79"/>
              </a:rPr>
              <a:t>Content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2F97EBE-6AD2-461A-B7B8-C7E3D52F74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55" y="55765897"/>
            <a:ext cx="18288000" cy="102870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582DDA75-371D-BDF3-3CE8-883DDF2B55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3710" y="3468055"/>
            <a:ext cx="10103401" cy="958028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BF23C4F-1673-2FEC-6B21-692B96F40B07}"/>
              </a:ext>
            </a:extLst>
          </p:cNvPr>
          <p:cNvSpPr txBox="1"/>
          <p:nvPr/>
        </p:nvSpPr>
        <p:spPr>
          <a:xfrm>
            <a:off x="4204239" y="3670224"/>
            <a:ext cx="9554189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0" i="0" dirty="0">
                <a:effectLst/>
                <a:latin typeface="-apple-system"/>
              </a:rPr>
              <a:t>🚨 </a:t>
            </a:r>
            <a:r>
              <a:rPr lang="nl-NL" sz="2799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Compliance Management: What It Really Means (and Why You Want to Avoid It at all cost)</a:t>
            </a:r>
            <a:endParaRPr lang="nl-BE" sz="2799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BF6E79-0B32-E263-B44E-E81C3CB83C9D}"/>
              </a:ext>
            </a:extLst>
          </p:cNvPr>
          <p:cNvSpPr txBox="1"/>
          <p:nvPr/>
        </p:nvSpPr>
        <p:spPr>
          <a:xfrm>
            <a:off x="4252123" y="5372125"/>
            <a:ext cx="9783751" cy="119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The client approached us at a very early stage — with little more than a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facility previously used as an indoor playground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. Their ambition was bold: to transform this space into a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fully GMP-compliant and certified manufacturing area and warehouse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. Starting from scratch meant navigating everything from layout and product flows planning to creation of the Quality Management System.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AFEA9-9326-3B77-B372-6139C9B2477F}"/>
              </a:ext>
            </a:extLst>
          </p:cNvPr>
          <p:cNvSpPr txBox="1"/>
          <p:nvPr/>
        </p:nvSpPr>
        <p:spPr>
          <a:xfrm>
            <a:off x="21755489" y="4440050"/>
            <a:ext cx="286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Impact in 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4CB4AA-5275-56D7-2A1D-676F991775F1}"/>
              </a:ext>
            </a:extLst>
          </p:cNvPr>
          <p:cNvSpPr txBox="1"/>
          <p:nvPr/>
        </p:nvSpPr>
        <p:spPr>
          <a:xfrm>
            <a:off x="4252123" y="4940897"/>
            <a:ext cx="18790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1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Client Challenge</a:t>
            </a:r>
            <a:endParaRPr lang="nl-BE" sz="1701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9DAA6-93F9-95D3-8E83-025BB8B7F7B4}"/>
              </a:ext>
            </a:extLst>
          </p:cNvPr>
          <p:cNvSpPr txBox="1"/>
          <p:nvPr/>
        </p:nvSpPr>
        <p:spPr>
          <a:xfrm>
            <a:off x="4252123" y="6962903"/>
            <a:ext cx="18790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1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Our Approach</a:t>
            </a:r>
            <a:endParaRPr lang="nl-BE" sz="1701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023E9-B0A6-2541-D38C-A62E386A9D07}"/>
              </a:ext>
            </a:extLst>
          </p:cNvPr>
          <p:cNvSpPr txBox="1"/>
          <p:nvPr/>
        </p:nvSpPr>
        <p:spPr>
          <a:xfrm>
            <a:off x="4252123" y="7365105"/>
            <a:ext cx="9783751" cy="300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We supported the client from the ground up — quite literally.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We began with the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layout and flow design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, ensuring that material, personnel, and waste flows aligned with GMP principles.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From there, we developed the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most economically efficient technical infrastructure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, balancing regulatory requirements with cost-effective execution.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A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Quality Management System (QMS)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was built from the ground up, tailored specifically to the client's operations and future plans.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We conducted the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implementation process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, trained the team, and prepared the organization for its first regulatory inspection.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FFD1E-AAE3-742F-EBA1-DF2E38AF57DA}"/>
              </a:ext>
            </a:extLst>
          </p:cNvPr>
          <p:cNvSpPr txBox="1"/>
          <p:nvPr/>
        </p:nvSpPr>
        <p:spPr>
          <a:xfrm>
            <a:off x="4252123" y="10765995"/>
            <a:ext cx="18790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1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The Result</a:t>
            </a:r>
            <a:endParaRPr lang="nl-BE" sz="1701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094D8-7813-B2F8-D8A7-96CD34C859EC}"/>
              </a:ext>
            </a:extLst>
          </p:cNvPr>
          <p:cNvSpPr txBox="1"/>
          <p:nvPr/>
        </p:nvSpPr>
        <p:spPr>
          <a:xfrm>
            <a:off x="4252123" y="11168198"/>
            <a:ext cx="9783751" cy="157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The outcome was a success: the facility passed its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GMP inspection on the first attempt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, earning its certification.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What began as an unconventional starting point — an old indoor playground— was transformed into a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fully operational, GMP-certified site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, complete with a robust and functioning QMS. The project is a testament to what can be achieved with clear vision, planning, and hands-on regulatory expertise.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A2F5AE4-A112-39D4-A654-320EFF8F0E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88764" y="622911"/>
            <a:ext cx="10217276" cy="638914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9A2B808-1CDE-5BE6-4207-F8929BE1E9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93710" y="13419841"/>
            <a:ext cx="10103401" cy="101894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887AF4-8456-DEEF-448E-AD95D0C607DE}"/>
              </a:ext>
            </a:extLst>
          </p:cNvPr>
          <p:cNvSpPr txBox="1"/>
          <p:nvPr/>
        </p:nvSpPr>
        <p:spPr>
          <a:xfrm>
            <a:off x="4252123" y="13940932"/>
            <a:ext cx="6191118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799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More than Compliance Management</a:t>
            </a:r>
            <a:endParaRPr lang="nl-BE" sz="2799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303C3A-1F20-E2D3-1417-F4AF31B1F70C}"/>
              </a:ext>
            </a:extLst>
          </p:cNvPr>
          <p:cNvSpPr txBox="1"/>
          <p:nvPr/>
        </p:nvSpPr>
        <p:spPr>
          <a:xfrm>
            <a:off x="4252123" y="15323912"/>
            <a:ext cx="9783751" cy="119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A pharmaceutical company found itself stuck in the process of C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ompliance Management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, where their Quality Management System existed primarily to pass audits — not to support daily operations or long-term growth. Regulatory pressure was high, and the system lacked integration with on-the-ground reality. 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49C259-3B83-9876-1603-3629FDCABDC1}"/>
              </a:ext>
            </a:extLst>
          </p:cNvPr>
          <p:cNvSpPr txBox="1"/>
          <p:nvPr/>
        </p:nvSpPr>
        <p:spPr>
          <a:xfrm>
            <a:off x="4252123" y="14892684"/>
            <a:ext cx="18790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1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Client Challenge</a:t>
            </a:r>
            <a:endParaRPr lang="nl-BE" sz="1701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948333-6C98-65E0-EBD9-790B883530FC}"/>
              </a:ext>
            </a:extLst>
          </p:cNvPr>
          <p:cNvSpPr txBox="1"/>
          <p:nvPr/>
        </p:nvSpPr>
        <p:spPr>
          <a:xfrm>
            <a:off x="4252123" y="16914690"/>
            <a:ext cx="18790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1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Our Approach</a:t>
            </a:r>
            <a:endParaRPr lang="nl-BE" sz="1701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4E84DF-82A0-1001-65E9-CFDA9E040363}"/>
              </a:ext>
            </a:extLst>
          </p:cNvPr>
          <p:cNvSpPr txBox="1"/>
          <p:nvPr/>
        </p:nvSpPr>
        <p:spPr>
          <a:xfrm>
            <a:off x="4252123" y="17316892"/>
            <a:ext cx="9783751" cy="376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We partnered closely with the client during a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highly challenging period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, guiding them through a full transformation of their QMS. The goal was not just to achieve compliance, but to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embed Good Manufacturing Practice (GMP)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principles into the organization’s day-to-day operations in a meaningful and sustainable way.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This involved: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Mapping the existing QMS and identifying critical gaps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Reframing quality as a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strategic asset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rather than a plain cost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Rebuilding processes and documentation to reflect both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regulatory standards and operational reality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Aligning stakeholders across departments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A6033B-8E08-6E1D-1B18-0A441C2471FD}"/>
              </a:ext>
            </a:extLst>
          </p:cNvPr>
          <p:cNvSpPr txBox="1"/>
          <p:nvPr/>
        </p:nvSpPr>
        <p:spPr>
          <a:xfrm>
            <a:off x="4252123" y="21370231"/>
            <a:ext cx="18790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1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The Result</a:t>
            </a:r>
            <a:endParaRPr lang="nl-BE" sz="1701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D5CB88-17AC-48B9-F460-DCB34CB53B76}"/>
              </a:ext>
            </a:extLst>
          </p:cNvPr>
          <p:cNvSpPr txBox="1"/>
          <p:nvPr/>
        </p:nvSpPr>
        <p:spPr>
          <a:xfrm>
            <a:off x="4252123" y="21772434"/>
            <a:ext cx="9783751" cy="157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What started as a system focused solely on surviving inspections evolved into a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mature, fully integrated QMS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that met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all GMP requirements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— in both detail and spirit.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More than just compliance, this transformation became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a source of pride for CAPA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— "a star on the uniform" — symbolizing ownership, resilience, and drive. The organization emerged with a system that supported not just the company, but also the patient.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95DC96-D40B-B436-E69B-B0FC228A4C91}"/>
              </a:ext>
            </a:extLst>
          </p:cNvPr>
          <p:cNvSpPr txBox="1"/>
          <p:nvPr/>
        </p:nvSpPr>
        <p:spPr>
          <a:xfrm rot="2483300">
            <a:off x="16449835" y="4425434"/>
            <a:ext cx="3188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dirty="0">
                <a:solidFill>
                  <a:srgbClr val="FF0000"/>
                </a:solidFill>
                <a:latin typeface="Frank Ruhl Libre Light" pitchFamily="2" charset="-79"/>
                <a:ea typeface="Frank Ruhl Libre Light" pitchFamily="2" charset="-79"/>
                <a:cs typeface="Frank Ruhl Libre Light" pitchFamily="2" charset="-79"/>
              </a:rPr>
              <a:t>Enkel de titel is zichtbaar, als je klikt expand het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DB1CA84B-6EC1-FAA3-B702-F158C1A3CF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92299" y="23980799"/>
            <a:ext cx="10103401" cy="82327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1534D8-6B98-5354-9BA6-C7B87DD5BA33}"/>
              </a:ext>
            </a:extLst>
          </p:cNvPr>
          <p:cNvSpPr txBox="1"/>
          <p:nvPr/>
        </p:nvSpPr>
        <p:spPr>
          <a:xfrm>
            <a:off x="4250712" y="24501889"/>
            <a:ext cx="9435596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799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Building a Fully GDP-Compliant QMS from the ground up</a:t>
            </a:r>
            <a:endParaRPr lang="nl-BE" sz="2799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B67F4-FEC9-6A94-41D8-5896D9BFAEE9}"/>
              </a:ext>
            </a:extLst>
          </p:cNvPr>
          <p:cNvSpPr txBox="1"/>
          <p:nvPr/>
        </p:nvSpPr>
        <p:spPr>
          <a:xfrm>
            <a:off x="4250712" y="25884869"/>
            <a:ext cx="9783751" cy="9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A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distributor of nuclear medicine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wanted to establish a new site in Belgium and needed a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fully compliant Quality Management System (QMS)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aligned with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Good Distribution Practice (GDP)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standards and local best practices. 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AF559-5326-5F97-3E2A-AD4EE485F119}"/>
              </a:ext>
            </a:extLst>
          </p:cNvPr>
          <p:cNvSpPr txBox="1"/>
          <p:nvPr/>
        </p:nvSpPr>
        <p:spPr>
          <a:xfrm>
            <a:off x="4250712" y="25453641"/>
            <a:ext cx="18790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1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Client Challenge</a:t>
            </a:r>
            <a:endParaRPr lang="nl-BE" sz="1701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A1797F-91B7-D59F-6606-EBBE5CD7E419}"/>
              </a:ext>
            </a:extLst>
          </p:cNvPr>
          <p:cNvSpPr txBox="1"/>
          <p:nvPr/>
        </p:nvSpPr>
        <p:spPr>
          <a:xfrm>
            <a:off x="4250712" y="27085122"/>
            <a:ext cx="18790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1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Our Approach</a:t>
            </a:r>
            <a:endParaRPr lang="nl-BE" sz="1701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32C12E-C167-3F0E-D655-65AE916157C0}"/>
              </a:ext>
            </a:extLst>
          </p:cNvPr>
          <p:cNvSpPr txBox="1"/>
          <p:nvPr/>
        </p:nvSpPr>
        <p:spPr>
          <a:xfrm>
            <a:off x="4250712" y="27487324"/>
            <a:ext cx="9783751" cy="282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Starting from a clean slate, we worked closely with the client to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design and implement a QMS tailored to the specific demands of distributing nuclear medicine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. Given the complexity and risk profile of these products, the system had to go beyond standard compliance.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Key steps included: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Performing a detailed regulatory and process assessment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Structuring the QMS around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GDP principles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, with clear roles, responsibilities, and documentation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Introducing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risk-based quality controls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, training programs, and procedures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Aligning internal workflows with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regulatory expectations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and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operational efficiency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E30FA9-5E27-FDC3-F504-FB0E637BE74D}"/>
              </a:ext>
            </a:extLst>
          </p:cNvPr>
          <p:cNvSpPr txBox="1"/>
          <p:nvPr/>
        </p:nvSpPr>
        <p:spPr>
          <a:xfrm>
            <a:off x="4250712" y="30654838"/>
            <a:ext cx="18790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1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The Result</a:t>
            </a:r>
            <a:endParaRPr lang="nl-BE" sz="1701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634CBD-C2C0-63C6-BF22-AB4190797AC2}"/>
              </a:ext>
            </a:extLst>
          </p:cNvPr>
          <p:cNvSpPr txBox="1"/>
          <p:nvPr/>
        </p:nvSpPr>
        <p:spPr>
          <a:xfrm>
            <a:off x="4250712" y="31057041"/>
            <a:ext cx="9783751" cy="9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7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The client now operates with a </a:t>
            </a:r>
            <a:r>
              <a:rPr lang="en-GB" sz="1700" b="1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robust, fully GDP-compliant QMS</a:t>
            </a:r>
            <a:r>
              <a:rPr lang="en-GB" sz="17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that supports both regulatory inspections and daily operational efficiency. The system enables confident handling and distribution of nuclear products while minimizing compliance risk.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AC3CF390-6A95-4F44-3494-F86BF4BBE1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92299" y="32585050"/>
            <a:ext cx="10103401" cy="1009905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FB02962-AC62-C760-5B77-4961247C80B4}"/>
              </a:ext>
            </a:extLst>
          </p:cNvPr>
          <p:cNvSpPr txBox="1"/>
          <p:nvPr/>
        </p:nvSpPr>
        <p:spPr>
          <a:xfrm>
            <a:off x="4250712" y="33106140"/>
            <a:ext cx="9461244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799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Automating monthly Customer Qualification Verification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602BBF-327E-DB3C-5267-D0E0CD6588ED}"/>
              </a:ext>
            </a:extLst>
          </p:cNvPr>
          <p:cNvSpPr txBox="1"/>
          <p:nvPr/>
        </p:nvSpPr>
        <p:spPr>
          <a:xfrm>
            <a:off x="4250712" y="34489120"/>
            <a:ext cx="9783751" cy="147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A pharmaceutical distributor faced a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compliance issue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within its customer qualification process. Due to system limitations,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unauthorized sales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could not be effectively prevented. Although mitigating actions like staff training were implemented, the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low detectability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of the issue meant that critical errors could still slip through unnoticed — posing significant risks under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Good Distribution Practice (GDP)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regulations.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06D661-0679-C95F-4DBD-DD4D1CF427DE}"/>
              </a:ext>
            </a:extLst>
          </p:cNvPr>
          <p:cNvSpPr txBox="1"/>
          <p:nvPr/>
        </p:nvSpPr>
        <p:spPr>
          <a:xfrm>
            <a:off x="4250712" y="34057892"/>
            <a:ext cx="18790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1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Client Challenge</a:t>
            </a:r>
            <a:endParaRPr lang="nl-BE" sz="1701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3CE0FE-1A1D-C2B5-1912-755A5825B5DF}"/>
              </a:ext>
            </a:extLst>
          </p:cNvPr>
          <p:cNvSpPr txBox="1"/>
          <p:nvPr/>
        </p:nvSpPr>
        <p:spPr>
          <a:xfrm>
            <a:off x="4250712" y="36451373"/>
            <a:ext cx="18790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1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Our Approach</a:t>
            </a:r>
            <a:endParaRPr lang="nl-BE" sz="1701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5171E7-E5C4-01F7-404A-2C68A6D3B335}"/>
              </a:ext>
            </a:extLst>
          </p:cNvPr>
          <p:cNvSpPr txBox="1"/>
          <p:nvPr/>
        </p:nvSpPr>
        <p:spPr>
          <a:xfrm>
            <a:off x="4250712" y="36853575"/>
            <a:ext cx="9783751" cy="376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Since the existing ERP systems lacked the flexibility to solve the problem, we developed a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custom software solution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tailored to the client’s compliance needs.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nl-BE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The tool: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l-BE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Automatically scanned every invoice on a monthly basis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Cross-referenced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customer data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against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up-to-date official databases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Generated a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data integer PDF report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with timestamp and a clear list of required actions (if any)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If no issues were detected, the user simply had to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sign and archive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the report — dramatically reducing manual overhead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We also advised the client that while a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risk-based sampling method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could theoretically guide the monthly control process, the complexity and margin for error made a fully automated approach much more suitable.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3F2734-06F0-8AAE-FF76-E8E67769163A}"/>
              </a:ext>
            </a:extLst>
          </p:cNvPr>
          <p:cNvSpPr txBox="1"/>
          <p:nvPr/>
        </p:nvSpPr>
        <p:spPr>
          <a:xfrm>
            <a:off x="4250712" y="40998989"/>
            <a:ext cx="18790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1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The Result</a:t>
            </a:r>
            <a:endParaRPr lang="nl-BE" sz="1701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0F84F1-AB1D-92B2-A1D8-4D9BB4716F57}"/>
              </a:ext>
            </a:extLst>
          </p:cNvPr>
          <p:cNvSpPr txBox="1"/>
          <p:nvPr/>
        </p:nvSpPr>
        <p:spPr>
          <a:xfrm>
            <a:off x="4250712" y="41401192"/>
            <a:ext cx="9783751" cy="9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The solution delivered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certainty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, without relying on sampling or manual review and with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zero risk of human error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. This project is a strong example of how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custom software can close critical compliance gaps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where standard tools fall short.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EC5EEB9-4304-A202-59C3-299EF47F2F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92299" y="43055603"/>
            <a:ext cx="10103401" cy="909059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4F2D4A7-BA97-639C-C030-4C8C86A6A223}"/>
              </a:ext>
            </a:extLst>
          </p:cNvPr>
          <p:cNvSpPr txBox="1"/>
          <p:nvPr/>
        </p:nvSpPr>
        <p:spPr>
          <a:xfrm>
            <a:off x="4250712" y="43576692"/>
            <a:ext cx="847539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799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From Chaos to Clarity in In-Process Control (IPC)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EA8C62-F29B-628B-6715-D0CADBEBDB08}"/>
              </a:ext>
            </a:extLst>
          </p:cNvPr>
          <p:cNvSpPr txBox="1"/>
          <p:nvPr/>
        </p:nvSpPr>
        <p:spPr>
          <a:xfrm>
            <a:off x="4250712" y="44959672"/>
            <a:ext cx="9783751" cy="147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The client’s system (Contract Manufacturer) for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In-Process Controls (IPC)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was disorganized and outdated. IPCs were logged using a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patchwork of copied forms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, multiple generations removed from the original. In batch documentation, it was often unclear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which forms needed to be filled out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, and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no standardized instructions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were available for operators. The result: confusion on the floor and time-consuming corrections during batch record reviews.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C5CD5E-F0A0-3828-2101-33F12AA52C74}"/>
              </a:ext>
            </a:extLst>
          </p:cNvPr>
          <p:cNvSpPr txBox="1"/>
          <p:nvPr/>
        </p:nvSpPr>
        <p:spPr>
          <a:xfrm>
            <a:off x="4250712" y="44528444"/>
            <a:ext cx="18790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1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Client Challenge</a:t>
            </a:r>
            <a:endParaRPr lang="nl-BE" sz="1701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EDBD5D-F66C-66E5-853B-87CEAAD911EE}"/>
              </a:ext>
            </a:extLst>
          </p:cNvPr>
          <p:cNvSpPr txBox="1"/>
          <p:nvPr/>
        </p:nvSpPr>
        <p:spPr>
          <a:xfrm>
            <a:off x="4250712" y="46921925"/>
            <a:ext cx="18790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1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Our Approach</a:t>
            </a:r>
            <a:endParaRPr lang="nl-BE" sz="1701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8F4544-24F5-10E6-64FB-8EAABB72A7DF}"/>
              </a:ext>
            </a:extLst>
          </p:cNvPr>
          <p:cNvSpPr txBox="1"/>
          <p:nvPr/>
        </p:nvSpPr>
        <p:spPr>
          <a:xfrm>
            <a:off x="4250712" y="47324127"/>
            <a:ext cx="9783751" cy="216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We began with a thorough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analysis of each production process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, identifying similarities and differences in documentation and execution.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nl-BE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From there, we implemented: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A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standardized system of IPC forms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tailored to each product group and process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Clear, uniform instructions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integrated directly into the documentation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Targeted training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to ensure all operators understood and followed the new procedures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2B2817-7D9C-EB95-305E-870653A4ACFE}"/>
              </a:ext>
            </a:extLst>
          </p:cNvPr>
          <p:cNvSpPr txBox="1"/>
          <p:nvPr/>
        </p:nvSpPr>
        <p:spPr>
          <a:xfrm>
            <a:off x="4250712" y="49907441"/>
            <a:ext cx="187908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701" b="1" dirty="0">
                <a:solidFill>
                  <a:srgbClr val="1D1D1F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The Result</a:t>
            </a:r>
            <a:endParaRPr lang="nl-BE" sz="1701" b="1" dirty="0">
              <a:solidFill>
                <a:srgbClr val="1D1D1F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DDEAF2-26EF-11A3-D82D-E370E26AB122}"/>
              </a:ext>
            </a:extLst>
          </p:cNvPr>
          <p:cNvSpPr txBox="1"/>
          <p:nvPr/>
        </p:nvSpPr>
        <p:spPr>
          <a:xfrm>
            <a:off x="4250712" y="50309644"/>
            <a:ext cx="9783751" cy="157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The new system dramatically reduced post-production issues during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batch record reviews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, saving time and minimizing compliance risks.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By bringing structure, clarity, and training into the QA process, the client moved from reactive corrections to </a:t>
            </a:r>
            <a:r>
              <a:rPr lang="en-GB" sz="1700" b="1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proactive quality control</a:t>
            </a:r>
            <a:r>
              <a:rPr lang="en-GB" sz="1700" kern="10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 —  less stress, fewer errors, and a far more efficient documentation flow.</a:t>
            </a:r>
            <a:endParaRPr lang="nl-BE" sz="1700" kern="100" dirty="0">
              <a:effectLst/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814085-E502-F69D-2F32-566D7174AF7A}"/>
              </a:ext>
            </a:extLst>
          </p:cNvPr>
          <p:cNvCxnSpPr/>
          <p:nvPr/>
        </p:nvCxnSpPr>
        <p:spPr>
          <a:xfrm>
            <a:off x="609600" y="3525216"/>
            <a:ext cx="163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2276B0-20A0-AC92-4BB5-B7C39CA7662B}"/>
              </a:ext>
            </a:extLst>
          </p:cNvPr>
          <p:cNvCxnSpPr/>
          <p:nvPr/>
        </p:nvCxnSpPr>
        <p:spPr>
          <a:xfrm>
            <a:off x="609600" y="4701660"/>
            <a:ext cx="163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4741B1-479E-DE26-BFB0-A7A8DE04FECE}"/>
              </a:ext>
            </a:extLst>
          </p:cNvPr>
          <p:cNvCxnSpPr/>
          <p:nvPr/>
        </p:nvCxnSpPr>
        <p:spPr>
          <a:xfrm>
            <a:off x="977729" y="13044738"/>
            <a:ext cx="163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and holding a phone&#10;&#10;Description automatically generated">
            <a:extLst>
              <a:ext uri="{FF2B5EF4-FFF2-40B4-BE49-F238E27FC236}">
                <a16:creationId xmlns:a16="http://schemas.microsoft.com/office/drawing/2014/main" id="{F759277B-B8F8-3B6B-5626-03CB73CC77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739" y="530229"/>
            <a:ext cx="2444400" cy="244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FE075D-FACE-15C0-93DA-DF20DAB36933}"/>
              </a:ext>
            </a:extLst>
          </p:cNvPr>
          <p:cNvSpPr txBox="1"/>
          <p:nvPr/>
        </p:nvSpPr>
        <p:spPr>
          <a:xfrm>
            <a:off x="1727200" y="25751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579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A960B-5800-6F6C-CAB2-E74D7168117E}"/>
              </a:ext>
            </a:extLst>
          </p:cNvPr>
          <p:cNvSpPr txBox="1"/>
          <p:nvPr/>
        </p:nvSpPr>
        <p:spPr>
          <a:xfrm>
            <a:off x="1632792" y="324420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454</a:t>
            </a:r>
          </a:p>
        </p:txBody>
      </p:sp>
    </p:spTree>
    <p:extLst>
      <p:ext uri="{BB962C8B-B14F-4D97-AF65-F5344CB8AC3E}">
        <p14:creationId xmlns:p14="http://schemas.microsoft.com/office/powerpoint/2010/main" val="347633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4132</TotalTime>
  <Words>1126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Frank Ruhl Libre Light</vt:lpstr>
      <vt:lpstr>Inter Tight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beast</dc:creator>
  <cp:lastModifiedBy>The beast</cp:lastModifiedBy>
  <cp:revision>190</cp:revision>
  <dcterms:created xsi:type="dcterms:W3CDTF">2025-04-13T15:49:55Z</dcterms:created>
  <dcterms:modified xsi:type="dcterms:W3CDTF">2025-08-06T12:02:43Z</dcterms:modified>
</cp:coreProperties>
</file>