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  <p:sldMasterId id="2147483671" r:id="rId3"/>
    <p:sldMasterId id="2147483673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jXfl0ebHRnQw+H86XW4STb0a52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064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59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213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748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39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6074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851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809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773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52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559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208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746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119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10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1087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844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6270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4073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0232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324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9245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903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9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44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2692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85765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3694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167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8765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7669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14069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496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80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769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357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181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22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1713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195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7003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216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3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4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  <a:defRPr/>
            </a:lvl1pPr>
            <a:lvl2pPr marL="914400" lvl="1" indent="-370840" algn="l"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  <a:defRPr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•"/>
              <a:defRPr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•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7"/>
          <p:cNvSpPr txBox="1">
            <a:spLocks noGrp="1"/>
          </p:cNvSpPr>
          <p:nvPr>
            <p:ph type="title"/>
          </p:nvPr>
        </p:nvSpPr>
        <p:spPr>
          <a:xfrm rot="5400000">
            <a:off x="4729163" y="2173287"/>
            <a:ext cx="5856288" cy="2055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body" idx="1"/>
          </p:nvPr>
        </p:nvSpPr>
        <p:spPr>
          <a:xfrm rot="5400000">
            <a:off x="538956" y="191294"/>
            <a:ext cx="58562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8"/>
          <p:cNvSpPr txBox="1">
            <a:spLocks noGrp="1"/>
          </p:cNvSpPr>
          <p:nvPr>
            <p:ph type="body" idx="1"/>
          </p:nvPr>
        </p:nvSpPr>
        <p:spPr>
          <a:xfrm rot="5400000">
            <a:off x="2309018" y="-246857"/>
            <a:ext cx="4524375" cy="8228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5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6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6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4037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63"/>
          <p:cNvSpPr txBox="1">
            <a:spLocks noGrp="1"/>
          </p:cNvSpPr>
          <p:nvPr>
            <p:ph type="body" idx="2"/>
          </p:nvPr>
        </p:nvSpPr>
        <p:spPr>
          <a:xfrm>
            <a:off x="4646613" y="1604963"/>
            <a:ext cx="40386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6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5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jp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11" name="Google Shape;11;p43" descr="AW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entury Gothic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45" name="Google Shape;45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5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4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8277468" y="657093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E30B5AD-71C1-4EBD-8FBA-68611FBFE936}" type="slidenum">
              <a:rPr lang="en-US" altLang="en-US" sz="2000"/>
              <a:pPr eaLnBrk="1" hangingPunct="1"/>
              <a:t>‹#›</a:t>
            </a:fld>
            <a:endParaRPr lang="en-US" altLang="en-US" sz="20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FFC1"/>
            </a:gs>
            <a:gs pos="10000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6"/>
          <p:cNvSpPr txBox="1"/>
          <p:nvPr/>
        </p:nvSpPr>
        <p:spPr>
          <a:xfrm>
            <a:off x="6858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Ramez Elmasri and Shamkant Navathe</a:t>
            </a:r>
            <a:endParaRPr/>
          </a:p>
        </p:txBody>
      </p:sp>
      <p:pic>
        <p:nvPicPr>
          <p:cNvPr id="89" name="Google Shape;89;p66" descr="AW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345237"/>
            <a:ext cx="685800" cy="51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6800" y="0"/>
            <a:ext cx="466725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folHlink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8"/>
          <p:cNvSpPr txBox="1"/>
          <p:nvPr/>
        </p:nvSpPr>
        <p:spPr>
          <a:xfrm>
            <a:off x="990600" y="6553200"/>
            <a:ext cx="654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</a:pPr>
            <a:r>
              <a:rPr lang="en-US" sz="1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 © 2011 Pearson Education, Inc. Publishing as Pearson Addison-Wesley</a:t>
            </a:r>
            <a:endParaRPr/>
          </a:p>
        </p:txBody>
      </p:sp>
      <p:pic>
        <p:nvPicPr>
          <p:cNvPr id="94" name="Google Shape;94;p68" descr="AW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173787"/>
            <a:ext cx="914400" cy="684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800" y="228600"/>
            <a:ext cx="5151437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68"/>
          <p:cNvSpPr txBox="1"/>
          <p:nvPr/>
        </p:nvSpPr>
        <p:spPr>
          <a:xfrm>
            <a:off x="381000" y="2209800"/>
            <a:ext cx="3048000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1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Databases and Database Users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381000" y="2209800"/>
            <a:ext cx="3048000" cy="307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Chapter 3</a:t>
            </a:r>
            <a:endParaRPr/>
          </a:p>
          <a:p>
            <a:pPr marL="0" marR="0" lvl="0" indent="0" algn="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Century Gothic"/>
              <a:buNone/>
            </a:pPr>
            <a:r>
              <a:rPr lang="en-US" sz="3000" b="1" i="0" u="none" strike="noStrike" cap="none">
                <a:solidFill>
                  <a:srgbClr val="8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Relational Data Model and Relational Database Constraints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 (cont’d.)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Cardinality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number of values in domain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relation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state at a given time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Reflects only the valid tuples that represent a particular state of the real world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names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 different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 interpretations, for the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 of tuples in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defined as a set of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Elements have no order among them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Ordering of values within a tuple and an alternative definition of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of attributes and values is not that important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long as correspondence between attributes and values maintained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 definition of a relation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 considered as a set of (&lt;attribute&gt;, &lt;value&gt;) pairs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pair gives the value of the mapping from an attribute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 value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dom(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first definition of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and the values within tuples are ordered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Simpler notation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85912"/>
            <a:ext cx="819150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300" y="4260975"/>
            <a:ext cx="7107425" cy="23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and NULLs in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value in a tuple is atomic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Flat relational model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and multivalued attributes not allowed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normal form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Multivalued attributes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represented by separate relations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attributes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Represented only by simple component attributes in basic relational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values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the values of attributes that may be unknown or may not apply to a tuple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Meanings for NULL values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unknown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exists but is not available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does not apply to this tuple (also known as value undefined)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of Relations (cont’d.)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 (meaning) of a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tuple in the relation is a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a particular instance of the assertion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Predicate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in each tuple interpreted as values that satisfy predicate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Notation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schema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degree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Uppercase letters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 relation names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Lowercase letters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 relation states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Letters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 tuples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Notation</a:t>
            </a:r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a relation schema: STUDENT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the current set of tuples in that relation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Notation: STUDENT(Name, Ssn, ...)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Refers only to relation schema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qualified with the relation name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which it belongs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the dot notation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Notation</a:t>
            </a:r>
            <a:endParaRPr/>
          </a:p>
        </p:txBody>
      </p:sp>
      <p:sp>
        <p:nvSpPr>
          <p:cNvPr id="214" name="Google Shape;214;p1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n-tuple t 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 relation </a:t>
            </a:r>
            <a:r>
              <a:rPr lang="en-US" sz="2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 &lt;v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value corresponding to attribute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200"/>
          </a:p>
          <a:p>
            <a:pPr marL="342900" marR="0" lvl="0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Noto Sans Symbols"/>
              <a:buChar char="▪"/>
            </a:pPr>
            <a:r>
              <a:rPr lang="en-US" sz="2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values of tuples:</a:t>
            </a:r>
            <a:endParaRPr sz="26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and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 to the value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2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attribute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200"/>
          </a:p>
          <a:p>
            <a:pPr marL="742950" marR="0" lvl="1" indent="-2476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640"/>
              <a:buFont typeface="Noto Sans Symbols"/>
              <a:buChar char="▪"/>
            </a:pP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t.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 to the subtuple of values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2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corresponding to the attributes specified in the list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514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00"/>
              <a:buChar char="▪"/>
            </a:pPr>
            <a:r>
              <a:rPr lang="en-US" sz="1700"/>
              <a:t>As an example, consider the tuple </a:t>
            </a:r>
            <a:endParaRPr sz="1700"/>
          </a:p>
          <a:p>
            <a:pPr marL="7429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700"/>
              <a:t>t = &lt;‘Barbara Benson’, ‘533-69-1238’, ‘(817)839-8461’, ‘7384 Fontana Lane’, NULL , 19, 3.25&gt; from the STUDENT relation; </a:t>
            </a:r>
            <a:endParaRPr sz="1700"/>
          </a:p>
          <a:p>
            <a:pPr marL="7429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700"/>
              <a:t>we have t[ Name ] = &lt;‘Barbara Benson’&gt;, and </a:t>
            </a:r>
            <a:endParaRPr sz="1700"/>
          </a:p>
          <a:p>
            <a:pPr marL="74295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700"/>
              <a:t>t[ Ssn , Gpa , Age ] = &lt;‘533-69-1238’,3.25, 19&gt;</a:t>
            </a:r>
            <a:endParaRPr sz="17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Chapter 3 Outline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Relational Data Model and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Constraints 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Relational Database Schemas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Operations, Transactions,</a:t>
            </a:r>
            <a:b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Dealing with Constraint Violations</a:t>
            </a:r>
            <a:endParaRPr/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None/>
            </a:pP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Constraints</a:t>
            </a:r>
            <a:endParaRPr/>
          </a:p>
        </p:txBody>
      </p:sp>
      <p:sp>
        <p:nvSpPr>
          <p:cNvPr id="220" name="Google Shape;220;p2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Restrictions on the actual values in a database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from the rules in the miniworld that the database represents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Inherent model-based constraints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Inherent in the data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Constraints (cont’d.)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457200" y="1876425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Schema-based constraints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directly expressed in schemas of the data model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Application-based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constraints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rules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be directly expressed in schemas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Expressed and enforced by application program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 Constraints</a:t>
            </a:r>
            <a:endParaRPr/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include: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 data types for integers and real numbers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Booleans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Fixed-length strings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Variable-length strings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Date, time, timestamp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special data types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Constraints and Constraints on NULL Values</a:t>
            </a:r>
            <a:endParaRPr/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two tuples can have the same combination of values for all their attributes.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two distinct tuples in any state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have the same value for SK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Superkey of R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any attribute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leaves a set of attributes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is not a superkey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any more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Constraints and Constraints on NULL Values (cont’d.)</a:t>
            </a:r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satisfies two properties: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distinct tuples in any state of relation cannot have identical values for (all) attributes in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superkey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remove any attributes and still have uniqueness constraint in above condition hold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Constraints and Constraints on NULL Values (cont’d.)</a:t>
            </a: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Candidate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schema may have more than one key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key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relation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Designated among candidate keys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Underline attribute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candidate keys are designated as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keys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Constraints and Constraints on NULL Values (cont’d.)</a:t>
            </a:r>
            <a:endParaRPr/>
          </a:p>
        </p:txBody>
      </p:sp>
      <p:pic>
        <p:nvPicPr>
          <p:cNvPr id="256" name="Google Shape;2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214562"/>
            <a:ext cx="8210550" cy="24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Databases and Relational Database Schemas</a:t>
            </a:r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schema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relation schemas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integrity constraints IC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relation states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 =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state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such that the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states satisfy integrity constraints specified in 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Databases and Relational Database Schemas (cont’d.)</a:t>
            </a:r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457200" y="2028825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obey all the integrity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state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Satisfies all the constraints in the defined set of integrity constraints 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Integrity, Referential Integrity,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Foreign Keys</a:t>
            </a:r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integrity constraint</a:t>
            </a:r>
            <a:endParaRPr sz="32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primary key value can be NULL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Referential integrity constraint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Specified between two relations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consistency among tuples in two relations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Relational Data Model and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Database Constraints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commercial implementations available in early 1980s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been implemented in a large number of commercial system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Hierarchical and network models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Preceded the relational model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Integrity, Referential Integrity,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Foreign Keys (cont’d.)</a:t>
            </a:r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Foreign key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attributes in FK have the same domain(s) as the primary key attributes PK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of FK in a tuple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current state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either occurs as a value of PK for some tuple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the current state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is NULL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Integrity, Referential Integrity,</a:t>
            </a:r>
            <a:b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Foreign Keys (cont’d.)</a:t>
            </a:r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Diagrammatically display referential integrity constraints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Directed arc from each foreign key to the relation it references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integrity constraints should be specified on relational database schema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Types of Constraints</a:t>
            </a:r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body" idx="1"/>
          </p:nvPr>
        </p:nvSpPr>
        <p:spPr>
          <a:xfrm>
            <a:off x="457200" y="1528762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Semantic integrity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have to be specified and enforced on a relational database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assertions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common to check for these types of constraints within the application programs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Types of Constraints (cont’d.)</a:t>
            </a:r>
            <a:endParaRPr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dependency constraint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Establishes a functional relationship among two sets of attributes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determines a unique value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constraints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constraints that a valid state of the database must satisfy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Transition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to deal with state changes in the database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Operations, Transactions, and Dealing with Constraint Violations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8012" cy="430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Operations of the relational model can be categorized into retrievals and updates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operations that change the states of relations in the database: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(or Modify)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Insert Operation</a:t>
            </a:r>
            <a:endParaRPr/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list of attribute values for a new tuple t that is to be inserted into a relation 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violate any of the four types of constraints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an insertion violates one or more constraints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option is to reject the insertion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Delete Operation</a:t>
            </a:r>
            <a:endParaRPr/>
          </a:p>
        </p:txBody>
      </p:sp>
      <p:sp>
        <p:nvSpPr>
          <p:cNvPr id="316" name="Google Shape;316;p3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violate only referential integrity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tuple being deleted is referenced by foreign keys from other tuples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 the deletion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Propagate the deletion by deleting tuples that reference the tuple that is being deleted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null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default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Modify the referencing attribute values that cause the violation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Update Operation</a:t>
            </a:r>
            <a:endParaRPr/>
          </a:p>
        </p:txBody>
      </p:sp>
      <p:sp>
        <p:nvSpPr>
          <p:cNvPr id="322" name="Google Shape;322;p40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Necessary to specify a condition on attributes of relation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the tuple (or tuples) to be modified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attribute not part of a primary key nor of a foreign key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causes no problems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Updating a primary/foreign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issues as with Insert/Delete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Transaction Concept</a:t>
            </a:r>
            <a:endParaRPr/>
          </a:p>
        </p:txBody>
      </p:sp>
      <p:sp>
        <p:nvSpPr>
          <p:cNvPr id="328" name="Google Shape;328;p41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Executing program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some database operations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leave the database in a valid or consistent state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transaction processing (OLTP) systems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 transactions at rates that reach several hundred per second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762000"/>
            <a:ext cx="71913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Concepts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data as a collection of relations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values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a collection of related data values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 that typically corresponds to a real-world entity or relationship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 name and column names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 the meaning of the values in each row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6"/>
          <p:cNvPicPr preferRelativeResize="0"/>
          <p:nvPr/>
        </p:nvPicPr>
        <p:blipFill rotWithShape="1">
          <a:blip r:embed="rId3">
            <a:alphaModFix/>
          </a:blip>
          <a:srcRect t="950"/>
          <a:stretch/>
        </p:blipFill>
        <p:spPr>
          <a:xfrm>
            <a:off x="381000" y="1295400"/>
            <a:ext cx="7929562" cy="489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6"/>
          <p:cNvPicPr preferRelativeResize="0"/>
          <p:nvPr/>
        </p:nvPicPr>
        <p:blipFill rotWithShape="1">
          <a:blip r:embed="rId4">
            <a:alphaModFix/>
          </a:blip>
          <a:srcRect r="4237"/>
          <a:stretch/>
        </p:blipFill>
        <p:spPr>
          <a:xfrm>
            <a:off x="381000" y="504825"/>
            <a:ext cx="82645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838200"/>
            <a:ext cx="7412037" cy="49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Characteristics differentiate relations from ordinary tables or files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Classify database constraints into: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Inherent model-based constraints, explicit schema-based constraints, and application-based constraints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Modification operations on the relational model: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Insert, Delete, and Update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Relational Model Concepts (cont’d.)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28800"/>
            <a:ext cx="82296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</a:t>
            </a:r>
            <a:endParaRPr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atomic values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Atomic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value indivisible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Specifying a domain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specified for each domain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 (cont’d.)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schema </a:t>
            </a:r>
            <a:r>
              <a:rPr lang="en-US" sz="29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Denoted by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5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5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5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5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Made up of a relation name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 list of attributes,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5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5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..., A</a:t>
            </a:r>
            <a:r>
              <a:rPr lang="en-US" sz="25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500"/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</a:t>
            </a:r>
            <a:r>
              <a:rPr lang="en-US" sz="29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900" b="0" i="1" u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900"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of a role played by some domain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(dom(</a:t>
            </a:r>
            <a:r>
              <a:rPr lang="en-US" sz="2900" i="1">
                <a:solidFill>
                  <a:schemeClr val="dk1"/>
                </a:solidFill>
              </a:rPr>
              <a:t>A</a:t>
            </a:r>
            <a:r>
              <a:rPr lang="en-US" sz="2900" i="1" baseline="-25000">
                <a:solidFill>
                  <a:schemeClr val="dk1"/>
                </a:solidFill>
              </a:rPr>
              <a:t>i</a:t>
            </a:r>
            <a:r>
              <a:rPr lang="en-US" sz="2900">
                <a:solidFill>
                  <a:schemeClr val="dk1"/>
                </a:solidFill>
              </a:rPr>
              <a:t>))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relation schema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sz="2500"/>
          </a:p>
          <a:p>
            <a:pPr marL="342900" marR="0" lvl="0" indent="-3238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2900"/>
              <a:buFont typeface="Noto Sans Symbols"/>
              <a:buChar char="▪"/>
            </a:pPr>
            <a:r>
              <a:rPr lang="en-US" sz="29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r>
              <a:rPr lang="en-US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-US" sz="29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arity</a:t>
            </a:r>
            <a:r>
              <a:rPr lang="en-US" sz="29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of a relation </a:t>
            </a:r>
            <a:endParaRPr sz="2900"/>
          </a:p>
          <a:p>
            <a:pPr marL="742950" marR="0" lvl="1" indent="-266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1940"/>
              <a:buFont typeface="Noto Sans Symbols"/>
              <a:buChar char="▪"/>
            </a:pPr>
            <a:r>
              <a:rPr lang="en-US"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attributes n of its relation schema</a:t>
            </a:r>
            <a:endParaRPr sz="2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0" marR="0" lvl="2" indent="-190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STUDENT(Name, Ssn, Home_phone, Address, Office_phone, Age, Gpa)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 (cont’d.)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</a:t>
            </a:r>
            <a:r>
              <a:rPr lang="en-US" sz="3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state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</a:t>
            </a:r>
            <a:r>
              <a:rPr lang="en-US" sz="28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-tuples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-tuple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list of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=&lt;v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value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1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≤ i ≤ 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is an element of dom(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or is a special NULL value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Domains, Attributes, Tuples, and Relations (cont’d.)</a:t>
            </a:r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8012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Noto Sans Symbols"/>
              <a:buChar char="▪"/>
            </a:pP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 (or relation state)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Mathematical relation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degree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domains dom(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dom(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..., dom(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70C0"/>
              </a:buClr>
              <a:buSzPts val="224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Subset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Cartesian product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domains that define R: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⊆ (dom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× ... × dom(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 b="0" i="1" u="none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1747</Words>
  <Application>Microsoft Office PowerPoint</Application>
  <PresentationFormat>On-screen Show (4:3)</PresentationFormat>
  <Paragraphs>243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Noto Sans Symbols</vt:lpstr>
      <vt:lpstr>Century Gothic</vt:lpstr>
      <vt:lpstr>Times New Roman</vt:lpstr>
      <vt:lpstr>Default Design</vt:lpstr>
      <vt:lpstr>Office Theme</vt:lpstr>
      <vt:lpstr>1_Default Design</vt:lpstr>
      <vt:lpstr>2_Default Design</vt:lpstr>
      <vt:lpstr>PowerPoint Presentation</vt:lpstr>
      <vt:lpstr>Chapter 3 Outline</vt:lpstr>
      <vt:lpstr>The Relational Data Model and Relational Database Constraints</vt:lpstr>
      <vt:lpstr>Relational Model Concepts</vt:lpstr>
      <vt:lpstr>Relational Model Concepts (cont’d.)</vt:lpstr>
      <vt:lpstr>Domains, Attributes, Tuples, and Relations</vt:lpstr>
      <vt:lpstr>Domains, Attributes, Tuples, and Relations (cont’d.)</vt:lpstr>
      <vt:lpstr>Domains, Attributes, Tuples, and Relations (cont’d.)</vt:lpstr>
      <vt:lpstr>Domains, Attributes, Tuples, and Relations (cont’d.)</vt:lpstr>
      <vt:lpstr>Domains, Attributes, Tuples, and Relations (cont’d.)</vt:lpstr>
      <vt:lpstr>Characteristics of Relations</vt:lpstr>
      <vt:lpstr>Characteristics of Relations (cont’d.)</vt:lpstr>
      <vt:lpstr>Characteristics of Relations (cont’d.)</vt:lpstr>
      <vt:lpstr>Characteristics of Relations (cont’d.)</vt:lpstr>
      <vt:lpstr>Characteristics of Relations (cont’d.)</vt:lpstr>
      <vt:lpstr>Characteristics of Relations (cont’d.)</vt:lpstr>
      <vt:lpstr>Relational Model Notation</vt:lpstr>
      <vt:lpstr>Relational Model Notation</vt:lpstr>
      <vt:lpstr>Relational Model Notation</vt:lpstr>
      <vt:lpstr>Relational Model Constraints</vt:lpstr>
      <vt:lpstr>Relational Model Constraints (cont’d.)</vt:lpstr>
      <vt:lpstr>Domain Constraints</vt:lpstr>
      <vt:lpstr>Key Constraints and Constraints on NULL Values</vt:lpstr>
      <vt:lpstr>Key Constraints and Constraints on NULL Values (cont’d.)</vt:lpstr>
      <vt:lpstr>Key Constraints and Constraints on NULL Values (cont’d.)</vt:lpstr>
      <vt:lpstr>Key Constraints and Constraints on NULL Values (cont’d.)</vt:lpstr>
      <vt:lpstr>Relational Databases and Relational Database Schemas</vt:lpstr>
      <vt:lpstr>Relational Databases and Relational Database Schemas (cont’d.)</vt:lpstr>
      <vt:lpstr>Integrity, Referential Integrity, and Foreign Keys</vt:lpstr>
      <vt:lpstr>Integrity, Referential Integrity, and Foreign Keys (cont’d.)</vt:lpstr>
      <vt:lpstr>Integrity, Referential Integrity, and Foreign Keys (cont’d.)</vt:lpstr>
      <vt:lpstr>Other Types of Constraints</vt:lpstr>
      <vt:lpstr>Other Types of Constraints (cont’d.)</vt:lpstr>
      <vt:lpstr>Update Operations, Transactions, and Dealing with Constraint Violations</vt:lpstr>
      <vt:lpstr>The Insert Operation</vt:lpstr>
      <vt:lpstr>The Delete Operation</vt:lpstr>
      <vt:lpstr>The Update Operation</vt:lpstr>
      <vt:lpstr>The Transaction Concept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1</cp:revision>
  <dcterms:created xsi:type="dcterms:W3CDTF">2010-05-06T15:58:58Z</dcterms:created>
  <dcterms:modified xsi:type="dcterms:W3CDTF">2024-02-28T19:54:16Z</dcterms:modified>
</cp:coreProperties>
</file>