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jHD5VNClAJdY+VcAiV2yjBanr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9550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2714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ceecd212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ceecd212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ceecd2128_0_9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6817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60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06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11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6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65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139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12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27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62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56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cfdb63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cfdb63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ccfdb638ed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5226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788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650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28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04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426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e28524c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e28524c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ce28524cef_0_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21357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700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308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47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380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505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1749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561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512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038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420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949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778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490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58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8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108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798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6327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443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66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eecd2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eecd2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ceecd2128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3830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8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2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42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98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2100"/>
            </a:lvl1pPr>
            <a:lvl2pPr lvl="1">
              <a:buNone/>
              <a:defRPr sz="2100"/>
            </a:lvl2pPr>
            <a:lvl3pPr lvl="2">
              <a:buNone/>
              <a:defRPr sz="2100"/>
            </a:lvl3pPr>
            <a:lvl4pPr lvl="3">
              <a:buNone/>
              <a:defRPr sz="2100"/>
            </a:lvl4pPr>
            <a:lvl5pPr lvl="4">
              <a:buNone/>
              <a:defRPr sz="2100"/>
            </a:lvl5pPr>
            <a:lvl6pPr lvl="5">
              <a:buNone/>
              <a:defRPr sz="2100"/>
            </a:lvl6pPr>
            <a:lvl7pPr lvl="6">
              <a:buNone/>
              <a:defRPr sz="2100"/>
            </a:lvl7pPr>
            <a:lvl8pPr lvl="7">
              <a:buNone/>
              <a:defRPr sz="2100"/>
            </a:lvl8pPr>
            <a:lvl9pPr lvl="8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2100"/>
            </a:lvl1pPr>
            <a:lvl2pPr lvl="1" rtl="0">
              <a:buNone/>
              <a:defRPr sz="2100"/>
            </a:lvl2pPr>
            <a:lvl3pPr lvl="2" rtl="0">
              <a:buNone/>
              <a:defRPr sz="2100"/>
            </a:lvl3pPr>
            <a:lvl4pPr lvl="3" rtl="0">
              <a:buNone/>
              <a:defRPr sz="2100"/>
            </a:lvl4pPr>
            <a:lvl5pPr lvl="4" rtl="0">
              <a:buNone/>
              <a:defRPr sz="2100"/>
            </a:lvl5pPr>
            <a:lvl6pPr lvl="5" rtl="0">
              <a:buNone/>
              <a:defRPr sz="2100"/>
            </a:lvl6pPr>
            <a:lvl7pPr lvl="6" rtl="0">
              <a:buNone/>
              <a:defRPr sz="2100"/>
            </a:lvl7pPr>
            <a:lvl8pPr lvl="7" rtl="0">
              <a:buNone/>
              <a:defRPr sz="2100"/>
            </a:lvl8pPr>
            <a:lvl9pPr lvl="8" rtl="0">
              <a:buNone/>
              <a:defRPr sz="2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5" name="Google Shape;55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81000" y="2209800"/>
            <a:ext cx="3048000" cy="30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7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Modeling Using the Entity-Relationship (ER)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eecd2128_0_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Sample Database Application</a:t>
            </a:r>
            <a:endParaRPr/>
          </a:p>
        </p:txBody>
      </p:sp>
      <p:sp>
        <p:nvSpPr>
          <p:cNvPr id="180" name="Google Shape;180;gcceecd2128_0_92"/>
          <p:cNvSpPr txBox="1">
            <a:spLocks noGrp="1"/>
          </p:cNvSpPr>
          <p:nvPr>
            <p:ph type="body" idx="1"/>
          </p:nvPr>
        </p:nvSpPr>
        <p:spPr>
          <a:xfrm>
            <a:off x="457200" y="1528762"/>
            <a:ext cx="8228100" cy="452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sz="2600">
                <a:solidFill>
                  <a:schemeClr val="dk1"/>
                </a:solidFill>
              </a:rPr>
              <a:t>COMPANY</a:t>
            </a:r>
            <a:endParaRPr sz="2600">
              <a:solidFill>
                <a:schemeClr val="dk1"/>
              </a:solidFill>
            </a:endParaRPr>
          </a:p>
          <a:p>
            <a:pPr marL="742950" lvl="1" indent="-247650" algn="l" rtl="0"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>
                <a:solidFill>
                  <a:schemeClr val="dk1"/>
                </a:solidFill>
              </a:rPr>
              <a:t>Employee: store each employee’s name, Social Security number, address, salary, sex (gender), and birth date</a:t>
            </a:r>
            <a:endParaRPr sz="22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An employee is assigned to one department, but may work on several projects</a:t>
            </a:r>
            <a:endParaRPr sz="20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current number of hours per week that an employee works on each project.</a:t>
            </a:r>
            <a:endParaRPr sz="2000">
              <a:solidFill>
                <a:schemeClr val="dk1"/>
              </a:solidFill>
            </a:endParaRPr>
          </a:p>
          <a:p>
            <a:pPr marL="1143000" marR="0" lvl="2" indent="-203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direct supervisor of each employee</a:t>
            </a:r>
            <a:endParaRPr sz="2000">
              <a:solidFill>
                <a:schemeClr val="dk1"/>
              </a:solidFill>
            </a:endParaRPr>
          </a:p>
          <a:p>
            <a:pPr marL="1143000" lvl="2" indent="-203200" algn="l" rtl="0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•"/>
            </a:pPr>
            <a:r>
              <a:rPr lang="en-US" sz="2000">
                <a:solidFill>
                  <a:schemeClr val="dk1"/>
                </a:solidFill>
              </a:rPr>
              <a:t>Keep track of the dependents of each employee (dependent’s first name, sex, birth date, and relationship to the employee)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cceecd2128_0_9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52400"/>
            <a:ext cx="6272212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100"/>
              <a:t>11</a:t>
            </a:fld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Attributes, and Keys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model describes data as: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and Attributes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Thing in real world with independent existence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Particular properties that describe 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attributes: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(atomic)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Single-valued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attributes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and Attributes (cont’d.)</a:t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209800"/>
            <a:ext cx="7439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Keys, and Value Sets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(or set) of entities that have the same attributes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124200"/>
            <a:ext cx="67056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Keys, and Value Sets (cont’d.)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uniqueness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whose values are distinct for each individual entity in entity set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attribute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Uniqueness property must hold for every entity set of the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sets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of values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set of values that may be assigned to that attribute for each individual entity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Conceptual Design of the COMPANY Database</a:t>
            </a:r>
            <a:endParaRPr/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429000"/>
            <a:ext cx="63722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550" y="1981200"/>
            <a:ext cx="33718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457200" y="348466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Relationship Sets, Roles, and Structural Constraints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57200" y="1727513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attribute of one entity type refers to another entity type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references as relationships not attributes</a:t>
            </a:r>
            <a:endParaRPr dirty="0"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Sets, and Instances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among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entity types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0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2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32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a set of associations among entities from these entity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instances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associates n individual entities 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entity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member of entity set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7 Outline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for Database Design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Database Application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Types, Entity Sets, Attributes, and Keys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Types, Relationship Sets, Roles, and Structural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fdb638ed_0_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Relationship Types, Sets, and Instances</a:t>
            </a:r>
            <a:endParaRPr/>
          </a:p>
        </p:txBody>
      </p:sp>
      <p:sp>
        <p:nvSpPr>
          <p:cNvPr id="252" name="Google Shape;252;gccfdb638ed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3" name="Google Shape;253;gccfdb638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5" y="1568450"/>
            <a:ext cx="7682245" cy="4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Degree</a:t>
            </a:r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relationship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participating entity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as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a binary relationship type in terms of attributes</a:t>
            </a: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74725"/>
            <a:ext cx="7621587" cy="4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Names and Recursive Relationships</a:t>
            </a:r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names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recursive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name signifies role that a participating entity plays in each relationship instance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entity type participates more than once in a relationship type in different roles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specify role name</a:t>
            </a:r>
            <a:endParaRPr/>
          </a:p>
        </p:txBody>
      </p:sp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818578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Binary Relationship Types</a:t>
            </a:r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Cardinality ratio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binary relationship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maximum number of relationship instances that entity can participate in.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The possible cardinality ratios for binary relationship types: 1:1, 1:N, N:1, and M:N.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Participation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whether existence of entity depends on its being related to another entity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28524cef_0_2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95" name="Google Shape;295;gce28524ce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975" y="399025"/>
            <a:ext cx="48577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ce28524cef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975" y="3161525"/>
            <a:ext cx="48577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Relationship Types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of 1:1 or 1:N relationship types can be migrated to one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1:N relationship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attribute can be migrated only to entity type on N-side of relationship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M:N relationship types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attributes may be determined by combination of participating 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specified as relationship attributes</a:t>
            </a:r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Entity Types</a:t>
            </a:r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have key attributes of their own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by being related to specific entities from another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relationship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Relates a weak entity type to its owner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has a total participation constraint</a:t>
            </a:r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Refining the ER Design for the COMPANY Database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attributes that represent relationships into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cardinality ratio and participation constraint of each relationship type</a:t>
            </a: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7 Outline (cont’d.)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Refining the ER Design for the COMPANY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Diagrams, Naming Conventions, and Design Issues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 UML Class Diagrams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 of Degree Higher than Two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Diagrams, Naming Conventions, and Design Issues</a:t>
            </a:r>
            <a:endParaRPr/>
          </a:p>
        </p:txBody>
      </p:sp>
      <p:pic>
        <p:nvPicPr>
          <p:cNvPr id="323" name="Google Shape;32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4962"/>
            <a:ext cx="822810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 Naming of Schema Constructs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names that convey meanings attached to different constructs in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Nouns give rise to entity type names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Verbs indicate names of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binary relationship names to make ER diagram readable from left to right and from top to bottom</a:t>
            </a:r>
            <a:endParaRPr/>
          </a:p>
        </p:txBody>
      </p:sp>
      <p:sp>
        <p:nvSpPr>
          <p:cNvPr id="331" name="Google Shape;331;p2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Choices for ER Conceptual Design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concept first as an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Refined into a relationship if attribute is a reference to another entity type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that exists in several entity types may be elevated to an independent entity type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applied in the inverse</a:t>
            </a:r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Notations for ER Diagrams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structural constraints on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Replaces cardinality ratio (1:1, 1:N, M:N) and single/double line notation for participation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a pair of integer numbers (min, max) with each participation of an entity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relationship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0 ≤ min ≤ max and max ≥ 1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04800"/>
            <a:ext cx="6616700" cy="61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methodology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extensively in software design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types of diagrams for various software design purposes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in ER corresponds to an object in UML</a:t>
            </a:r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"/>
            <a:ext cx="7910512" cy="60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66" name="Google Shape;366;p32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72" name="Google Shape;372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 three sections: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section gives the class name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section includes the attributes;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section includes operations that can be applied to individual objects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relationship types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instances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links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association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as a line connecting participating classes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optionally have a name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Placed in a box connected to the association’s line by a dashed line</a:t>
            </a: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Other Notation: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(cont’d.)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Multiplicities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min..max, asterisk (*) indicates no maximum limit on participation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relationships: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weak entities using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qualified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Modeling Using the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(ER) Model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(ER)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 high-level conceptual data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Diagrammatic notation associated with the ER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 (UML)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Types of Degree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than Two</a:t>
            </a:r>
            <a:endParaRPr/>
          </a:p>
        </p:txBody>
      </p:sp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relationship type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participating entity types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of degree two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type of degree three 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between Binary and Ternary (or Higher-Degree) Relationships</a:t>
            </a:r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1"/>
          </p:nvPr>
        </p:nvSpPr>
        <p:spPr>
          <a:xfrm>
            <a:off x="457200" y="189757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database design tools permit only binary relationships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 relationship must be represented as a weak entity type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partial key and three identifying relationships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ternary relationship as a regular entity type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8275"/>
            <a:ext cx="6365875" cy="6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 txBox="1">
            <a:spLocks noGrp="1"/>
          </p:cNvSpPr>
          <p:nvPr>
            <p:ph type="sldNum" idx="12"/>
          </p:nvPr>
        </p:nvSpPr>
        <p:spPr>
          <a:xfrm>
            <a:off x="8165184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408" name="Google Shape;408;p38"/>
          <p:cNvSpPr txBox="1">
            <a:spLocks noGrp="1"/>
          </p:cNvSpPr>
          <p:nvPr>
            <p:ph type="sldNum" idx="4294967295"/>
          </p:nvPr>
        </p:nvSpPr>
        <p:spPr>
          <a:xfrm>
            <a:off x="6584359" y="6333009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 on Ternary (or Higher-Degree) Relationships</a:t>
            </a:r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Notations for specifying structural constraints on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-ary relationships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both be used if it is important to fully specify structural constraints</a:t>
            </a:r>
            <a:endParaRPr/>
          </a:p>
        </p:txBody>
      </p:sp>
      <p:sp>
        <p:nvSpPr>
          <p:cNvPr id="415" name="Google Shape;415;p39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ER model concepts of entities and their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types of attributes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constraints on relationships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diagrams represent E-R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class diagrams relate to ER modeling concepts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cceecd21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63" y="172838"/>
            <a:ext cx="6353175" cy="6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cceecd2128_0_0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457200" y="367320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for Database Design</a:t>
            </a:r>
            <a:endParaRPr dirty="0"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457200" y="1878345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collection and analysis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designers interview prospective database users to understand and document data requirements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requirements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application</a:t>
            </a:r>
            <a:endParaRPr dirty="0"/>
          </a:p>
        </p:txBody>
      </p:sp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(cont’d.)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schema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design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data requirements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detailed descriptions of the entity types, relationships, and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Transformed from high-level data model into implementation data model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High-Level Conceptual Data Models (cont’d.)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design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 mapping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a database schema in implementation data model of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design phase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storage structures, file organizations, indexes, access paths, and physical design parameters for the database files specified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Sample Database Application</a:t>
            </a:r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457200" y="13763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sz="2600" dirty="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Employees, departments, and projects</a:t>
            </a:r>
            <a:endParaRPr sz="2200" dirty="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is organized into departments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 dirty="0"/>
              <a:t>Department: </a:t>
            </a:r>
            <a:endParaRPr sz="22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has a unique name, a unique number, and a particular employee who manages the department. 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may have several locations.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controls a number of projects</a:t>
            </a:r>
            <a:endParaRPr sz="2000" dirty="0"/>
          </a:p>
          <a:p>
            <a:pPr marL="1143000" marR="0" lvl="2" indent="-16763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440"/>
              <a:buFont typeface="Noto Sans Symbols"/>
              <a:buChar char="•"/>
            </a:pPr>
            <a:r>
              <a:rPr lang="en-US" sz="2000" dirty="0"/>
              <a:t>Keep track of the start date of the manager.</a:t>
            </a:r>
            <a:endParaRPr sz="1700" dirty="0">
              <a:solidFill>
                <a:schemeClr val="dk1"/>
              </a:solidFill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40"/>
              <a:buChar char="▪"/>
            </a:pPr>
            <a:r>
              <a:rPr lang="en-US" sz="2200" dirty="0">
                <a:solidFill>
                  <a:schemeClr val="dk1"/>
                </a:solidFill>
              </a:rPr>
              <a:t>Project: has a unique name, a unique number, and a single location.</a:t>
            </a:r>
            <a:endParaRPr sz="1900"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ldNum" idx="12"/>
          </p:nvPr>
        </p:nvSpPr>
        <p:spPr>
          <a:xfrm>
            <a:off x="8136509" y="63182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1397</Words>
  <Application>Microsoft Office PowerPoint</Application>
  <PresentationFormat>On-screen Show (4:3)</PresentationFormat>
  <Paragraphs>235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Century Gothic</vt:lpstr>
      <vt:lpstr>Times New Roman</vt:lpstr>
      <vt:lpstr>Arial</vt:lpstr>
      <vt:lpstr>Noto Sans Symbols</vt:lpstr>
      <vt:lpstr>Default Design</vt:lpstr>
      <vt:lpstr>Office Theme</vt:lpstr>
      <vt:lpstr>PowerPoint Presentation</vt:lpstr>
      <vt:lpstr>Chapter 7 Outline</vt:lpstr>
      <vt:lpstr>Chapter 7 Outline (cont’d.)</vt:lpstr>
      <vt:lpstr>Data Modeling Using the Entity-Relationship (ER) Model</vt:lpstr>
      <vt:lpstr>PowerPoint Presentation</vt:lpstr>
      <vt:lpstr>Using High-Level Conceptual Data Models for Database Design</vt:lpstr>
      <vt:lpstr>Using High-Level Conceptual Data Models (cont’d.)</vt:lpstr>
      <vt:lpstr>Using High-Level Conceptual Data Models (cont’d.)</vt:lpstr>
      <vt:lpstr>A Sample Database Application</vt:lpstr>
      <vt:lpstr>A Sample Database Application</vt:lpstr>
      <vt:lpstr>PowerPoint Presentation</vt:lpstr>
      <vt:lpstr>Entity Types, Entity Sets, Attributes, and Keys</vt:lpstr>
      <vt:lpstr>Entities and Attributes</vt:lpstr>
      <vt:lpstr>Entities and Attributes (cont’d.)</vt:lpstr>
      <vt:lpstr>Entity Types, Entity Sets, Keys, and Value Sets</vt:lpstr>
      <vt:lpstr>Entity Types, Entity Sets, Keys, and Value Sets (cont’d.)</vt:lpstr>
      <vt:lpstr>Initial Conceptual Design of the COMPANY Database</vt:lpstr>
      <vt:lpstr>Relationship Types, Relationship Sets, Roles, and Structural Constraints</vt:lpstr>
      <vt:lpstr>Relationship Types, Sets, and Instances</vt:lpstr>
      <vt:lpstr>Relationship Types, Sets, and Instances</vt:lpstr>
      <vt:lpstr>Relationship Degree</vt:lpstr>
      <vt:lpstr>PowerPoint Presentation</vt:lpstr>
      <vt:lpstr>Role Names and Recursive Relationships</vt:lpstr>
      <vt:lpstr>PowerPoint Presentation</vt:lpstr>
      <vt:lpstr>Constraints on Binary Relationship Types</vt:lpstr>
      <vt:lpstr>PowerPoint Presentation</vt:lpstr>
      <vt:lpstr>Attributes of Relationship Types</vt:lpstr>
      <vt:lpstr>Weak Entity Types</vt:lpstr>
      <vt:lpstr>Refining the ER Design for the COMPANY Database</vt:lpstr>
      <vt:lpstr>ER Diagrams, Naming Conventions, and Design Issues</vt:lpstr>
      <vt:lpstr>Proper Naming of Schema Constructs</vt:lpstr>
      <vt:lpstr>Design Choices for ER Conceptual Design</vt:lpstr>
      <vt:lpstr>Alternative Notations for ER Diagrams</vt:lpstr>
      <vt:lpstr>PowerPoint Presentation</vt:lpstr>
      <vt:lpstr>Example of Other Notation: UML Class Diagrams</vt:lpstr>
      <vt:lpstr>PowerPoint Presentation</vt:lpstr>
      <vt:lpstr>Example of Other Notation: UML Class Diagrams (cont’d.)</vt:lpstr>
      <vt:lpstr>Example of Other Notation: UML Class Diagrams (cont’d.)</vt:lpstr>
      <vt:lpstr>Example of Other Notation: UML Class Diagrams (cont’d.)</vt:lpstr>
      <vt:lpstr>Relationship Types of Degree Higher than Two</vt:lpstr>
      <vt:lpstr>Choosing between Binary and Ternary (or Higher-Degree) Relationships</vt:lpstr>
      <vt:lpstr>PowerPoint Presentation</vt:lpstr>
      <vt:lpstr>Constraints on Ternary (or Higher-Degree) Relationships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</dc:creator>
  <cp:lastModifiedBy>Microsoft account</cp:lastModifiedBy>
  <cp:revision>9</cp:revision>
  <dcterms:created xsi:type="dcterms:W3CDTF">2010-05-06T15:58:58Z</dcterms:created>
  <dcterms:modified xsi:type="dcterms:W3CDTF">2024-04-03T23:11:08Z</dcterms:modified>
</cp:coreProperties>
</file>