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entury Gothic" panose="020B0502020202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24520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5266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4974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777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7294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5053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711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5240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9890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6752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693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a2fb719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a2fb719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7a2fb7191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2979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1523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0033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8856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175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a2fb7191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a2fb7191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7a2fb71913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86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50095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5048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2147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2591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3133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7164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4212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40466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19865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9743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2960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7014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6738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2846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5750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919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  <a:defRPr/>
            </a:lvl1pPr>
            <a:lvl2pPr marL="914400" lvl="1" indent="-37084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  <a:defRPr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/>
            </a:lvl3pPr>
            <a:lvl4pPr marL="1828800" lvl="3" indent="-3556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8153400" y="6324600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46613" y="1604963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gradFill>
          <a:gsLst>
            <a:gs pos="0">
              <a:srgbClr val="EAFFC1"/>
            </a:gs>
            <a:gs pos="100000">
              <a:srgbClr val="FFFFFF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85800" y="6553200"/>
            <a:ext cx="65484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Ramez Elmasri and Shamkant Navathe</a:t>
            </a:r>
            <a:endParaRPr/>
          </a:p>
        </p:txBody>
      </p:sp>
      <p:pic>
        <p:nvPicPr>
          <p:cNvPr id="18" name="Google Shape;18;p3" descr="AW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45238"/>
            <a:ext cx="685800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86800" y="0"/>
            <a:ext cx="4667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46856"/>
            <a:ext cx="4524375" cy="822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 rot="5400000">
            <a:off x="4729163" y="2173287"/>
            <a:ext cx="5856288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1"/>
          </p:nvPr>
        </p:nvSpPr>
        <p:spPr>
          <a:xfrm rot="5400000">
            <a:off x="538956" y="191294"/>
            <a:ext cx="58562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/>
        </p:nvSpPr>
        <p:spPr>
          <a:xfrm>
            <a:off x="381000" y="2209800"/>
            <a:ext cx="3048000" cy="16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Chapter 1</a:t>
            </a:r>
            <a:endParaRPr/>
          </a:p>
          <a:p>
            <a:pPr marL="0" marR="0" lvl="0" indent="0" algn="r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Databases and Database Users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6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folHlink"/>
            </a:gs>
            <a:gs pos="100000">
              <a:schemeClr val="l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90600" y="6553200"/>
            <a:ext cx="65484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Pearson Education, Inc. Publishing as Pearson Addison-Wesley</a:t>
            </a:r>
            <a:endParaRPr/>
          </a:p>
        </p:txBody>
      </p:sp>
      <p:pic>
        <p:nvPicPr>
          <p:cNvPr id="11" name="Google Shape;11;p1" descr="AW logo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6173788"/>
            <a:ext cx="914400" cy="68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733800" y="228600"/>
            <a:ext cx="5151438" cy="63277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685800" y="6553200"/>
            <a:ext cx="65484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Ramez Elmasri and Shamkant Navathe</a:t>
            </a:r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6345238"/>
            <a:ext cx="685800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677275" y="0"/>
            <a:ext cx="4667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8153400" y="6324600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/>
        </p:nvSpPr>
        <p:spPr>
          <a:xfrm>
            <a:off x="381000" y="2209800"/>
            <a:ext cx="3048000" cy="2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Chapter 8</a:t>
            </a:r>
            <a:endParaRPr/>
          </a:p>
          <a:p>
            <a:pPr marL="0" marR="0" lvl="0" indent="0" algn="r" rtl="0">
              <a:spcBef>
                <a:spcPts val="1875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Enhanced Entity-Relationship (EER) Model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Specialization and Generalization (cont’d.)</a:t>
            </a:r>
            <a:endParaRPr/>
          </a:p>
        </p:txBody>
      </p:sp>
      <p:sp>
        <p:nvSpPr>
          <p:cNvPr id="154" name="Google Shape;154;p35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Certain attributes may apply to some but not all entities of the superclass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Some relationship types may be participated in only by members of the subclass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Generalization</a:t>
            </a:r>
            <a:endParaRPr/>
          </a:p>
        </p:txBody>
      </p:sp>
      <p:sp>
        <p:nvSpPr>
          <p:cNvPr id="160" name="Google Shape;160;p36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Reverse process of abstraction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b="1"/>
              <a:t>Generalize</a:t>
            </a:r>
            <a:r>
              <a:rPr lang="en-US"/>
              <a:t> into a single </a:t>
            </a:r>
            <a:r>
              <a:rPr lang="en-US" b="1"/>
              <a:t>superclass 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Original entity types are special subclasses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b="1"/>
              <a:t>Generalization 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Process of defining a generalized entity type from the given entity types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7" descr="https://lh6.googleusercontent.com/hb7U23d2YpQfd2sLKO4IE-ngYPox1doIBhHdOIi-BghXp2lsqlbN5TAQmlVMaNOY-yNxlHES-fASYxCKlx1TBMt4tJWtxP_lhd4yMAxQVpen-Ps8Z-H48uoQ7RJFd-7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121" y="448147"/>
            <a:ext cx="8006834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Constraints and Characteristics of Specialization and Generalization Hierarchies</a:t>
            </a:r>
            <a:endParaRPr/>
          </a:p>
        </p:txBody>
      </p:sp>
      <p:sp>
        <p:nvSpPr>
          <p:cNvPr id="171" name="Google Shape;171;p38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8013" cy="407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Constraints that apply to a single specialization or a single generalization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Differences between specialization/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SzPts val="3200"/>
              <a:buFont typeface="Noto Sans Symbols"/>
              <a:buNone/>
            </a:pPr>
            <a:r>
              <a:rPr lang="en-US"/>
              <a:t>	generalization lattices and hierarchies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Constraints on Specialization and Generalization</a:t>
            </a:r>
            <a:endParaRPr/>
          </a:p>
        </p:txBody>
      </p:sp>
      <p:sp>
        <p:nvSpPr>
          <p:cNvPr id="177" name="Google Shape;177;p39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May be several or one subclass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Determine entity subtype: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 b="1"/>
              <a:t>Predicate-defined</a:t>
            </a:r>
            <a:r>
              <a:rPr lang="en-US"/>
              <a:t> (or c</a:t>
            </a:r>
            <a:r>
              <a:rPr lang="en-US" b="1"/>
              <a:t>ondition-defined</a:t>
            </a:r>
            <a:r>
              <a:rPr lang="en-US"/>
              <a:t>) </a:t>
            </a:r>
            <a:r>
              <a:rPr lang="en-US" b="1"/>
              <a:t>subclasses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 b="1"/>
              <a:t>Attribute-defined specialization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 b="1"/>
              <a:t>User-defined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40" descr="https://lh6.googleusercontent.com/kgyjUE7Tgvmbv6_-sJYaoBQOqflyti4fs2UKurcliI9YPnSodZaeFPRop0UZWvIT1sYpJzp_21pnh80u1b0RXrUd_61SFMLEg34OWlecPZaVl5PDBEnIVGQAVHlKtsY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609600"/>
            <a:ext cx="7848600" cy="412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Constraints on Specialization and Generalization (cont’d.)</a:t>
            </a:r>
            <a:endParaRPr/>
          </a:p>
        </p:txBody>
      </p:sp>
      <p:sp>
        <p:nvSpPr>
          <p:cNvPr id="188" name="Google Shape;188;p41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b="1"/>
              <a:t>Disjointness constraint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Specifies that the subclasses of the specialization must be disjoint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b="1"/>
              <a:t>Completeness</a:t>
            </a:r>
            <a:r>
              <a:rPr lang="en-US"/>
              <a:t> (or </a:t>
            </a:r>
            <a:r>
              <a:rPr lang="en-US" b="1"/>
              <a:t>totalness</a:t>
            </a:r>
            <a:r>
              <a:rPr lang="en-US"/>
              <a:t>) </a:t>
            </a:r>
            <a:r>
              <a:rPr lang="en-US" b="1"/>
              <a:t>constraint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May be </a:t>
            </a:r>
            <a:r>
              <a:rPr lang="en-US" b="1"/>
              <a:t>total</a:t>
            </a:r>
            <a:r>
              <a:rPr lang="en-US"/>
              <a:t> or </a:t>
            </a:r>
            <a:r>
              <a:rPr lang="en-US" b="1"/>
              <a:t>partial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Disjointness and completeness constraints are independent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42" descr="https://lh6.googleusercontent.com/dDx1MBe2uW9F_zQgAQ_uON5IB7bHgDRwA4uNLkoOdHor8hzsFZEsI4Ahn8Pfq8Tl2FaGWbFBnHWxB4xRqutJK0jHAzrgsvg9md4HZGBWi6w60GoXNKSaNPLOP_uMsg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295400"/>
            <a:ext cx="7467600" cy="2183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Specialization and Generalization Hierarchies</a:t>
            </a:r>
            <a:br>
              <a:rPr lang="en-US"/>
            </a:br>
            <a:r>
              <a:rPr lang="en-US"/>
              <a:t>and Lattices</a:t>
            </a:r>
            <a:endParaRPr/>
          </a:p>
        </p:txBody>
      </p:sp>
      <p:sp>
        <p:nvSpPr>
          <p:cNvPr id="199" name="Google Shape;199;p43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8228013" cy="369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b="1"/>
              <a:t>Specialization hierarchy 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Every subclass participates as a subclass in only one class/subclass relationship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Results in a </a:t>
            </a:r>
            <a:r>
              <a:rPr lang="en-US" b="1"/>
              <a:t>tree structure </a:t>
            </a:r>
            <a:r>
              <a:rPr lang="en-US"/>
              <a:t>or </a:t>
            </a:r>
            <a:r>
              <a:rPr lang="en-US" b="1"/>
              <a:t>strict hierarchy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b="1"/>
              <a:t>Specialization lattice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Subclass can be a subclass in more than one class/subclass relationship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0500"/>
            <a:ext cx="8431450" cy="35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8 Outline</a:t>
            </a:r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dirty="0"/>
              <a:t>Subclasses, </a:t>
            </a:r>
            <a:r>
              <a:rPr lang="en-US" dirty="0" err="1"/>
              <a:t>Superclasses</a:t>
            </a:r>
            <a:r>
              <a:rPr lang="en-US" dirty="0"/>
              <a:t>, and Inheritance</a:t>
            </a:r>
            <a:endParaRPr dirty="0"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dirty="0"/>
              <a:t>Specialization and </a:t>
            </a:r>
            <a:r>
              <a:rPr lang="en-US" dirty="0" smtClean="0"/>
              <a:t>Generalization</a:t>
            </a:r>
            <a:endParaRPr dirty="0"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dirty="0"/>
              <a:t>Constraints and Characteristics of Specialization and Generalization Hierarchies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dirty="0">
                <a:solidFill>
                  <a:schemeClr val="dk1"/>
                </a:solidFill>
              </a:rPr>
              <a:t>Modeling of UNION Types Using Categories</a:t>
            </a:r>
            <a:endParaRPr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dirty="0">
                <a:solidFill>
                  <a:schemeClr val="dk1"/>
                </a:solidFill>
              </a:rPr>
              <a:t>A Sample UNIVERSITY EER Schema, Design Choices, and Formal Definitions</a:t>
            </a:r>
            <a:endParaRPr dirty="0"/>
          </a:p>
          <a:p>
            <a:pPr marL="3429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5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Specialization and Generalization Hierarchies</a:t>
            </a:r>
            <a:br>
              <a:rPr lang="en-US"/>
            </a:br>
            <a:r>
              <a:rPr lang="en-US"/>
              <a:t>and Lattices (cont’d.)</a:t>
            </a:r>
            <a:endParaRPr/>
          </a:p>
        </p:txBody>
      </p:sp>
      <p:sp>
        <p:nvSpPr>
          <p:cNvPr id="211" name="Google Shape;211;p45"/>
          <p:cNvSpPr txBox="1">
            <a:spLocks noGrp="1"/>
          </p:cNvSpPr>
          <p:nvPr>
            <p:ph type="body" idx="1"/>
          </p:nvPr>
        </p:nvSpPr>
        <p:spPr>
          <a:xfrm>
            <a:off x="457200" y="2028825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b="1"/>
              <a:t>Multiple inheritance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Subclass with more than one superclass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If attribute (or relationship) originating in the same superclass inherited more than once via different paths in lattice</a:t>
            </a:r>
            <a:endParaRPr/>
          </a:p>
          <a:p>
            <a:pPr marL="1143000" lvl="2" indent="-228600" algn="l" rtl="0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Included only once in shared subclass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b="1"/>
              <a:t>Single inheritance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Some models and languages limited to single inheritance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Utilizing Specialization and Generalization in Refining Conceptual Schemas</a:t>
            </a:r>
            <a:endParaRPr/>
          </a:p>
        </p:txBody>
      </p:sp>
      <p:sp>
        <p:nvSpPr>
          <p:cNvPr id="217" name="Google Shape;217;p46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8013" cy="407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Specialization process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Start with entity type then define subclasses by successive specialization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 b="1"/>
              <a:t>Top-down conceptual refinement process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b="1"/>
              <a:t>Bottom-up conceptual synthesis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Involves generalization rather than specialization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Modeling of UNION Types Using Categories</a:t>
            </a:r>
            <a:endParaRPr/>
          </a:p>
        </p:txBody>
      </p:sp>
      <p:sp>
        <p:nvSpPr>
          <p:cNvPr id="223" name="Google Shape;223;p47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1" indent="-34290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Char char="▪"/>
            </a:pPr>
            <a:r>
              <a:rPr lang="en-US" b="1"/>
              <a:t>Union type </a:t>
            </a:r>
            <a:r>
              <a:rPr lang="en-US"/>
              <a:t>or a </a:t>
            </a:r>
            <a:r>
              <a:rPr lang="en-US" b="1"/>
              <a:t>category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Represents a single superclass/subclass relationship with more than one superclass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Subclass represents a collection of objects that is a subset of the UNION of distinct entity types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Attribute inheritance works more selectively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Category can be </a:t>
            </a:r>
            <a:r>
              <a:rPr lang="en-US" b="1"/>
              <a:t>total</a:t>
            </a:r>
            <a:r>
              <a:rPr lang="en-US"/>
              <a:t> or </a:t>
            </a:r>
            <a:r>
              <a:rPr lang="en-US" b="1"/>
              <a:t>partial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SzPts val="3200"/>
              <a:buChar char="▪"/>
            </a:pPr>
            <a:r>
              <a:rPr lang="en-US"/>
              <a:t>Some modeling methodologies do not have union types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275" y="0"/>
            <a:ext cx="6559651" cy="64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Sample UNIVERSITY EER Schema, Design Choices, and Formal Definitions</a:t>
            </a:r>
            <a:endParaRPr/>
          </a:p>
        </p:txBody>
      </p:sp>
      <p:sp>
        <p:nvSpPr>
          <p:cNvPr id="235" name="Google Shape;235;p49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8228013" cy="384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The UNIVERSITY Database Example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UNIVERSITY database </a:t>
            </a:r>
            <a:endParaRPr/>
          </a:p>
          <a:p>
            <a:pPr marL="1143000" lvl="2" indent="-228600" algn="l" rtl="0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Students and their majors</a:t>
            </a:r>
            <a:endParaRPr/>
          </a:p>
          <a:p>
            <a:pPr marL="1143000" lvl="2" indent="-228600" algn="l" rtl="0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Transcripts, and registration </a:t>
            </a:r>
            <a:endParaRPr/>
          </a:p>
          <a:p>
            <a:pPr marL="1143000" lvl="2" indent="-228600" algn="l" rtl="0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University’s course offerings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228600"/>
            <a:ext cx="5343525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Choices for Specialization/Generalization</a:t>
            </a:r>
            <a:endParaRPr/>
          </a:p>
        </p:txBody>
      </p:sp>
      <p:sp>
        <p:nvSpPr>
          <p:cNvPr id="246" name="Google Shape;246;p51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Many specializations and subclasses can be defined to make the conceptual model accurate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If subclass has few specific attributes and no specific relationships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Can be merged into the superclass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Choices for Specialization/Generalization (cont’d.)</a:t>
            </a:r>
            <a:endParaRPr/>
          </a:p>
        </p:txBody>
      </p:sp>
      <p:sp>
        <p:nvSpPr>
          <p:cNvPr id="252" name="Google Shape;252;p52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8013" cy="414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If all the subclasses of a specialization/generalization have few specific attributes and no specific relationships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Can be merged into the superclass 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Replace with one or more type attributes that specify the subclass or subclasses that each entity belongs to</a:t>
            </a:r>
            <a:endParaRPr/>
          </a:p>
          <a:p>
            <a:pPr marL="342900" lvl="0" indent="-139700" algn="l" rtl="0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Choices for Specialization/Generalization (cont’d.)</a:t>
            </a:r>
            <a:endParaRPr/>
          </a:p>
        </p:txBody>
      </p:sp>
      <p:sp>
        <p:nvSpPr>
          <p:cNvPr id="258" name="Google Shape;258;p53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8228013" cy="399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Union types and categories should generally be avoided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Choice of disjoint/overlapping and total/partial constraints on specialization/generalization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Driven by rules in miniworld being modeled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Formal Definitions for the EER Model Concepts</a:t>
            </a:r>
            <a:endParaRPr/>
          </a:p>
        </p:txBody>
      </p:sp>
      <p:sp>
        <p:nvSpPr>
          <p:cNvPr id="264" name="Google Shape;264;p54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b="1"/>
              <a:t>Class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Set or collection of entities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Includes any of the EER schema constructs of group entities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b="1"/>
              <a:t>Subclass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Class whose entities must always be a subset of the entities in another class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b="1"/>
              <a:t>Specialization 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Set of subclasses that have same superclass</a:t>
            </a:r>
            <a:endParaRPr/>
          </a:p>
          <a:p>
            <a:pPr marL="742950" lvl="1" indent="-143509" algn="l" rtl="0">
              <a:spcBef>
                <a:spcPts val="700"/>
              </a:spcBef>
              <a:spcAft>
                <a:spcPts val="0"/>
              </a:spcAft>
              <a:buSzPts val="224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Enhanced Entity-Relationship (EER) Model</a:t>
            </a:r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b="1"/>
              <a:t>Enhanced ER (EER) model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Created to design more accurate database schemas </a:t>
            </a:r>
            <a:endParaRPr/>
          </a:p>
          <a:p>
            <a:pPr marL="1143000" lvl="2" indent="-228600" algn="l" rtl="0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Reflect the data properties and constraints more precisely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More complex requirements than traditional applications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Formal Definitions for the EER Model Concepts (cont’d.)</a:t>
            </a:r>
            <a:endParaRPr/>
          </a:p>
        </p:txBody>
      </p:sp>
      <p:sp>
        <p:nvSpPr>
          <p:cNvPr id="270" name="Google Shape;270;p55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b="1"/>
              <a:t>Generalization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Generalized entity type or superclass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b="1"/>
              <a:t>Predicate-defined 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Predicate on the attributes of is used to specify which entities in </a:t>
            </a:r>
            <a:r>
              <a:rPr lang="en-US" i="1"/>
              <a:t>C</a:t>
            </a:r>
            <a:r>
              <a:rPr lang="en-US"/>
              <a:t> are members of </a:t>
            </a:r>
            <a:r>
              <a:rPr lang="en-US" i="1"/>
              <a:t>S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b="1"/>
              <a:t>User-defined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Subclass that is not defined by a predicate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Formal Definitions for the EER Model Concepts (cont’d.)</a:t>
            </a:r>
            <a:endParaRPr/>
          </a:p>
        </p:txBody>
      </p:sp>
      <p:sp>
        <p:nvSpPr>
          <p:cNvPr id="276" name="Google Shape;276;p56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b="1"/>
              <a:t>Category 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Class that is a subset of the union of n defining superclasses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b="1"/>
              <a:t>Relationship type 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Any class can participate in a relationship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82" name="Google Shape;282;p57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Enhanced ER or EER model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Extensions to ER model that improve its representational capabilities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Subclass and its superclass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Category or union type</a:t>
            </a:r>
            <a:endParaRPr/>
          </a:p>
          <a:p>
            <a:pPr marL="3429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Subclasses, Superclasses, and Inheritance</a:t>
            </a:r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EER model includes all modeling concepts of the ER model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In addition, EER includes: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 b="1"/>
              <a:t>Subclasses</a:t>
            </a:r>
            <a:r>
              <a:rPr lang="en-US"/>
              <a:t> and </a:t>
            </a:r>
            <a:r>
              <a:rPr lang="en-US" b="1"/>
              <a:t>superclasses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 b="1"/>
              <a:t>Specialization</a:t>
            </a:r>
            <a:r>
              <a:rPr lang="en-US"/>
              <a:t> and </a:t>
            </a:r>
            <a:r>
              <a:rPr lang="en-US" b="1"/>
              <a:t>generalization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 b="1"/>
              <a:t>Category</a:t>
            </a:r>
            <a:r>
              <a:rPr lang="en-US"/>
              <a:t> or </a:t>
            </a:r>
            <a:r>
              <a:rPr lang="en-US" b="1"/>
              <a:t>union type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 b="1"/>
              <a:t>Attribute</a:t>
            </a:r>
            <a:r>
              <a:rPr lang="en-US"/>
              <a:t> and </a:t>
            </a:r>
            <a:r>
              <a:rPr lang="en-US" b="1"/>
              <a:t>relationship</a:t>
            </a:r>
            <a:r>
              <a:rPr lang="en-US"/>
              <a:t> </a:t>
            </a:r>
            <a:r>
              <a:rPr lang="en-US" b="1"/>
              <a:t>inheritance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Subclasses, Superclasses, and Inheritance (cont’d.)</a:t>
            </a:r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b="1"/>
              <a:t>Enhanced ER </a:t>
            </a:r>
            <a:r>
              <a:rPr lang="en-US"/>
              <a:t>or</a:t>
            </a:r>
            <a:r>
              <a:rPr lang="en-US" b="1"/>
              <a:t> EER diagrams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Diagrammatic technique for displaying these concepts in an EER schema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b="1"/>
              <a:t>Subtype</a:t>
            </a:r>
            <a:r>
              <a:rPr lang="en-US"/>
              <a:t> or </a:t>
            </a:r>
            <a:r>
              <a:rPr lang="en-US" b="1"/>
              <a:t>subclass</a:t>
            </a:r>
            <a:r>
              <a:rPr lang="en-US"/>
              <a:t> of an entity type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Subgroupings of entities that are meaningful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Represented explicitly because of their significance to the database application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Subclasses, Superclasses, and Inheritance (cont’d.)</a:t>
            </a:r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Terms for relationship between a superclass and any one of its subclasses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 b="1"/>
              <a:t>Superclass/subclass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 b="1"/>
              <a:t>Supertype/subtype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 b="1"/>
              <a:t>Class/subclass</a:t>
            </a:r>
            <a:r>
              <a:rPr lang="en-US"/>
              <a:t> relationship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b="1"/>
              <a:t>Type inheritance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Subclass entity inherits all attributes and relationships of superclass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609600"/>
            <a:ext cx="8296275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Specialization and Generalization</a:t>
            </a:r>
            <a:endParaRPr/>
          </a:p>
        </p:txBody>
      </p:sp>
      <p:sp>
        <p:nvSpPr>
          <p:cNvPr id="143" name="Google Shape;143;p33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b="1"/>
              <a:t>Specialization 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Process of defining a set of subclasses of an entity type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/>
              <a:t>Defined on the basis of some distinguishing characteristic of the entities in the superclass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/>
              <a:t>Subclass can define: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 b="1"/>
              <a:t>Specific attributes	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40"/>
              <a:buChar char="▪"/>
            </a:pPr>
            <a:r>
              <a:rPr lang="en-US" b="1"/>
              <a:t>Specific relationship types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52400"/>
            <a:ext cx="8124825" cy="61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839</Words>
  <Application>Microsoft Office PowerPoint</Application>
  <PresentationFormat>On-screen Show (4:3)</PresentationFormat>
  <Paragraphs>136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Century Gothic</vt:lpstr>
      <vt:lpstr>Times New Roman</vt:lpstr>
      <vt:lpstr>Arial</vt:lpstr>
      <vt:lpstr>Noto Sans Symbols</vt:lpstr>
      <vt:lpstr>Default Design</vt:lpstr>
      <vt:lpstr>Office Theme</vt:lpstr>
      <vt:lpstr>PowerPoint Presentation</vt:lpstr>
      <vt:lpstr>Chapter 8 Outline</vt:lpstr>
      <vt:lpstr>The Enhanced Entity-Relationship (EER) Model</vt:lpstr>
      <vt:lpstr>Subclasses, Superclasses, and Inheritance</vt:lpstr>
      <vt:lpstr>Subclasses, Superclasses, and Inheritance (cont’d.)</vt:lpstr>
      <vt:lpstr>Subclasses, Superclasses, and Inheritance (cont’d.)</vt:lpstr>
      <vt:lpstr>PowerPoint Presentation</vt:lpstr>
      <vt:lpstr>Specialization and Generalization</vt:lpstr>
      <vt:lpstr>PowerPoint Presentation</vt:lpstr>
      <vt:lpstr>Specialization and Generalization (cont’d.)</vt:lpstr>
      <vt:lpstr>Generalization</vt:lpstr>
      <vt:lpstr>PowerPoint Presentation</vt:lpstr>
      <vt:lpstr>Constraints and Characteristics of Specialization and Generalization Hierarchies</vt:lpstr>
      <vt:lpstr>Constraints on Specialization and Generalization</vt:lpstr>
      <vt:lpstr>PowerPoint Presentation</vt:lpstr>
      <vt:lpstr>Constraints on Specialization and Generalization (cont’d.)</vt:lpstr>
      <vt:lpstr>PowerPoint Presentation</vt:lpstr>
      <vt:lpstr>Specialization and Generalization Hierarchies and Lattices</vt:lpstr>
      <vt:lpstr>PowerPoint Presentation</vt:lpstr>
      <vt:lpstr>Specialization and Generalization Hierarchies and Lattices (cont’d.)</vt:lpstr>
      <vt:lpstr>Utilizing Specialization and Generalization in Refining Conceptual Schemas</vt:lpstr>
      <vt:lpstr>Modeling of UNION Types Using Categories</vt:lpstr>
      <vt:lpstr>PowerPoint Presentation</vt:lpstr>
      <vt:lpstr>A Sample UNIVERSITY EER Schema, Design Choices, and Formal Definitions</vt:lpstr>
      <vt:lpstr>PowerPoint Presentation</vt:lpstr>
      <vt:lpstr>Design Choices for Specialization/Generalization</vt:lpstr>
      <vt:lpstr>Design Choices for Specialization/Generalization (cont’d.)</vt:lpstr>
      <vt:lpstr>Design Choices for Specialization/Generalization (cont’d.)</vt:lpstr>
      <vt:lpstr>Formal Definitions for the EER Model Concepts</vt:lpstr>
      <vt:lpstr>Formal Definitions for the EER Model Concepts (cont’d.)</vt:lpstr>
      <vt:lpstr>Formal Definitions for the EER Model Concepts (cont’d.)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2</cp:revision>
  <dcterms:modified xsi:type="dcterms:W3CDTF">2024-04-03T23:11:58Z</dcterms:modified>
</cp:coreProperties>
</file>