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6779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50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63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136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1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668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3ec8e1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3ec8e1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a3ec8e1d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07295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3ec8e1d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3ec8e1d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3ec8e1d7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3689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96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557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647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96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044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229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31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892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623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902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868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715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91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421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a455fe5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a455fe5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7a455fe5a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1355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241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93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a455fe5a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a455fe5a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7a455fe5a7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41829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91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16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452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08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946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394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183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53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1140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779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894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160fb49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160fb49c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d160fb49c2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06743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893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01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23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76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30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54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34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9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800"/>
            </a:lvl1pPr>
            <a:lvl2pPr lvl="1" algn="r">
              <a:buNone/>
              <a:defRPr sz="1800"/>
            </a:lvl2pPr>
            <a:lvl3pPr lvl="2" algn="r">
              <a:buNone/>
              <a:defRPr sz="1800"/>
            </a:lvl3pPr>
            <a:lvl4pPr lvl="3" algn="r">
              <a:buNone/>
              <a:defRPr sz="1800"/>
            </a:lvl4pPr>
            <a:lvl5pPr lvl="4" algn="r">
              <a:buNone/>
              <a:defRPr sz="1800"/>
            </a:lvl5pPr>
            <a:lvl6pPr lvl="5" algn="r">
              <a:buNone/>
              <a:defRPr sz="1800"/>
            </a:lvl6pPr>
            <a:lvl7pPr lvl="6" algn="r">
              <a:buNone/>
              <a:defRPr sz="1800"/>
            </a:lvl7pPr>
            <a:lvl8pPr lvl="7" algn="r">
              <a:buNone/>
              <a:defRPr sz="1800"/>
            </a:lvl8pPr>
            <a:lvl9pPr lvl="8" algn="r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381000" y="2209800"/>
            <a:ext cx="30480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15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Basics of Functional Dependencies and Normalization for Relational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2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base relation schemas so that no update anomalies are present in the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any anomalies are present: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them clearly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 programs that update the database will operate correctly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 in Tuples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group many attributes together into a “fat”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end up with many NULLs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 NULLs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Wasted storage space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understanding meaning</a:t>
            </a:r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3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placing attributes in a base relation whose values may frequently be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NULLs are unavoidable: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they apply in exceptional cases only, not to a majority of tuples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of Spurious Tuples</a:t>
            </a:r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15.5(a)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schemas EMP_LOCS and EMP_PROJ1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produces many more tuples than the original set of tuples in EMP_PROJ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spurious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spurious information that is not valid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25" y="76200"/>
            <a:ext cx="7196551" cy="64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232" y="1569007"/>
            <a:ext cx="4218500" cy="51805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75" y="104425"/>
            <a:ext cx="6582400" cy="64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4</a:t>
            </a:r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 schemas to be joined with equality conditions on attributes that are appropriately related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that no spurious tuples are generated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relations that contain matching attributes that are not (foreign key, primary key) combinations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and Discussion of Design Guidelines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Anomalies cause redundant work to be done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 of storage space due to NULLs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of performing operations and joins due to NULL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of invalid and spurious data during joins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Dependencies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tool for analysis of relational schemas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 to detect and describe some of the above-mentioned problems in precise terms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Theory of functional dependency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Functional Dependency</a:t>
            </a:r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between two sets of attributes from the database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semantics or meaning of the attributes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0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relation states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Satisfy the functional dependency constraints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SzPts val="2240"/>
              <a:buChar char="▪"/>
            </a:pPr>
            <a:r>
              <a:rPr lang="en-US">
                <a:solidFill>
                  <a:schemeClr val="dk1"/>
                </a:solidFill>
              </a:rPr>
              <a:t>{ State , Driver_license_number } → Ssn</a:t>
            </a:r>
            <a:endParaRPr>
              <a:solidFill>
                <a:schemeClr val="dk1"/>
              </a:solidFill>
            </a:endParaRPr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5" y="2590800"/>
            <a:ext cx="75406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15 Outline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Definitions of Second and Third Normal Forms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Boyce-Codd Normal Form 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Functional Dependency (cont’d.)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populated relation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determine which FDs hold and which do not 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meaning of and relationships among attributes known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state that FD does not hold if there are tuples that show violation of such an FD</a:t>
            </a:r>
            <a:endParaRPr sz="2200"/>
          </a:p>
        </p:txBody>
      </p:sp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887" y="4162850"/>
            <a:ext cx="4558625" cy="19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</p:txBody>
      </p:sp>
      <p:sp>
        <p:nvSpPr>
          <p:cNvPr id="260" name="Google Shape;260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for relational schema design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a conceptual schema design using a conceptual model then map conceptual design into a set of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relations based on external knowledge derived from existing implementation of files or forms or reports</a:t>
            </a:r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of Relations</a:t>
            </a:r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a relation schema through a series of tests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Certify whether it satisfies a certain normal form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Proceeds in a top-down fashion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form tests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" y="4648200"/>
            <a:ext cx="7796212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of Relations (cont’d.)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that the relational schemas should have: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Nonadditive join property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Extremely critical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preservation property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Desirable but sometimes sacrificed for other factors</a:t>
            </a:r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Use of Normal Forms</a:t>
            </a: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carried out in practice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designs are of high quality and meet the desirable properties stated previously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Pays particular attention to normalization only up to 3NF, BCNF, or at most 4NF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need to normalize to the highest possible normal form</a:t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105400"/>
            <a:ext cx="752633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Definitions of Keys and Attributes Participating in Keys</a:t>
            </a:r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more than one key in a relation schema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 are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keys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267200"/>
            <a:ext cx="7721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the formal definition of a relation in the basic (flat) relational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attribute values permitted are single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(or indivisible)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to achieve first normal form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attribute and place in separate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the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several atomic attributes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7" y="228600"/>
            <a:ext cx="8162925" cy="5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(cont’d.)</a:t>
            </a:r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allow </a:t>
            </a:r>
            <a:r>
              <a:rPr lang="en-US" sz="3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relations </a:t>
            </a:r>
            <a:endParaRPr dirty="0"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tuple can have a relation within it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EMP_PROJ(</a:t>
            </a:r>
            <a:r>
              <a:rPr lang="en-US" sz="2200" dirty="0" err="1"/>
              <a:t>Ssn</a:t>
            </a:r>
            <a:r>
              <a:rPr lang="en-US" sz="2200" dirty="0"/>
              <a:t> , </a:t>
            </a:r>
            <a:r>
              <a:rPr lang="en-US" sz="2200" dirty="0" err="1"/>
              <a:t>Ename</a:t>
            </a:r>
            <a:r>
              <a:rPr lang="en-US" sz="2200" dirty="0"/>
              <a:t> , { PROJS(</a:t>
            </a:r>
            <a:r>
              <a:rPr lang="en-US" sz="2200" dirty="0" err="1"/>
              <a:t>Pnumber</a:t>
            </a:r>
            <a:r>
              <a:rPr lang="en-US" sz="2200" dirty="0"/>
              <a:t> , Hours )})</a:t>
            </a:r>
            <a:endParaRPr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change to 1NF:</a:t>
            </a:r>
            <a:endParaRPr dirty="0"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nested relation attributes into a new relation</a:t>
            </a:r>
            <a:endParaRPr dirty="0"/>
          </a:p>
          <a:p>
            <a:pPr marL="742950" marR="0" lvl="1" indent="-28321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primary key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lang="en-US" sz="28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endParaRPr dirty="0"/>
          </a:p>
        </p:txBody>
      </p:sp>
      <p:sp>
        <p:nvSpPr>
          <p:cNvPr id="312" name="Google Shape;312;p5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91400" cy="6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15 Outline (cont’d.)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Dependency and Fourth Normal Form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Dependencies and Fifth Normal Form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 Form</a:t>
            </a:r>
            <a:endParaRPr/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concept of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functional dependency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Versus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dependency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normalize into a number of 2NF relations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Nonprime attributes are associated only with part of primary key on which they are fully functionally dependent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100" y="3124200"/>
            <a:ext cx="69977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50" y="152400"/>
            <a:ext cx="7105550" cy="63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Normal Form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concept of transitive dependency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Problematic FD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Left-hand side is part of primary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Left-hand side is a nonkey attribute</a:t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 rotWithShape="1">
          <a:blip r:embed="rId3">
            <a:alphaModFix/>
          </a:blip>
          <a:srcRect b="15385"/>
          <a:stretch/>
        </p:blipFill>
        <p:spPr>
          <a:xfrm>
            <a:off x="838200" y="2286000"/>
            <a:ext cx="732631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6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068" y="1239202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>
            <a:spLocks noGrp="1"/>
          </p:cNvSpPr>
          <p:nvPr>
            <p:ph type="title"/>
          </p:nvPr>
        </p:nvSpPr>
        <p:spPr>
          <a:xfrm>
            <a:off x="457200" y="4254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Definitions of Second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Third Normal Forms (cont’d.)</a:t>
            </a:r>
            <a:endParaRPr/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457200" y="19097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any candidate key will be considered as prime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partial, full functional, and transitive dependencies with respect to all candidate keys of a relation</a:t>
            </a:r>
            <a:endParaRPr/>
          </a:p>
        </p:txBody>
      </p:sp>
      <p:sp>
        <p:nvSpPr>
          <p:cNvPr id="354" name="Google Shape;354;p5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 of Second Normal Form</a:t>
            </a:r>
            <a:endParaRPr/>
          </a:p>
        </p:txBody>
      </p:sp>
      <p:pic>
        <p:nvPicPr>
          <p:cNvPr id="360" name="Google Shape;36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76739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00" y="2456500"/>
            <a:ext cx="5585225" cy="37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8600"/>
            <a:ext cx="7762875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Definition of Third Normal Form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481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2743200"/>
            <a:ext cx="771048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Boyce-Codd Normal Form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relation in BCNF is also in 3NF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in 3NF is not necessarily in BCNF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which allows A to be prime is absent from BCNF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relation schemas that are in 3NF are also in BCNF</a:t>
            </a:r>
            <a:endParaRPr/>
          </a:p>
        </p:txBody>
      </p:sp>
      <p:pic>
        <p:nvPicPr>
          <p:cNvPr id="383" name="Google Shape;38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67000"/>
            <a:ext cx="6484937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09650"/>
            <a:ext cx="8143875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Levels at which we can discuss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goodness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relation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(or conceptual) level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(or physical storage) level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to database design: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Bottom-up or top-down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Dependency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Fourth Normal Form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Noto Sans Symbols"/>
              <a:buChar char="▪"/>
            </a:pPr>
            <a:r>
              <a:rPr lang="en-US" sz="27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dependency (MVD)</a:t>
            </a:r>
            <a:endParaRPr sz="2700"/>
          </a:p>
          <a:p>
            <a:pPr marL="742950" marR="0" lvl="1" indent="-254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740"/>
              <a:buFont typeface="Noto Sans Symbols"/>
              <a:buChar char="▪"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 of first normal form (1NF)</a:t>
            </a:r>
            <a:endParaRPr sz="2300"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325" y="2517075"/>
            <a:ext cx="7041950" cy="2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4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632" y="4846257"/>
            <a:ext cx="2720375" cy="1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>
            <a:spLocks noGrp="1"/>
          </p:cNvSpPr>
          <p:nvPr>
            <p:ph type="title"/>
          </p:nvPr>
        </p:nvSpPr>
        <p:spPr>
          <a:xfrm>
            <a:off x="457200" y="4254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Dependency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Fourth Normal Form (cont’d.)</a:t>
            </a:r>
            <a:endParaRPr/>
          </a:p>
        </p:txBody>
      </p:sp>
      <p:sp>
        <p:nvSpPr>
          <p:cNvPr id="405" name="Google Shape;405;p65"/>
          <p:cNvSpPr txBox="1">
            <a:spLocks noGrp="1"/>
          </p:cNvSpPr>
          <p:nvPr>
            <p:ph type="body" idx="1"/>
          </p:nvPr>
        </p:nvSpPr>
        <p:spPr>
          <a:xfrm>
            <a:off x="457200" y="19859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 containing nontrivial MVDs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All-key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Fourth normal form (4NF)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Violated when a relation has undesirable multivalued dependencies</a:t>
            </a:r>
            <a:endParaRPr/>
          </a:p>
        </p:txBody>
      </p:sp>
      <p:pic>
        <p:nvPicPr>
          <p:cNvPr id="406" name="Google Shape;40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800600"/>
            <a:ext cx="77247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5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75" y="106900"/>
            <a:ext cx="7151049" cy="6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Dependencies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Fifth Normal Form</a:t>
            </a:r>
            <a:endParaRPr/>
          </a:p>
        </p:txBody>
      </p:sp>
      <p:sp>
        <p:nvSpPr>
          <p:cNvPr id="419" name="Google Shape;419;p6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dependency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Multiway decomposition into fifth normal form (5NF)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peculiar semantic 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into 5NF is very rarely done in practice</a:t>
            </a:r>
            <a:endParaRPr/>
          </a:p>
        </p:txBody>
      </p:sp>
      <p:sp>
        <p:nvSpPr>
          <p:cNvPr id="420" name="Google Shape;420;p67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Dependencies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Fifth Normal Form (cont’d.)</a:t>
            </a:r>
            <a:endParaRPr/>
          </a:p>
        </p:txBody>
      </p:sp>
      <p:pic>
        <p:nvPicPr>
          <p:cNvPr id="426" name="Google Shape;42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828800"/>
            <a:ext cx="76676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3505200"/>
            <a:ext cx="759936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8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4" name="Google Shape;434;p6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guidelines for good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tool for analyzing relational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1NF, 2NF, 3NF, BCNF, 4NF, 5NF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Design Guidelines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Relation Schemas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quality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sure attribute semantics are clear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redundant information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NULL values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Disallowing possibility of generating spurious tuples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Imparting Clear Semantics to Attributes in Relations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Semantics of a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resulting from interpretation of attribute values in a tuple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explain semantics of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better schema design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1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relation schema so that it is easy to explain its meaning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combine attributes from multiple entity types and relationship types into a single relation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violating Guideline 1: Figure 15.3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 1 (cont’d.)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823912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Redundant Information in Tuples and Update Anomalies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attributes into relation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effect on storage space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natural joins of base relations leads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anomalies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update anomalies: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</a:t>
            </a:r>
            <a:endParaRPr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0995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1126</Words>
  <Application>Microsoft Office PowerPoint</Application>
  <PresentationFormat>On-screen Show (4:3)</PresentationFormat>
  <Paragraphs>222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Century Gothic</vt:lpstr>
      <vt:lpstr>Noto Sans Symbols</vt:lpstr>
      <vt:lpstr>Times New Roman</vt:lpstr>
      <vt:lpstr>Default Design</vt:lpstr>
      <vt:lpstr>Office Theme</vt:lpstr>
      <vt:lpstr>PowerPoint Presentation</vt:lpstr>
      <vt:lpstr>Chapter 15 Outline</vt:lpstr>
      <vt:lpstr>Chapter 15 Outline (cont’d.)</vt:lpstr>
      <vt:lpstr>Introduction</vt:lpstr>
      <vt:lpstr>Informal Design Guidelines for Relation Schemas</vt:lpstr>
      <vt:lpstr>Imparting Clear Semantics to Attributes in Relations</vt:lpstr>
      <vt:lpstr>Guideline 1</vt:lpstr>
      <vt:lpstr>Guideline 1 (cont’d.)</vt:lpstr>
      <vt:lpstr>Redundant Information in Tuples and Update Anomalies</vt:lpstr>
      <vt:lpstr>Guideline 2</vt:lpstr>
      <vt:lpstr>NULL Values in Tuples</vt:lpstr>
      <vt:lpstr>Guideline 3</vt:lpstr>
      <vt:lpstr>Generation of Spurious Tuples</vt:lpstr>
      <vt:lpstr>PowerPoint Presentation</vt:lpstr>
      <vt:lpstr>PowerPoint Presentation</vt:lpstr>
      <vt:lpstr>Guideline 4</vt:lpstr>
      <vt:lpstr>Summary and Discussion of Design Guidelines</vt:lpstr>
      <vt:lpstr>Functional Dependencies</vt:lpstr>
      <vt:lpstr>Definition of Functional Dependency</vt:lpstr>
      <vt:lpstr>Definition of Functional Dependency (cont’d.)</vt:lpstr>
      <vt:lpstr>Normal Forms Based on Primary Keys</vt:lpstr>
      <vt:lpstr>Normalization of Relations</vt:lpstr>
      <vt:lpstr>Normalization of Relations (cont’d.)</vt:lpstr>
      <vt:lpstr>Practical Use of Normal Forms</vt:lpstr>
      <vt:lpstr>Definitions of Keys and Attributes Participating in Keys</vt:lpstr>
      <vt:lpstr>First Normal Form</vt:lpstr>
      <vt:lpstr>PowerPoint Presentation</vt:lpstr>
      <vt:lpstr>First Normal Form (cont’d.)</vt:lpstr>
      <vt:lpstr>PowerPoint Presentation</vt:lpstr>
      <vt:lpstr>Second Normal Form</vt:lpstr>
      <vt:lpstr>PowerPoint Presentation</vt:lpstr>
      <vt:lpstr>Third Normal Form</vt:lpstr>
      <vt:lpstr>PowerPoint Presentation</vt:lpstr>
      <vt:lpstr>General Definitions of Second and Third Normal Forms (cont’d.)</vt:lpstr>
      <vt:lpstr>General Definition of Second Normal Form</vt:lpstr>
      <vt:lpstr>PowerPoint Presentation</vt:lpstr>
      <vt:lpstr>General Definition of Third Normal Form</vt:lpstr>
      <vt:lpstr>Boyce-Codd Normal Form</vt:lpstr>
      <vt:lpstr>PowerPoint Presentation</vt:lpstr>
      <vt:lpstr>Multivalued Dependency and Fourth Normal Form</vt:lpstr>
      <vt:lpstr>Multivalued Dependency and Fourth Normal Form (cont’d.)</vt:lpstr>
      <vt:lpstr>PowerPoint Presentation</vt:lpstr>
      <vt:lpstr>Join Dependencies and Fifth Normal Form</vt:lpstr>
      <vt:lpstr>Join Dependencies and Fifth Normal Form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3</cp:revision>
  <dcterms:modified xsi:type="dcterms:W3CDTF">2021-05-04T15:49:05Z</dcterms:modified>
</cp:coreProperties>
</file>