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Lst>
  <p:sldSz cx="9144000" cy="6858000" type="screen4x3"/>
  <p:notesSz cx="6858000" cy="9144000"/>
  <p:embeddedFontLst>
    <p:embeddedFont>
      <p:font typeface="Calibri" panose="020F0502020204030204" pitchFamily="34" charset="0"/>
      <p:regular r:id="rId68"/>
      <p:bold r:id="rId69"/>
      <p:italic r:id="rId70"/>
      <p:boldItalic r:id="rId71"/>
    </p:embeddedFont>
    <p:embeddedFont>
      <p:font typeface="Century Gothic" panose="020B0502020202020204" pitchFamily="34"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gImHoaNuzNwvsBNeeXFV8hUzb4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100"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70830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99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1" name="Google Shape;3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33751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2" name="Google Shape;3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25485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2" name="Google Shape;36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27678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2" name="Google Shape;37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66030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2" name="Google Shape;38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779584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2" name="Google Shape;39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952969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2" name="Google Shape;40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17411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2" name="Google Shape;41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35795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2" name="Google Shape;42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567934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1" name="Google Shape;43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56778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031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0" name="Google Shape;44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12329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1" name="Google Shape;451;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921837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2" name="Google Shape;46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009831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3" name="Google Shape;473;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17937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4" name="Google Shape;48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841610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4" name="Google Shape;49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65819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5" name="Google Shape;50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61524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2" name="Google Shape;60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3" name="Google Shape;603;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63670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2" name="Google Shape;612;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479543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0" name="Google Shape;62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1" name="Google Shape;621;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84543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55792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0" name="Google Shape;63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313705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0" name="Google Shape;64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954798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0" name="Google Shape;65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018320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9" name="Google Shape;659;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517657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7" name="Google Shape;66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8" name="Google Shape;668;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867010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7" name="Google Shape;67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780219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6" name="Google Shape;68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7" name="Google Shape;687;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621302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8" name="Google Shape;69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3022182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7" name="Google Shape;707;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967526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7" name="Google Shape;717;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331897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2" name="Google Shape;28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383919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5" name="Google Shape;72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6" name="Google Shape;72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652149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5" name="Google Shape;735;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6" name="Google Shape;736;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2969031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5" name="Google Shape;745;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25808808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a78776654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ga78776654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ga787766547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3452155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5" name="Google Shape;765;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74940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Google Shape;774;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5" name="Google Shape;775;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1935644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4" name="Google Shape;784;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9932328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3" name="Google Shape;793;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1347194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3" name="Google Shape;80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4" name="Google Shape;804;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extLst>
      <p:ext uri="{BB962C8B-B14F-4D97-AF65-F5344CB8AC3E}">
        <p14:creationId xmlns:p14="http://schemas.microsoft.com/office/powerpoint/2010/main" val="32127427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4" name="Google Shape;814;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5" name="Google Shape;815;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extLst>
      <p:ext uri="{BB962C8B-B14F-4D97-AF65-F5344CB8AC3E}">
        <p14:creationId xmlns:p14="http://schemas.microsoft.com/office/powerpoint/2010/main" val="35836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2" name="Google Shape;29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721027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6" name="Google Shape;82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extLst>
      <p:ext uri="{BB962C8B-B14F-4D97-AF65-F5344CB8AC3E}">
        <p14:creationId xmlns:p14="http://schemas.microsoft.com/office/powerpoint/2010/main" val="35559052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4" name="Google Shape;83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5" name="Google Shape;835;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51</a:t>
            </a:fld>
            <a:endParaRPr>
              <a:solidFill>
                <a:srgbClr val="000000"/>
              </a:solidFill>
            </a:endParaRPr>
          </a:p>
        </p:txBody>
      </p:sp>
    </p:spTree>
    <p:extLst>
      <p:ext uri="{BB962C8B-B14F-4D97-AF65-F5344CB8AC3E}">
        <p14:creationId xmlns:p14="http://schemas.microsoft.com/office/powerpoint/2010/main" val="769713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3" name="Google Shape;84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4" name="Google Shape;844;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52</a:t>
            </a:fld>
            <a:endParaRPr>
              <a:solidFill>
                <a:srgbClr val="000000"/>
              </a:solidFill>
            </a:endParaRPr>
          </a:p>
        </p:txBody>
      </p:sp>
    </p:spTree>
    <p:extLst>
      <p:ext uri="{BB962C8B-B14F-4D97-AF65-F5344CB8AC3E}">
        <p14:creationId xmlns:p14="http://schemas.microsoft.com/office/powerpoint/2010/main" val="17655372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4" name="Google Shape;854;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53</a:t>
            </a:fld>
            <a:endParaRPr>
              <a:solidFill>
                <a:srgbClr val="000000"/>
              </a:solidFill>
            </a:endParaRPr>
          </a:p>
        </p:txBody>
      </p:sp>
    </p:spTree>
    <p:extLst>
      <p:ext uri="{BB962C8B-B14F-4D97-AF65-F5344CB8AC3E}">
        <p14:creationId xmlns:p14="http://schemas.microsoft.com/office/powerpoint/2010/main" val="6705957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3" name="Google Shape;863;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54</a:t>
            </a:fld>
            <a:endParaRPr>
              <a:solidFill>
                <a:srgbClr val="000000"/>
              </a:solidFill>
            </a:endParaRPr>
          </a:p>
        </p:txBody>
      </p:sp>
    </p:spTree>
    <p:extLst>
      <p:ext uri="{BB962C8B-B14F-4D97-AF65-F5344CB8AC3E}">
        <p14:creationId xmlns:p14="http://schemas.microsoft.com/office/powerpoint/2010/main" val="25126954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1" name="Google Shape;871;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2" name="Google Shape;872;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55</a:t>
            </a:fld>
            <a:endParaRPr>
              <a:solidFill>
                <a:srgbClr val="000000"/>
              </a:solidFill>
            </a:endParaRPr>
          </a:p>
        </p:txBody>
      </p:sp>
    </p:spTree>
    <p:extLst>
      <p:ext uri="{BB962C8B-B14F-4D97-AF65-F5344CB8AC3E}">
        <p14:creationId xmlns:p14="http://schemas.microsoft.com/office/powerpoint/2010/main" val="194690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0" name="Google Shape;880;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1" name="Google Shape;881;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56</a:t>
            </a:fld>
            <a:endParaRPr>
              <a:solidFill>
                <a:srgbClr val="000000"/>
              </a:solidFill>
            </a:endParaRPr>
          </a:p>
        </p:txBody>
      </p:sp>
    </p:spTree>
    <p:extLst>
      <p:ext uri="{BB962C8B-B14F-4D97-AF65-F5344CB8AC3E}">
        <p14:creationId xmlns:p14="http://schemas.microsoft.com/office/powerpoint/2010/main" val="3918468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a5ede5bc2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9" name="Google Shape;889;ga5ede5bc2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ga5ede5bc20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57</a:t>
            </a:fld>
            <a:endParaRPr>
              <a:solidFill>
                <a:srgbClr val="000000"/>
              </a:solidFill>
            </a:endParaRPr>
          </a:p>
        </p:txBody>
      </p:sp>
    </p:spTree>
    <p:extLst>
      <p:ext uri="{BB962C8B-B14F-4D97-AF65-F5344CB8AC3E}">
        <p14:creationId xmlns:p14="http://schemas.microsoft.com/office/powerpoint/2010/main" val="27460959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8" name="Google Shape;89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9" name="Google Shape;899;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58</a:t>
            </a:fld>
            <a:endParaRPr>
              <a:solidFill>
                <a:srgbClr val="000000"/>
              </a:solidFill>
            </a:endParaRPr>
          </a:p>
        </p:txBody>
      </p:sp>
    </p:spTree>
    <p:extLst>
      <p:ext uri="{BB962C8B-B14F-4D97-AF65-F5344CB8AC3E}">
        <p14:creationId xmlns:p14="http://schemas.microsoft.com/office/powerpoint/2010/main" val="37337403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7" name="Google Shape;90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8" name="Google Shape;908;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59</a:t>
            </a:fld>
            <a:endParaRPr>
              <a:solidFill>
                <a:srgbClr val="000000"/>
              </a:solidFill>
            </a:endParaRPr>
          </a:p>
        </p:txBody>
      </p:sp>
    </p:spTree>
    <p:extLst>
      <p:ext uri="{BB962C8B-B14F-4D97-AF65-F5344CB8AC3E}">
        <p14:creationId xmlns:p14="http://schemas.microsoft.com/office/powerpoint/2010/main" val="213901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5281084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7" name="Google Shape;917;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60</a:t>
            </a:fld>
            <a:endParaRPr>
              <a:solidFill>
                <a:srgbClr val="000000"/>
              </a:solidFill>
            </a:endParaRPr>
          </a:p>
        </p:txBody>
      </p:sp>
    </p:spTree>
    <p:extLst>
      <p:ext uri="{BB962C8B-B14F-4D97-AF65-F5344CB8AC3E}">
        <p14:creationId xmlns:p14="http://schemas.microsoft.com/office/powerpoint/2010/main" val="37923332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6" name="Google Shape;926;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61</a:t>
            </a:fld>
            <a:endParaRPr>
              <a:solidFill>
                <a:srgbClr val="000000"/>
              </a:solidFill>
            </a:endParaRPr>
          </a:p>
        </p:txBody>
      </p:sp>
    </p:spTree>
    <p:extLst>
      <p:ext uri="{BB962C8B-B14F-4D97-AF65-F5344CB8AC3E}">
        <p14:creationId xmlns:p14="http://schemas.microsoft.com/office/powerpoint/2010/main" val="3183087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5" name="Google Shape;935;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6" name="Google Shape;936;p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62</a:t>
            </a:fld>
            <a:endParaRPr>
              <a:solidFill>
                <a:srgbClr val="000000"/>
              </a:solidFill>
            </a:endParaRPr>
          </a:p>
        </p:txBody>
      </p:sp>
    </p:spTree>
    <p:extLst>
      <p:ext uri="{BB962C8B-B14F-4D97-AF65-F5344CB8AC3E}">
        <p14:creationId xmlns:p14="http://schemas.microsoft.com/office/powerpoint/2010/main" val="11775518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a5ede5bc20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ga5ede5bc2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ga5ede5bc20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63</a:t>
            </a:fld>
            <a:endParaRPr>
              <a:solidFill>
                <a:srgbClr val="000000"/>
              </a:solidFill>
            </a:endParaRPr>
          </a:p>
        </p:txBody>
      </p:sp>
    </p:spTree>
    <p:extLst>
      <p:ext uri="{BB962C8B-B14F-4D97-AF65-F5344CB8AC3E}">
        <p14:creationId xmlns:p14="http://schemas.microsoft.com/office/powerpoint/2010/main" val="10875279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Google Shape;955;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6" name="Google Shape;956;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64</a:t>
            </a:fld>
            <a:endParaRPr>
              <a:solidFill>
                <a:srgbClr val="000000"/>
              </a:solidFill>
            </a:endParaRPr>
          </a:p>
        </p:txBody>
      </p:sp>
    </p:spTree>
    <p:extLst>
      <p:ext uri="{BB962C8B-B14F-4D97-AF65-F5344CB8AC3E}">
        <p14:creationId xmlns:p14="http://schemas.microsoft.com/office/powerpoint/2010/main" val="41529510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a5ede5bc2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5" name="Google Shape;965;ga5ede5bc20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ga5ede5bc20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solidFill>
                  <a:srgbClr val="000000"/>
                </a:solidFill>
              </a:rPr>
              <a:t>65</a:t>
            </a:fld>
            <a:endParaRPr>
              <a:solidFill>
                <a:srgbClr val="000000"/>
              </a:solidFill>
            </a:endParaRPr>
          </a:p>
        </p:txBody>
      </p:sp>
    </p:spTree>
    <p:extLst>
      <p:ext uri="{BB962C8B-B14F-4D97-AF65-F5344CB8AC3E}">
        <p14:creationId xmlns:p14="http://schemas.microsoft.com/office/powerpoint/2010/main" val="312217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2" name="Google Shape;312;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44846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2" name="Google Shape;32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85450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1" name="Google Shape;33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16186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104"/>
          <p:cNvGrpSpPr/>
          <p:nvPr/>
        </p:nvGrpSpPr>
        <p:grpSpPr>
          <a:xfrm>
            <a:off x="-644959" y="0"/>
            <a:ext cx="10458653" cy="7117071"/>
            <a:chOff x="-644959" y="0"/>
            <a:chExt cx="10458653" cy="7117071"/>
          </a:xfrm>
        </p:grpSpPr>
        <p:grpSp>
          <p:nvGrpSpPr>
            <p:cNvPr id="59" name="Google Shape;59;p104"/>
            <p:cNvGrpSpPr/>
            <p:nvPr/>
          </p:nvGrpSpPr>
          <p:grpSpPr>
            <a:xfrm>
              <a:off x="0" y="0"/>
              <a:ext cx="9144000" cy="6858000"/>
              <a:chOff x="0" y="0"/>
              <a:chExt cx="9144000" cy="6858000"/>
            </a:xfrm>
          </p:grpSpPr>
          <p:grpSp>
            <p:nvGrpSpPr>
              <p:cNvPr id="60" name="Google Shape;60;p104"/>
              <p:cNvGrpSpPr/>
              <p:nvPr/>
            </p:nvGrpSpPr>
            <p:grpSpPr>
              <a:xfrm>
                <a:off x="0" y="0"/>
                <a:ext cx="2514600" cy="6858000"/>
                <a:chOff x="0" y="0"/>
                <a:chExt cx="2514600" cy="6858000"/>
              </a:xfrm>
            </p:grpSpPr>
            <p:sp>
              <p:nvSpPr>
                <p:cNvPr id="61" name="Google Shape;61;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104"/>
              <p:cNvGrpSpPr/>
              <p:nvPr/>
            </p:nvGrpSpPr>
            <p:grpSpPr>
              <a:xfrm>
                <a:off x="422910" y="0"/>
                <a:ext cx="2514600" cy="6858000"/>
                <a:chOff x="0" y="0"/>
                <a:chExt cx="2514600" cy="6858000"/>
              </a:xfrm>
            </p:grpSpPr>
            <p:sp>
              <p:nvSpPr>
                <p:cNvPr id="65" name="Google Shape;65;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104"/>
              <p:cNvGrpSpPr/>
              <p:nvPr/>
            </p:nvGrpSpPr>
            <p:grpSpPr>
              <a:xfrm rot="10800000">
                <a:off x="6629400" y="0"/>
                <a:ext cx="2514600" cy="6858000"/>
                <a:chOff x="0" y="0"/>
                <a:chExt cx="2514600" cy="6858000"/>
              </a:xfrm>
            </p:grpSpPr>
            <p:sp>
              <p:nvSpPr>
                <p:cNvPr id="69" name="Google Shape;69;p10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10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10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10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10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10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10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10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10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10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10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10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10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10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10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10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10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10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10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10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10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10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10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10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10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10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10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10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10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104"/>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104"/>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04"/>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104"/>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104"/>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04"/>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
        <p:nvSpPr>
          <p:cNvPr id="105" name="Google Shape;105;p10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11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13"/>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11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11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1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114"/>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14"/>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11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114"/>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1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10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0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10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0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0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106"/>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6"/>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10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0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0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0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0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0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3" name="Google Shape;123;p107"/>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107"/>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108"/>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08"/>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108"/>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108"/>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108"/>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10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0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0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0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0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0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11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1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111"/>
          <p:cNvGrpSpPr/>
          <p:nvPr/>
        </p:nvGrpSpPr>
        <p:grpSpPr>
          <a:xfrm>
            <a:off x="-644959" y="0"/>
            <a:ext cx="10458653" cy="7117071"/>
            <a:chOff x="-644959" y="0"/>
            <a:chExt cx="10458653" cy="7117071"/>
          </a:xfrm>
        </p:grpSpPr>
        <p:grpSp>
          <p:nvGrpSpPr>
            <p:cNvPr id="145" name="Google Shape;145;p111"/>
            <p:cNvGrpSpPr/>
            <p:nvPr/>
          </p:nvGrpSpPr>
          <p:grpSpPr>
            <a:xfrm>
              <a:off x="0" y="0"/>
              <a:ext cx="9144000" cy="6858000"/>
              <a:chOff x="0" y="0"/>
              <a:chExt cx="9144000" cy="6858000"/>
            </a:xfrm>
          </p:grpSpPr>
          <p:grpSp>
            <p:nvGrpSpPr>
              <p:cNvPr id="146" name="Google Shape;146;p111"/>
              <p:cNvGrpSpPr/>
              <p:nvPr/>
            </p:nvGrpSpPr>
            <p:grpSpPr>
              <a:xfrm>
                <a:off x="0" y="0"/>
                <a:ext cx="2514600" cy="6858000"/>
                <a:chOff x="0" y="0"/>
                <a:chExt cx="2514600" cy="6858000"/>
              </a:xfrm>
            </p:grpSpPr>
            <p:sp>
              <p:nvSpPr>
                <p:cNvPr id="147" name="Google Shape;147;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8" name="Google Shape;148;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9" name="Google Shape;149;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0" name="Google Shape;150;p111"/>
              <p:cNvGrpSpPr/>
              <p:nvPr/>
            </p:nvGrpSpPr>
            <p:grpSpPr>
              <a:xfrm>
                <a:off x="422910" y="0"/>
                <a:ext cx="2514600" cy="6858000"/>
                <a:chOff x="0" y="0"/>
                <a:chExt cx="2514600" cy="6858000"/>
              </a:xfrm>
            </p:grpSpPr>
            <p:sp>
              <p:nvSpPr>
                <p:cNvPr id="151" name="Google Shape;151;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2" name="Google Shape;152;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3" name="Google Shape;153;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54" name="Google Shape;154;p111"/>
              <p:cNvGrpSpPr/>
              <p:nvPr/>
            </p:nvGrpSpPr>
            <p:grpSpPr>
              <a:xfrm rot="10800000">
                <a:off x="6629400" y="0"/>
                <a:ext cx="2514600" cy="6858000"/>
                <a:chOff x="0" y="0"/>
                <a:chExt cx="2514600" cy="6858000"/>
              </a:xfrm>
            </p:grpSpPr>
            <p:sp>
              <p:nvSpPr>
                <p:cNvPr id="155" name="Google Shape;155;p111"/>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6" name="Google Shape;156;p111"/>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7" name="Google Shape;157;p111"/>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58" name="Google Shape;158;p111"/>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9" name="Google Shape;159;p111"/>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0" name="Google Shape;160;p111"/>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61" name="Google Shape;161;p111"/>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2" name="Google Shape;162;p111"/>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3" name="Google Shape;163;p111"/>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4" name="Google Shape;164;p111"/>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5" name="Google Shape;165;p111"/>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66" name="Google Shape;166;p111"/>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7" name="Google Shape;167;p111"/>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8" name="Google Shape;168;p111"/>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9" name="Google Shape;169;p111"/>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0" name="Google Shape;170;p111"/>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1" name="Google Shape;171;p111"/>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2" name="Google Shape;172;p111"/>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3" name="Google Shape;173;p111"/>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4" name="Google Shape;174;p111"/>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5" name="Google Shape;175;p111"/>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6" name="Google Shape;176;p111"/>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7" name="Google Shape;177;p111"/>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8" name="Google Shape;178;p111"/>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9" name="Google Shape;179;p111"/>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0" name="Google Shape;180;p111"/>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1" name="Google Shape;181;p111"/>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2" name="Google Shape;182;p111"/>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183" name="Google Shape;183;p111"/>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4" name="Google Shape;184;p111"/>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5" name="Google Shape;185;p11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87" name="Google Shape;187;p111"/>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8" name="Google Shape;188;p111"/>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111"/>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0" name="Google Shape;190;p111"/>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11"/>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11"/>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112"/>
          <p:cNvGrpSpPr/>
          <p:nvPr/>
        </p:nvGrpSpPr>
        <p:grpSpPr>
          <a:xfrm>
            <a:off x="-644959" y="0"/>
            <a:ext cx="10458653" cy="7117071"/>
            <a:chOff x="-644959" y="0"/>
            <a:chExt cx="10458653" cy="7117071"/>
          </a:xfrm>
        </p:grpSpPr>
        <p:grpSp>
          <p:nvGrpSpPr>
            <p:cNvPr id="195" name="Google Shape;195;p112"/>
            <p:cNvGrpSpPr/>
            <p:nvPr/>
          </p:nvGrpSpPr>
          <p:grpSpPr>
            <a:xfrm>
              <a:off x="0" y="0"/>
              <a:ext cx="9144000" cy="6858000"/>
              <a:chOff x="0" y="0"/>
              <a:chExt cx="9144000" cy="6858000"/>
            </a:xfrm>
          </p:grpSpPr>
          <p:grpSp>
            <p:nvGrpSpPr>
              <p:cNvPr id="196" name="Google Shape;196;p112"/>
              <p:cNvGrpSpPr/>
              <p:nvPr/>
            </p:nvGrpSpPr>
            <p:grpSpPr>
              <a:xfrm>
                <a:off x="0" y="0"/>
                <a:ext cx="2514600" cy="6858000"/>
                <a:chOff x="0" y="0"/>
                <a:chExt cx="2514600" cy="6858000"/>
              </a:xfrm>
            </p:grpSpPr>
            <p:sp>
              <p:nvSpPr>
                <p:cNvPr id="197" name="Google Shape;197;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8" name="Google Shape;198;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9" name="Google Shape;199;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0" name="Google Shape;200;p112"/>
              <p:cNvGrpSpPr/>
              <p:nvPr/>
            </p:nvGrpSpPr>
            <p:grpSpPr>
              <a:xfrm>
                <a:off x="422910" y="0"/>
                <a:ext cx="2514600" cy="6858000"/>
                <a:chOff x="0" y="0"/>
                <a:chExt cx="2514600" cy="6858000"/>
              </a:xfrm>
            </p:grpSpPr>
            <p:sp>
              <p:nvSpPr>
                <p:cNvPr id="201" name="Google Shape;201;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2" name="Google Shape;202;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3" name="Google Shape;203;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4" name="Google Shape;204;p112"/>
              <p:cNvGrpSpPr/>
              <p:nvPr/>
            </p:nvGrpSpPr>
            <p:grpSpPr>
              <a:xfrm rot="10800000">
                <a:off x="6629400" y="0"/>
                <a:ext cx="2514600" cy="6858000"/>
                <a:chOff x="0" y="0"/>
                <a:chExt cx="2514600" cy="6858000"/>
              </a:xfrm>
            </p:grpSpPr>
            <p:sp>
              <p:nvSpPr>
                <p:cNvPr id="205" name="Google Shape;205;p112"/>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6" name="Google Shape;206;p112"/>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7" name="Google Shape;207;p112"/>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08" name="Google Shape;208;p112"/>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09" name="Google Shape;209;p112"/>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0" name="Google Shape;210;p112"/>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11" name="Google Shape;211;p112"/>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2" name="Google Shape;212;p112"/>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3" name="Google Shape;213;p112"/>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4" name="Google Shape;214;p112"/>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112"/>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16" name="Google Shape;216;p112"/>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12"/>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8" name="Google Shape;218;p112"/>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19" name="Google Shape;219;p112"/>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0" name="Google Shape;220;p112"/>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1" name="Google Shape;221;p112"/>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2" name="Google Shape;222;p112"/>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3" name="Google Shape;223;p112"/>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4" name="Google Shape;224;p112"/>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5" name="Google Shape;225;p112"/>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6" name="Google Shape;226;p112"/>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7" name="Google Shape;227;p112"/>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8" name="Google Shape;228;p112"/>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9" name="Google Shape;229;p112"/>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0" name="Google Shape;230;p112"/>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1" name="Google Shape;231;p112"/>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2" name="Google Shape;232;p112"/>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33" name="Google Shape;233;p112"/>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4" name="Google Shape;234;p112"/>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5" name="Google Shape;235;p112"/>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6" name="Google Shape;236;p112"/>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7" name="Google Shape;237;p112"/>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2"/>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112"/>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11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12"/>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103"/>
          <p:cNvGrpSpPr/>
          <p:nvPr/>
        </p:nvGrpSpPr>
        <p:grpSpPr>
          <a:xfrm>
            <a:off x="-567355" y="0"/>
            <a:ext cx="10458653" cy="7117071"/>
            <a:chOff x="-644959" y="0"/>
            <a:chExt cx="10458653" cy="7117071"/>
          </a:xfrm>
        </p:grpSpPr>
        <p:grpSp>
          <p:nvGrpSpPr>
            <p:cNvPr id="11" name="Google Shape;11;p103"/>
            <p:cNvGrpSpPr/>
            <p:nvPr/>
          </p:nvGrpSpPr>
          <p:grpSpPr>
            <a:xfrm>
              <a:off x="0" y="0"/>
              <a:ext cx="9144000" cy="6858000"/>
              <a:chOff x="0" y="0"/>
              <a:chExt cx="9144000" cy="6858000"/>
            </a:xfrm>
          </p:grpSpPr>
          <p:grpSp>
            <p:nvGrpSpPr>
              <p:cNvPr id="12" name="Google Shape;12;p103"/>
              <p:cNvGrpSpPr/>
              <p:nvPr/>
            </p:nvGrpSpPr>
            <p:grpSpPr>
              <a:xfrm>
                <a:off x="0" y="0"/>
                <a:ext cx="2514600" cy="6858000"/>
                <a:chOff x="0" y="0"/>
                <a:chExt cx="2514600" cy="6858000"/>
              </a:xfrm>
            </p:grpSpPr>
            <p:sp>
              <p:nvSpPr>
                <p:cNvPr id="13" name="Google Shape;13;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103"/>
              <p:cNvGrpSpPr/>
              <p:nvPr/>
            </p:nvGrpSpPr>
            <p:grpSpPr>
              <a:xfrm>
                <a:off x="422910" y="0"/>
                <a:ext cx="2514600" cy="6858000"/>
                <a:chOff x="0" y="0"/>
                <a:chExt cx="2514600" cy="6858000"/>
              </a:xfrm>
            </p:grpSpPr>
            <p:sp>
              <p:nvSpPr>
                <p:cNvPr id="17" name="Google Shape;17;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103"/>
              <p:cNvGrpSpPr/>
              <p:nvPr/>
            </p:nvGrpSpPr>
            <p:grpSpPr>
              <a:xfrm rot="10800000">
                <a:off x="6629400" y="0"/>
                <a:ext cx="2514600" cy="6858000"/>
                <a:chOff x="0" y="0"/>
                <a:chExt cx="2514600" cy="6858000"/>
              </a:xfrm>
            </p:grpSpPr>
            <p:sp>
              <p:nvSpPr>
                <p:cNvPr id="21" name="Google Shape;21;p10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10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10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10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10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10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10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10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10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10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10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10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10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10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10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10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10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10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10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10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10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10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10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10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10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10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10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10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103"/>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103"/>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10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103"/>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03"/>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10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103"/>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10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dirty="0" smtClean="0"/>
              <a:t>CO</a:t>
            </a:r>
            <a:r>
              <a:rPr lang="en-US" dirty="0" smtClean="0"/>
              <a:t>M2</a:t>
            </a:r>
            <a:r>
              <a:rPr lang="tr-TR" dirty="0" smtClean="0"/>
              <a:t>0</a:t>
            </a:r>
            <a:r>
              <a:rPr lang="en-US" dirty="0" smtClean="0"/>
              <a:t>67</a:t>
            </a:r>
            <a:r>
              <a:rPr lang="tr-TR" smtClean="0"/>
              <a:t>/ COM267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en-US"/>
              <a:t>Chapter 10: Efficient Binary Trees</a:t>
            </a:r>
            <a:endParaRPr/>
          </a:p>
          <a:p>
            <a:pPr marL="0" lvl="0" indent="0" algn="l" rtl="0">
              <a:spcBef>
                <a:spcPts val="360"/>
              </a:spcBef>
              <a:spcAft>
                <a:spcPts val="0"/>
              </a:spcAft>
              <a:buSzPts val="1368"/>
              <a:buNone/>
            </a:pPr>
            <a:r>
              <a:rPr lang="en-US" b="1"/>
              <a:t>Data Structures Using C, Second Edition</a:t>
            </a:r>
            <a:endParaRPr b="1"/>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en-US"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en-US"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title"/>
          </p:nvPr>
        </p:nvSpPr>
        <p:spPr>
          <a:xfrm>
            <a:off x="914400" y="457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44" name="Google Shape;344;p10"/>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The search function is used to find whether a given value is present in the tree or not. </a:t>
            </a:r>
            <a:endParaRPr sz="1500"/>
          </a:p>
          <a:p>
            <a:pPr marL="342900" lvl="0" indent="-274319" algn="l" rtl="0">
              <a:lnSpc>
                <a:spcPct val="80000"/>
              </a:lnSpc>
              <a:spcBef>
                <a:spcPts val="300"/>
              </a:spcBef>
              <a:spcAft>
                <a:spcPts val="0"/>
              </a:spcAft>
              <a:buSzPts val="1140"/>
              <a:buChar char="🞇"/>
            </a:pPr>
            <a:r>
              <a:rPr lang="en-US" sz="1500"/>
              <a:t>The searching process begins at the root node. The function first checks if the binary search tree is empty. If it is empty, then the value we are searching for is not present in the tree. </a:t>
            </a:r>
            <a:endParaRPr sz="1500"/>
          </a:p>
          <a:p>
            <a:pPr marL="342900" lvl="0" indent="-274319" algn="l" rtl="0">
              <a:lnSpc>
                <a:spcPct val="80000"/>
              </a:lnSpc>
              <a:spcBef>
                <a:spcPts val="300"/>
              </a:spcBef>
              <a:spcAft>
                <a:spcPts val="0"/>
              </a:spcAft>
              <a:buSzPts val="1140"/>
              <a:buChar char="🞇"/>
            </a:pPr>
            <a:r>
              <a:rPr lang="en-US" sz="1500"/>
              <a:t>So, the search algorithm terminates by displaying an appropriate message. </a:t>
            </a:r>
            <a:endParaRPr sz="1500"/>
          </a:p>
          <a:p>
            <a:pPr marL="342900" lvl="0" indent="-274319" algn="l" rtl="0">
              <a:lnSpc>
                <a:spcPct val="80000"/>
              </a:lnSpc>
              <a:spcBef>
                <a:spcPts val="300"/>
              </a:spcBef>
              <a:spcAft>
                <a:spcPts val="0"/>
              </a:spcAft>
              <a:buSzPts val="1140"/>
              <a:buChar char="🞇"/>
            </a:pPr>
            <a:r>
              <a:rPr lang="en-US" sz="1500"/>
              <a:t>However, if there are nodes in the tree, then the search function checks to see if the key value of the current node is equal to the value to be searched. </a:t>
            </a:r>
            <a:endParaRPr sz="1500"/>
          </a:p>
          <a:p>
            <a:pPr marL="342900" lvl="0" indent="-274319" algn="l" rtl="0">
              <a:lnSpc>
                <a:spcPct val="80000"/>
              </a:lnSpc>
              <a:spcBef>
                <a:spcPts val="300"/>
              </a:spcBef>
              <a:spcAft>
                <a:spcPts val="0"/>
              </a:spcAft>
              <a:buSzPts val="1140"/>
              <a:buChar char="🞇"/>
            </a:pPr>
            <a:r>
              <a:rPr lang="en-US" sz="1500"/>
              <a:t>If not, it checks if the value to be searched for is less than the value of the current node, in which case it should be recursively called on the left child node. </a:t>
            </a:r>
            <a:endParaRPr sz="1500"/>
          </a:p>
          <a:p>
            <a:pPr marL="342900" lvl="0" indent="-274319" algn="l" rtl="0">
              <a:lnSpc>
                <a:spcPct val="80000"/>
              </a:lnSpc>
              <a:spcBef>
                <a:spcPts val="300"/>
              </a:spcBef>
              <a:spcAft>
                <a:spcPts val="0"/>
              </a:spcAft>
              <a:buSzPts val="1140"/>
              <a:buChar char="🞇"/>
            </a:pPr>
            <a:r>
              <a:rPr lang="en-US" sz="1500"/>
              <a:t>In case the value is greater than the value of the current node, it should be recursively called on the right child node.</a:t>
            </a:r>
            <a:endParaRPr/>
          </a:p>
        </p:txBody>
      </p:sp>
      <p:sp>
        <p:nvSpPr>
          <p:cNvPr id="345" name="Google Shape;345;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
        <p:nvSpPr>
          <p:cNvPr id="346" name="Google Shape;346;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47" name="Google Shape;347;p10"/>
          <p:cNvPicPr preferRelativeResize="0"/>
          <p:nvPr/>
        </p:nvPicPr>
        <p:blipFill rotWithShape="1">
          <a:blip r:embed="rId3">
            <a:alphaModFix/>
          </a:blip>
          <a:srcRect/>
          <a:stretch/>
        </p:blipFill>
        <p:spPr>
          <a:xfrm>
            <a:off x="914400" y="1295400"/>
            <a:ext cx="3505200" cy="1803400"/>
          </a:xfrm>
          <a:prstGeom prst="rect">
            <a:avLst/>
          </a:prstGeom>
          <a:noFill/>
          <a:ln>
            <a:noFill/>
          </a:ln>
        </p:spPr>
      </p:pic>
      <p:pic>
        <p:nvPicPr>
          <p:cNvPr id="348" name="Google Shape;348;p10"/>
          <p:cNvPicPr preferRelativeResize="0"/>
          <p:nvPr/>
        </p:nvPicPr>
        <p:blipFill rotWithShape="1">
          <a:blip r:embed="rId4">
            <a:alphaModFix/>
          </a:blip>
          <a:srcRect/>
          <a:stretch/>
        </p:blipFill>
        <p:spPr>
          <a:xfrm>
            <a:off x="5029200" y="1113088"/>
            <a:ext cx="2409825" cy="19501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Searching for a Node in a Binary Search Tree</a:t>
            </a:r>
            <a:endParaRPr sz="2400"/>
          </a:p>
        </p:txBody>
      </p:sp>
      <p:sp>
        <p:nvSpPr>
          <p:cNvPr id="355" name="Google Shape;355;p11"/>
          <p:cNvSpPr txBox="1">
            <a:spLocks noGrp="1"/>
          </p:cNvSpPr>
          <p:nvPr>
            <p:ph type="body" idx="1"/>
          </p:nvPr>
        </p:nvSpPr>
        <p:spPr>
          <a:xfrm>
            <a:off x="685800" y="4343400"/>
            <a:ext cx="7848600" cy="1905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90000"/>
              </a:lnSpc>
              <a:spcBef>
                <a:spcPts val="0"/>
              </a:spcBef>
              <a:spcAft>
                <a:spcPts val="0"/>
              </a:spcAft>
              <a:buSzPts val="1550"/>
              <a:buChar char="🞇"/>
            </a:pPr>
            <a:r>
              <a:rPr lang="en-US" sz="2040"/>
              <a:t>In Step 1, we check if the value stored at the current node of TREE is equal to VAL or if the current node is NULL, then we return the current node of TREE. </a:t>
            </a:r>
            <a:endParaRPr sz="2040"/>
          </a:p>
          <a:p>
            <a:pPr marL="342900" lvl="0" indent="-274320" algn="l" rtl="0">
              <a:lnSpc>
                <a:spcPct val="90000"/>
              </a:lnSpc>
              <a:spcBef>
                <a:spcPts val="408"/>
              </a:spcBef>
              <a:spcAft>
                <a:spcPts val="0"/>
              </a:spcAft>
              <a:buSzPts val="1550"/>
              <a:buChar char="🞇"/>
            </a:pPr>
            <a:r>
              <a:rPr lang="en-US" sz="2040"/>
              <a:t>Otherwise, if the value stored at the current node is less than VAL, then the algorithm is recursively called on its right sub-tree, else the algorithm is called on its left sub-tree.</a:t>
            </a:r>
            <a:endParaRPr/>
          </a:p>
        </p:txBody>
      </p:sp>
      <p:sp>
        <p:nvSpPr>
          <p:cNvPr id="356" name="Google Shape;356;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
        <p:nvSpPr>
          <p:cNvPr id="357" name="Google Shape;357;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58" name="Google Shape;358;p11"/>
          <p:cNvPicPr preferRelativeResize="0"/>
          <p:nvPr/>
        </p:nvPicPr>
        <p:blipFill rotWithShape="1">
          <a:blip r:embed="rId3">
            <a:alphaModFix/>
          </a:blip>
          <a:srcRect/>
          <a:stretch/>
        </p:blipFill>
        <p:spPr>
          <a:xfrm>
            <a:off x="1848849" y="1066810"/>
            <a:ext cx="4876802" cy="3318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65" name="Google Shape;365;p12"/>
          <p:cNvSpPr txBox="1">
            <a:spLocks noGrp="1"/>
          </p:cNvSpPr>
          <p:nvPr>
            <p:ph type="body" idx="1"/>
          </p:nvPr>
        </p:nvSpPr>
        <p:spPr>
          <a:xfrm>
            <a:off x="685800" y="3200400"/>
            <a:ext cx="7848600" cy="3048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a:t>The insert function is used to add a new node with a given value at the correct position in the binary search tree.</a:t>
            </a:r>
            <a:endParaRPr/>
          </a:p>
          <a:p>
            <a:pPr marL="342900" lvl="0" indent="-274319" algn="l" rtl="0">
              <a:lnSpc>
                <a:spcPct val="80000"/>
              </a:lnSpc>
              <a:spcBef>
                <a:spcPts val="372"/>
              </a:spcBef>
              <a:spcAft>
                <a:spcPts val="0"/>
              </a:spcAft>
              <a:buSzPts val="1414"/>
              <a:buChar char="🞇"/>
            </a:pPr>
            <a:r>
              <a:rPr lang="en-US" sz="1860"/>
              <a:t>Adding the node at the correct position means that the new node should not violate the properties of the binary search tree. </a:t>
            </a:r>
            <a:endParaRPr sz="1860"/>
          </a:p>
          <a:p>
            <a:pPr marL="342900" lvl="0" indent="-274319" algn="l" rtl="0">
              <a:lnSpc>
                <a:spcPct val="80000"/>
              </a:lnSpc>
              <a:spcBef>
                <a:spcPts val="372"/>
              </a:spcBef>
              <a:spcAft>
                <a:spcPts val="0"/>
              </a:spcAft>
              <a:buSzPts val="1414"/>
              <a:buChar char="🞇"/>
            </a:pPr>
            <a:r>
              <a:rPr lang="en-US" sz="1860"/>
              <a:t>The initial code for the insert function is similar to the search function. This is because we first find the correct position where the insertion has to be done and then add the node at that position.</a:t>
            </a:r>
            <a:endParaRPr/>
          </a:p>
          <a:p>
            <a:pPr marL="342900" lvl="0" indent="-274319" algn="l" rtl="0">
              <a:lnSpc>
                <a:spcPct val="80000"/>
              </a:lnSpc>
              <a:spcBef>
                <a:spcPts val="372"/>
              </a:spcBef>
              <a:spcAft>
                <a:spcPts val="0"/>
              </a:spcAft>
              <a:buSzPts val="1414"/>
              <a:buChar char="🞇"/>
            </a:pPr>
            <a:r>
              <a:rPr lang="en-US" sz="1860"/>
              <a:t>The insertion function changes the structure of the tree. Therefore, when the insert function is called recursively, the function should return the new tree pointer.</a:t>
            </a:r>
            <a:endParaRPr/>
          </a:p>
        </p:txBody>
      </p:sp>
      <p:sp>
        <p:nvSpPr>
          <p:cNvPr id="366" name="Google Shape;366;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
        <p:nvSpPr>
          <p:cNvPr id="367" name="Google Shape;367;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68" name="Google Shape;368;p12"/>
          <p:cNvPicPr preferRelativeResize="0"/>
          <p:nvPr/>
        </p:nvPicPr>
        <p:blipFill rotWithShape="1">
          <a:blip r:embed="rId3">
            <a:alphaModFix/>
          </a:blip>
          <a:srcRect/>
          <a:stretch/>
        </p:blipFill>
        <p:spPr>
          <a:xfrm>
            <a:off x="1981200" y="1066801"/>
            <a:ext cx="4557712"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400"/>
              <a:t>Inserting a New Node in a Binary Search Tree</a:t>
            </a:r>
            <a:endParaRPr sz="2400"/>
          </a:p>
        </p:txBody>
      </p:sp>
      <p:sp>
        <p:nvSpPr>
          <p:cNvPr id="375" name="Google Shape;375;p13"/>
          <p:cNvSpPr txBox="1">
            <a:spLocks noGrp="1"/>
          </p:cNvSpPr>
          <p:nvPr>
            <p:ph type="body" idx="1"/>
          </p:nvPr>
        </p:nvSpPr>
        <p:spPr>
          <a:xfrm>
            <a:off x="685800" y="3581400"/>
            <a:ext cx="7848600" cy="2971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140"/>
              <a:buChar char="🞇"/>
            </a:pPr>
            <a:r>
              <a:rPr lang="en-US" sz="1500"/>
              <a:t>In Step 1 of the algorithm, the insert function checks if the current node of TREE is NULL. If it is NULL, the algorithm simply adds the node, else it looks at the current node’s value and then recurs down the left or right sub-tree.</a:t>
            </a:r>
            <a:endParaRPr/>
          </a:p>
          <a:p>
            <a:pPr marL="342900" lvl="0" indent="-274319" algn="l" rtl="0">
              <a:lnSpc>
                <a:spcPct val="80000"/>
              </a:lnSpc>
              <a:spcBef>
                <a:spcPts val="300"/>
              </a:spcBef>
              <a:spcAft>
                <a:spcPts val="0"/>
              </a:spcAft>
              <a:buSzPts val="1140"/>
              <a:buChar char="🞇"/>
            </a:pPr>
            <a:r>
              <a:rPr lang="en-US" sz="1500"/>
              <a:t>If the current node’s value is less than that of the new node, then the right sub-tree is traversed, else the left sub-tree is traversed.</a:t>
            </a:r>
            <a:endParaRPr/>
          </a:p>
          <a:p>
            <a:pPr marL="342900" lvl="0" indent="-274319" algn="l" rtl="0">
              <a:lnSpc>
                <a:spcPct val="80000"/>
              </a:lnSpc>
              <a:spcBef>
                <a:spcPts val="300"/>
              </a:spcBef>
              <a:spcAft>
                <a:spcPts val="0"/>
              </a:spcAft>
              <a:buSzPts val="1140"/>
              <a:buChar char="🞇"/>
            </a:pPr>
            <a:r>
              <a:rPr lang="en-US" sz="1500"/>
              <a:t>The insert function continues moving down the levels of a binary tree until it reaches a leaf node. The new node is added by following the rules of the binary search trees. </a:t>
            </a:r>
            <a:endParaRPr sz="1500"/>
          </a:p>
          <a:p>
            <a:pPr marL="342900" lvl="0" indent="-274319" algn="l" rtl="0">
              <a:lnSpc>
                <a:spcPct val="80000"/>
              </a:lnSpc>
              <a:spcBef>
                <a:spcPts val="300"/>
              </a:spcBef>
              <a:spcAft>
                <a:spcPts val="0"/>
              </a:spcAft>
              <a:buSzPts val="1140"/>
              <a:buChar char="🞇"/>
            </a:pPr>
            <a:r>
              <a:rPr lang="en-US" sz="1500"/>
              <a:t>That is, if the new node’s value is greater than that of the parent node, the new node is inserted in the right sub-tree, else it is inserted in the left sub-tree. </a:t>
            </a:r>
            <a:endParaRPr sz="1500"/>
          </a:p>
          <a:p>
            <a:pPr marL="342900" lvl="0" indent="-274319" algn="l" rtl="0">
              <a:lnSpc>
                <a:spcPct val="80000"/>
              </a:lnSpc>
              <a:spcBef>
                <a:spcPts val="300"/>
              </a:spcBef>
              <a:spcAft>
                <a:spcPts val="0"/>
              </a:spcAft>
              <a:buSzPts val="1140"/>
              <a:buChar char="🞇"/>
            </a:pPr>
            <a:r>
              <a:rPr lang="en-US" sz="1500"/>
              <a:t>The insert function requires time proportional to the height of the tree in the worst case. </a:t>
            </a:r>
            <a:endParaRPr sz="1500"/>
          </a:p>
          <a:p>
            <a:pPr marL="342900" lvl="0" indent="-274319" algn="l" rtl="0">
              <a:lnSpc>
                <a:spcPct val="80000"/>
              </a:lnSpc>
              <a:spcBef>
                <a:spcPts val="300"/>
              </a:spcBef>
              <a:spcAft>
                <a:spcPts val="0"/>
              </a:spcAft>
              <a:buSzPts val="1140"/>
              <a:buChar char="🞇"/>
            </a:pPr>
            <a:r>
              <a:rPr lang="en-US" sz="1500"/>
              <a:t>It takes O(log n) time to execute in the average case and O(n) time in the worst case.</a:t>
            </a:r>
            <a:endParaRPr sz="1500"/>
          </a:p>
        </p:txBody>
      </p:sp>
      <p:sp>
        <p:nvSpPr>
          <p:cNvPr id="376" name="Google Shape;376;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
        <p:nvSpPr>
          <p:cNvPr id="377" name="Google Shape;377;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78" name="Google Shape;378;p13"/>
          <p:cNvPicPr preferRelativeResize="0"/>
          <p:nvPr/>
        </p:nvPicPr>
        <p:blipFill rotWithShape="1">
          <a:blip r:embed="rId3">
            <a:alphaModFix/>
          </a:blip>
          <a:srcRect/>
          <a:stretch/>
        </p:blipFill>
        <p:spPr>
          <a:xfrm>
            <a:off x="1905000" y="990600"/>
            <a:ext cx="4837025" cy="2521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4"/>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85" name="Google Shape;385;p14"/>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b="1" i="1"/>
              <a:t>Case 1: Deleting a Node that has No Children</a:t>
            </a:r>
            <a:endParaRPr b="1" i="1"/>
          </a:p>
          <a:p>
            <a:pPr marL="342900" lvl="0" indent="-274319" algn="l" rtl="0">
              <a:spcBef>
                <a:spcPts val="480"/>
              </a:spcBef>
              <a:spcAft>
                <a:spcPts val="0"/>
              </a:spcAft>
              <a:buSzPts val="1824"/>
              <a:buChar char="🞇"/>
            </a:pPr>
            <a:r>
              <a:rPr lang="en-US"/>
              <a:t>Look at the binary search tree given in Figure.</a:t>
            </a:r>
            <a:endParaRPr/>
          </a:p>
          <a:p>
            <a:pPr marL="342900" lvl="0" indent="-274319" algn="l" rtl="0">
              <a:spcBef>
                <a:spcPts val="480"/>
              </a:spcBef>
              <a:spcAft>
                <a:spcPts val="0"/>
              </a:spcAft>
              <a:buSzPts val="1824"/>
              <a:buChar char="🞇"/>
            </a:pPr>
            <a:r>
              <a:rPr lang="en-US"/>
              <a:t>If we have to delete node 78, we can simply remove this node without any issue.</a:t>
            </a:r>
            <a:endParaRPr/>
          </a:p>
          <a:p>
            <a:pPr marL="342900" lvl="0" indent="-274319" algn="l" rtl="0">
              <a:spcBef>
                <a:spcPts val="480"/>
              </a:spcBef>
              <a:spcAft>
                <a:spcPts val="0"/>
              </a:spcAft>
              <a:buSzPts val="1824"/>
              <a:buChar char="🞇"/>
            </a:pPr>
            <a:r>
              <a:rPr lang="en-US"/>
              <a:t>This is the simplest case of deletion.</a:t>
            </a:r>
            <a:endParaRPr/>
          </a:p>
        </p:txBody>
      </p:sp>
      <p:sp>
        <p:nvSpPr>
          <p:cNvPr id="386" name="Google Shape;386;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
        <p:nvSpPr>
          <p:cNvPr id="387" name="Google Shape;387;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88" name="Google Shape;388;p14"/>
          <p:cNvPicPr preferRelativeResize="0"/>
          <p:nvPr/>
        </p:nvPicPr>
        <p:blipFill rotWithShape="1">
          <a:blip r:embed="rId3">
            <a:alphaModFix/>
          </a:blip>
          <a:srcRect/>
          <a:stretch/>
        </p:blipFill>
        <p:spPr>
          <a:xfrm>
            <a:off x="1219200" y="1015908"/>
            <a:ext cx="4843462" cy="24130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5"/>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395" name="Google Shape;395;p15"/>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Case 2: Deleting a Node with One Child</a:t>
            </a:r>
            <a:endParaRPr/>
          </a:p>
          <a:p>
            <a:pPr marL="342900" lvl="0" indent="-274320" algn="l" rtl="0">
              <a:lnSpc>
                <a:spcPct val="80000"/>
              </a:lnSpc>
              <a:spcBef>
                <a:spcPts val="336"/>
              </a:spcBef>
              <a:spcAft>
                <a:spcPts val="0"/>
              </a:spcAft>
              <a:buSzPts val="1276"/>
              <a:buChar char="🞇"/>
            </a:pPr>
            <a:r>
              <a:rPr lang="en-US" sz="1679"/>
              <a:t>To handle this case, the node’s child is set as the child of the node’s parent. In other words, replace the node with its child. </a:t>
            </a:r>
            <a:endParaRPr sz="1679"/>
          </a:p>
          <a:p>
            <a:pPr marL="342900" lvl="0" indent="-274320" algn="l" rtl="0">
              <a:lnSpc>
                <a:spcPct val="80000"/>
              </a:lnSpc>
              <a:spcBef>
                <a:spcPts val="336"/>
              </a:spcBef>
              <a:spcAft>
                <a:spcPts val="0"/>
              </a:spcAft>
              <a:buSzPts val="1276"/>
              <a:buChar char="🞇"/>
            </a:pPr>
            <a:r>
              <a:rPr lang="en-US" sz="1679"/>
              <a:t>Now, if the node is the left child of its parent, the node’s child becomes the left child of the node’s parent. </a:t>
            </a:r>
            <a:endParaRPr sz="1679"/>
          </a:p>
          <a:p>
            <a:pPr marL="342900" lvl="0" indent="-274320" algn="l" rtl="0">
              <a:lnSpc>
                <a:spcPct val="80000"/>
              </a:lnSpc>
              <a:spcBef>
                <a:spcPts val="336"/>
              </a:spcBef>
              <a:spcAft>
                <a:spcPts val="0"/>
              </a:spcAft>
              <a:buSzPts val="1276"/>
              <a:buChar char="🞇"/>
            </a:pPr>
            <a:r>
              <a:rPr lang="en-US" sz="1679"/>
              <a:t>Correspondingly, if the node is the right child of its parent, the node’s child becomes the right child of the node’s parent. </a:t>
            </a:r>
            <a:endParaRPr sz="1679"/>
          </a:p>
          <a:p>
            <a:pPr marL="342900" lvl="0" indent="-274320" algn="l" rtl="0">
              <a:lnSpc>
                <a:spcPct val="80000"/>
              </a:lnSpc>
              <a:spcBef>
                <a:spcPts val="336"/>
              </a:spcBef>
              <a:spcAft>
                <a:spcPts val="0"/>
              </a:spcAft>
              <a:buSzPts val="1276"/>
              <a:buChar char="🞇"/>
            </a:pPr>
            <a:r>
              <a:rPr lang="en-US" sz="1679"/>
              <a:t>Look at the binary search tree shown in Figure and see how deletion of node 54 is handled.</a:t>
            </a:r>
            <a:endParaRPr sz="1679"/>
          </a:p>
        </p:txBody>
      </p:sp>
      <p:sp>
        <p:nvSpPr>
          <p:cNvPr id="396" name="Google Shape;396;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97" name="Google Shape;397;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98" name="Google Shape;398;p15"/>
          <p:cNvPicPr preferRelativeResize="0"/>
          <p:nvPr/>
        </p:nvPicPr>
        <p:blipFill rotWithShape="1">
          <a:blip r:embed="rId3">
            <a:alphaModFix/>
          </a:blip>
          <a:srcRect/>
          <a:stretch/>
        </p:blipFill>
        <p:spPr>
          <a:xfrm>
            <a:off x="1600200" y="1066800"/>
            <a:ext cx="5053011" cy="24551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6"/>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05" name="Google Shape;405;p16"/>
          <p:cNvSpPr txBox="1">
            <a:spLocks noGrp="1"/>
          </p:cNvSpPr>
          <p:nvPr>
            <p:ph type="body" idx="1"/>
          </p:nvPr>
        </p:nvSpPr>
        <p:spPr>
          <a:xfrm>
            <a:off x="685800" y="3733800"/>
            <a:ext cx="7848600" cy="2362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en-US" sz="2040" b="1" i="1"/>
              <a:t>Case 3: Deleting a Node with Two Children</a:t>
            </a:r>
            <a:endParaRPr/>
          </a:p>
          <a:p>
            <a:pPr marL="342900" lvl="0" indent="-274320" algn="l" rtl="0">
              <a:lnSpc>
                <a:spcPct val="80000"/>
              </a:lnSpc>
              <a:spcBef>
                <a:spcPts val="408"/>
              </a:spcBef>
              <a:spcAft>
                <a:spcPts val="0"/>
              </a:spcAft>
              <a:buSzPts val="1550"/>
              <a:buChar char="🞇"/>
            </a:pPr>
            <a:r>
              <a:rPr lang="en-US" sz="2040"/>
              <a:t>To handle this case, replace the node’s value with its </a:t>
            </a:r>
            <a:r>
              <a:rPr lang="en-US" sz="2040" i="1"/>
              <a:t>in-order predecessor </a:t>
            </a:r>
            <a:r>
              <a:rPr lang="en-US" sz="2040"/>
              <a:t>(largest value in the left sub-tree) or </a:t>
            </a:r>
            <a:r>
              <a:rPr lang="en-US" sz="2040" i="1"/>
              <a:t>in-order successor </a:t>
            </a:r>
            <a:r>
              <a:rPr lang="en-US" sz="2040"/>
              <a:t>(smallest value in the right sub-tree). </a:t>
            </a:r>
            <a:endParaRPr sz="2040"/>
          </a:p>
          <a:p>
            <a:pPr marL="342900" lvl="0" indent="-274320" algn="l" rtl="0">
              <a:lnSpc>
                <a:spcPct val="80000"/>
              </a:lnSpc>
              <a:spcBef>
                <a:spcPts val="408"/>
              </a:spcBef>
              <a:spcAft>
                <a:spcPts val="0"/>
              </a:spcAft>
              <a:buSzPts val="1550"/>
              <a:buChar char="🞇"/>
            </a:pPr>
            <a:r>
              <a:rPr lang="en-US" sz="2040"/>
              <a:t>The in-order predecessor or the successor can then be deleted using any of the above cases. </a:t>
            </a:r>
            <a:endParaRPr sz="2040"/>
          </a:p>
          <a:p>
            <a:pPr marL="342900" lvl="0" indent="-274320" algn="l" rtl="0">
              <a:lnSpc>
                <a:spcPct val="80000"/>
              </a:lnSpc>
              <a:spcBef>
                <a:spcPts val="408"/>
              </a:spcBef>
              <a:spcAft>
                <a:spcPts val="0"/>
              </a:spcAft>
              <a:buSzPts val="1550"/>
              <a:buChar char="🞇"/>
            </a:pPr>
            <a:r>
              <a:rPr lang="en-US" sz="2040"/>
              <a:t>Look at the binary search tree given in Fig. 10.13 and see how deletion of node with value 56 is handled.</a:t>
            </a:r>
            <a:endParaRPr sz="2040"/>
          </a:p>
        </p:txBody>
      </p:sp>
      <p:sp>
        <p:nvSpPr>
          <p:cNvPr id="406" name="Google Shape;406;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407" name="Google Shape;407;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08" name="Google Shape;408;p16"/>
          <p:cNvPicPr preferRelativeResize="0"/>
          <p:nvPr/>
        </p:nvPicPr>
        <p:blipFill rotWithShape="1">
          <a:blip r:embed="rId3">
            <a:alphaModFix/>
          </a:blip>
          <a:srcRect/>
          <a:stretch/>
        </p:blipFill>
        <p:spPr>
          <a:xfrm>
            <a:off x="1676400" y="1143000"/>
            <a:ext cx="5247587" cy="259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dirty="0" smtClean="0"/>
              <a:t>Deleting </a:t>
            </a:r>
            <a:r>
              <a:rPr lang="en-US" sz="2500" dirty="0"/>
              <a:t>a Node from a Binary Search Tree</a:t>
            </a:r>
            <a:endParaRPr sz="2500" dirty="0"/>
          </a:p>
        </p:txBody>
      </p:sp>
      <p:sp>
        <p:nvSpPr>
          <p:cNvPr id="415" name="Google Shape;415;p17"/>
          <p:cNvSpPr txBox="1">
            <a:spLocks noGrp="1"/>
          </p:cNvSpPr>
          <p:nvPr>
            <p:ph type="body" idx="1"/>
          </p:nvPr>
        </p:nvSpPr>
        <p:spPr>
          <a:xfrm>
            <a:off x="685800" y="4191000"/>
            <a:ext cx="7848600" cy="2743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b="1" i="1"/>
              <a:t>Case 3: Deleting a Node with Two Children</a:t>
            </a:r>
            <a:endParaRPr/>
          </a:p>
          <a:p>
            <a:pPr marL="342900" lvl="0" indent="-274319" algn="l" rtl="0">
              <a:lnSpc>
                <a:spcPct val="80000"/>
              </a:lnSpc>
              <a:spcBef>
                <a:spcPts val="372"/>
              </a:spcBef>
              <a:spcAft>
                <a:spcPts val="0"/>
              </a:spcAft>
              <a:buSzPts val="1414"/>
              <a:buChar char="🞇"/>
            </a:pPr>
            <a:r>
              <a:rPr lang="en-US" sz="1860"/>
              <a:t>To handle this case, replace the node’s value with its </a:t>
            </a:r>
            <a:r>
              <a:rPr lang="en-US" sz="1860" i="1"/>
              <a:t>in-order predecessor </a:t>
            </a:r>
            <a:r>
              <a:rPr lang="en-US" sz="1860"/>
              <a:t>(largest value in the left sub-tree) or </a:t>
            </a:r>
            <a:r>
              <a:rPr lang="en-US" sz="1860" i="1"/>
              <a:t>in-order successor </a:t>
            </a:r>
            <a:r>
              <a:rPr lang="en-US" sz="1860"/>
              <a:t>(smallest value in the right sub-tree). </a:t>
            </a:r>
            <a:endParaRPr sz="1860"/>
          </a:p>
          <a:p>
            <a:pPr marL="342900" lvl="0" indent="-274319" algn="l" rtl="0">
              <a:lnSpc>
                <a:spcPct val="80000"/>
              </a:lnSpc>
              <a:spcBef>
                <a:spcPts val="372"/>
              </a:spcBef>
              <a:spcAft>
                <a:spcPts val="0"/>
              </a:spcAft>
              <a:buSzPts val="1414"/>
              <a:buChar char="🞇"/>
            </a:pPr>
            <a:r>
              <a:rPr lang="en-US" sz="1860"/>
              <a:t>The in-order predecessor or the successor can then be deleted using any of the above cases. </a:t>
            </a:r>
            <a:endParaRPr sz="1860"/>
          </a:p>
          <a:p>
            <a:pPr marL="342900" lvl="0" indent="-274319" algn="l" rtl="0">
              <a:lnSpc>
                <a:spcPct val="80000"/>
              </a:lnSpc>
              <a:spcBef>
                <a:spcPts val="372"/>
              </a:spcBef>
              <a:spcAft>
                <a:spcPts val="0"/>
              </a:spcAft>
              <a:buSzPts val="1414"/>
              <a:buChar char="🞇"/>
            </a:pPr>
            <a:r>
              <a:rPr lang="en-US" sz="1860" b="1"/>
              <a:t>This deletion could also be handled by replacing node 56 with its in-order successor, as shown in Fig. 10.14.</a:t>
            </a:r>
            <a:endParaRPr/>
          </a:p>
        </p:txBody>
      </p:sp>
      <p:sp>
        <p:nvSpPr>
          <p:cNvPr id="416" name="Google Shape;416;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417" name="Google Shape;417;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18" name="Google Shape;418;p17"/>
          <p:cNvPicPr preferRelativeResize="0"/>
          <p:nvPr/>
        </p:nvPicPr>
        <p:blipFill rotWithShape="1">
          <a:blip r:embed="rId3">
            <a:alphaModFix/>
          </a:blip>
          <a:srcRect/>
          <a:stretch/>
        </p:blipFill>
        <p:spPr>
          <a:xfrm>
            <a:off x="1440675" y="1066800"/>
            <a:ext cx="5972200" cy="295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8"/>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25" name="Google Shape;425;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26" name="Google Shape;426;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27" name="Google Shape;427;p18"/>
          <p:cNvPicPr preferRelativeResize="0"/>
          <p:nvPr/>
        </p:nvPicPr>
        <p:blipFill rotWithShape="1">
          <a:blip r:embed="rId3">
            <a:alphaModFix/>
          </a:blip>
          <a:srcRect/>
          <a:stretch/>
        </p:blipFill>
        <p:spPr>
          <a:xfrm>
            <a:off x="914400" y="1066800"/>
            <a:ext cx="7353200" cy="3892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19"/>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500"/>
              <a:t>Deleting a Node from a Binary Search Tree</a:t>
            </a:r>
            <a:endParaRPr sz="2500"/>
          </a:p>
        </p:txBody>
      </p:sp>
      <p:sp>
        <p:nvSpPr>
          <p:cNvPr id="434" name="Google Shape;434;p19"/>
          <p:cNvSpPr txBox="1">
            <a:spLocks noGrp="1"/>
          </p:cNvSpPr>
          <p:nvPr>
            <p:ph type="body" idx="1"/>
          </p:nvPr>
        </p:nvSpPr>
        <p:spPr>
          <a:xfrm>
            <a:off x="647700" y="1066799"/>
            <a:ext cx="7848600" cy="5064493"/>
          </a:xfrm>
          <a:prstGeom prst="rect">
            <a:avLst/>
          </a:prstGeom>
          <a:noFill/>
          <a:ln>
            <a:noFill/>
          </a:ln>
        </p:spPr>
        <p:txBody>
          <a:bodyPr spcFirstLastPara="1" wrap="square" lIns="91425" tIns="45700" rIns="91425" bIns="45700" anchor="t" anchorCtr="0">
            <a:normAutofit/>
          </a:bodyPr>
          <a:lstStyle/>
          <a:p>
            <a:pPr marL="342900" lvl="0" indent="-268480" algn="l" rtl="0">
              <a:lnSpc>
                <a:spcPct val="80000"/>
              </a:lnSpc>
              <a:spcBef>
                <a:spcPts val="0"/>
              </a:spcBef>
              <a:spcAft>
                <a:spcPts val="0"/>
              </a:spcAft>
              <a:buSzPts val="1276"/>
              <a:buChar char="🞇"/>
            </a:pPr>
            <a:r>
              <a:rPr lang="en-US" sz="1679" dirty="0"/>
              <a:t>In Step 1 of the algorithm, we first check if TREE=NULL, because if it is true, then the node to be deleted is not present in the tree.</a:t>
            </a:r>
            <a:endParaRPr dirty="0"/>
          </a:p>
          <a:p>
            <a:pPr marL="342900" lvl="0" indent="-268480" algn="l" rtl="0">
              <a:lnSpc>
                <a:spcPct val="80000"/>
              </a:lnSpc>
              <a:spcBef>
                <a:spcPts val="336"/>
              </a:spcBef>
              <a:spcAft>
                <a:spcPts val="0"/>
              </a:spcAft>
              <a:buSzPts val="1276"/>
              <a:buChar char="🞇"/>
            </a:pPr>
            <a:r>
              <a:rPr lang="en-US" sz="1679" dirty="0"/>
              <a:t>However, if that is not the case, then we check if the value to be deleted is less than the current node’s data. In case the value is less, we call the algorithm recursively on the node’s left sub-tree, otherwise the algorithm is called recursively on the node’s right sub-tree.</a:t>
            </a:r>
            <a:endParaRPr dirty="0"/>
          </a:p>
          <a:p>
            <a:pPr marL="342900" lvl="0" indent="-268480" algn="l" rtl="0">
              <a:lnSpc>
                <a:spcPct val="80000"/>
              </a:lnSpc>
              <a:spcBef>
                <a:spcPts val="336"/>
              </a:spcBef>
              <a:spcAft>
                <a:spcPts val="0"/>
              </a:spcAft>
              <a:buSzPts val="1276"/>
              <a:buChar char="🞇"/>
            </a:pPr>
            <a:r>
              <a:rPr lang="en-US" sz="1679" dirty="0"/>
              <a:t>Note that if we have found the node whose value is equal to VAL, then we check which case of deletion it is. If the node to be deleted has both left and right children, then we find the in-order predecessor of the node by calling </a:t>
            </a:r>
            <a:r>
              <a:rPr lang="en-US" sz="1679" dirty="0" err="1"/>
              <a:t>findLargestNode</a:t>
            </a:r>
            <a:r>
              <a:rPr lang="en-US" sz="1679" dirty="0"/>
              <a:t>(TREE -&gt; LEFT) and replace the current node’s value with that of its in-order predecessor. </a:t>
            </a:r>
            <a:endParaRPr dirty="0"/>
          </a:p>
          <a:p>
            <a:pPr marL="342900" lvl="0" indent="-274320" algn="l" rtl="0">
              <a:lnSpc>
                <a:spcPct val="80000"/>
              </a:lnSpc>
              <a:spcBef>
                <a:spcPts val="0"/>
              </a:spcBef>
              <a:spcAft>
                <a:spcPts val="0"/>
              </a:spcAft>
              <a:buSzPts val="1276"/>
              <a:buChar char="🞇"/>
            </a:pPr>
            <a:r>
              <a:rPr lang="en-US" sz="1679" dirty="0"/>
              <a:t>Then, we call Delete(TREE -&gt; LEFT, TEMP -&gt; DATA) to delete the initial node of the in-order predecessor. Thus, we reduce the case 3 of deletion into either case 1 or case 2 of deletion.</a:t>
            </a:r>
            <a:endParaRPr dirty="0"/>
          </a:p>
          <a:p>
            <a:pPr marL="342900" lvl="0" indent="-274320" algn="l" rtl="0">
              <a:lnSpc>
                <a:spcPct val="80000"/>
              </a:lnSpc>
              <a:spcBef>
                <a:spcPts val="336"/>
              </a:spcBef>
              <a:spcAft>
                <a:spcPts val="0"/>
              </a:spcAft>
              <a:buSzPts val="1276"/>
              <a:buChar char="🞇"/>
            </a:pPr>
            <a:r>
              <a:rPr lang="en-US" sz="1679" dirty="0"/>
              <a:t>If the node to be deleted does not have any child, then we simply set the node to NULL. Last but not the least, if the node to be deleted has either a left or a right child but not both, then the current node is replaced by its child node and the initial child node is deleted from the tree.</a:t>
            </a:r>
            <a:endParaRPr dirty="0"/>
          </a:p>
          <a:p>
            <a:pPr marL="342900" lvl="0" indent="-274320" algn="l" rtl="0">
              <a:lnSpc>
                <a:spcPct val="80000"/>
              </a:lnSpc>
              <a:spcBef>
                <a:spcPts val="336"/>
              </a:spcBef>
              <a:spcAft>
                <a:spcPts val="0"/>
              </a:spcAft>
              <a:buSzPts val="1276"/>
              <a:buChar char="🞇"/>
            </a:pPr>
            <a:r>
              <a:rPr lang="en-US" sz="1679" dirty="0"/>
              <a:t>The delete function requires time proportional to the height of the tree in the worst case. </a:t>
            </a:r>
            <a:endParaRPr sz="1679" dirty="0"/>
          </a:p>
          <a:p>
            <a:pPr marL="342900" lvl="0" indent="-274320" algn="l" rtl="0">
              <a:lnSpc>
                <a:spcPct val="80000"/>
              </a:lnSpc>
              <a:spcBef>
                <a:spcPts val="336"/>
              </a:spcBef>
              <a:spcAft>
                <a:spcPts val="0"/>
              </a:spcAft>
              <a:buSzPts val="1276"/>
              <a:buChar char="🞇"/>
            </a:pPr>
            <a:r>
              <a:rPr lang="en-US" sz="1679" dirty="0"/>
              <a:t>It takes O(log n) time to execute in the average case and W(n) time in the worst case.</a:t>
            </a:r>
            <a:endParaRPr sz="1679" dirty="0"/>
          </a:p>
        </p:txBody>
      </p:sp>
      <p:sp>
        <p:nvSpPr>
          <p:cNvPr id="435" name="Google Shape;435;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6" name="Google Shape;436;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Binary Search Trees</a:t>
            </a:r>
            <a:endParaRPr/>
          </a:p>
          <a:p>
            <a:pPr marL="342900" lvl="0" indent="-274319" algn="l" rtl="0">
              <a:spcBef>
                <a:spcPts val="480"/>
              </a:spcBef>
              <a:spcAft>
                <a:spcPts val="0"/>
              </a:spcAft>
              <a:buSzPts val="1824"/>
              <a:buChar char="🞇"/>
            </a:pPr>
            <a:r>
              <a:rPr lang="en-US"/>
              <a:t>Operations on Binary Search Trees</a:t>
            </a:r>
            <a:endParaRPr/>
          </a:p>
          <a:p>
            <a:pPr marL="342900" lvl="0" indent="-274319" algn="l" rtl="0">
              <a:spcBef>
                <a:spcPts val="480"/>
              </a:spcBef>
              <a:spcAft>
                <a:spcPts val="0"/>
              </a:spcAft>
              <a:buSzPts val="1824"/>
              <a:buChar char="🞇"/>
            </a:pPr>
            <a:r>
              <a:rPr lang="en-US"/>
              <a:t>Threaded Binary Trees</a:t>
            </a:r>
            <a:endParaRPr/>
          </a:p>
          <a:p>
            <a:pPr marL="342900" lvl="0" indent="-274319" algn="l" rtl="0">
              <a:spcBef>
                <a:spcPts val="480"/>
              </a:spcBef>
              <a:spcAft>
                <a:spcPts val="0"/>
              </a:spcAft>
              <a:buSzPts val="1824"/>
              <a:buChar char="🞇"/>
            </a:pPr>
            <a:r>
              <a:rPr lang="en-US"/>
              <a:t>AVL Trees</a:t>
            </a:r>
            <a:endParaRPr/>
          </a:p>
          <a:p>
            <a:pPr marL="342900" lvl="0" indent="-274319" algn="l" rtl="0">
              <a:spcBef>
                <a:spcPts val="480"/>
              </a:spcBef>
              <a:spcAft>
                <a:spcPts val="0"/>
              </a:spcAft>
              <a:buSzPts val="1824"/>
              <a:buChar char="🞇"/>
            </a:pPr>
            <a:r>
              <a:rPr lang="en-US"/>
              <a:t>Red-Black Trees</a:t>
            </a:r>
            <a:endParaRPr/>
          </a:p>
          <a:p>
            <a:pPr marL="342900" lvl="0" indent="-274319" algn="l" rtl="0">
              <a:spcBef>
                <a:spcPts val="480"/>
              </a:spcBef>
              <a:spcAft>
                <a:spcPts val="0"/>
              </a:spcAft>
              <a:buSzPts val="1824"/>
              <a:buChar char="🞇"/>
            </a:pPr>
            <a:r>
              <a:rPr lang="en-US"/>
              <a:t>Splay Trees</a:t>
            </a:r>
            <a:endParaRPr/>
          </a:p>
          <a:p>
            <a:pPr marL="342900" lvl="0" indent="-274320" algn="l" rtl="0">
              <a:spcBef>
                <a:spcPts val="480"/>
              </a:spcBef>
              <a:spcAft>
                <a:spcPts val="0"/>
              </a:spcAft>
              <a:buSzPts val="1824"/>
              <a:buNone/>
            </a:pP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Determining the Height of a Binary Search Tree</a:t>
            </a:r>
            <a:endParaRPr sz="2300"/>
          </a:p>
        </p:txBody>
      </p:sp>
      <p:sp>
        <p:nvSpPr>
          <p:cNvPr id="443" name="Google Shape;443;p20"/>
          <p:cNvSpPr txBox="1">
            <a:spLocks noGrp="1"/>
          </p:cNvSpPr>
          <p:nvPr>
            <p:ph type="body" idx="1"/>
          </p:nvPr>
        </p:nvSpPr>
        <p:spPr>
          <a:xfrm>
            <a:off x="426275" y="993750"/>
            <a:ext cx="4550100" cy="5331000"/>
          </a:xfrm>
          <a:prstGeom prst="rect">
            <a:avLst/>
          </a:prstGeom>
          <a:noFill/>
          <a:ln>
            <a:noFill/>
          </a:ln>
        </p:spPr>
        <p:txBody>
          <a:bodyPr spcFirstLastPara="1" wrap="square" lIns="91425" tIns="45700" rIns="91425" bIns="45700" anchor="t" anchorCtr="0">
            <a:normAutofit/>
          </a:bodyPr>
          <a:lstStyle/>
          <a:p>
            <a:pPr marL="342900" lvl="0" indent="-305866" algn="l" rtl="0">
              <a:lnSpc>
                <a:spcPct val="80000"/>
              </a:lnSpc>
              <a:spcBef>
                <a:spcPts val="0"/>
              </a:spcBef>
              <a:spcAft>
                <a:spcPts val="0"/>
              </a:spcAft>
              <a:buSzPts val="1500"/>
              <a:buChar char="🞇"/>
            </a:pPr>
            <a:r>
              <a:rPr lang="en-US" sz="1500"/>
              <a:t>In order to determine the height of a binary search tree, we calculate the height of the left sub-tree and the right sub-tree.</a:t>
            </a:r>
            <a:endParaRPr sz="1500"/>
          </a:p>
          <a:p>
            <a:pPr marL="342900" lvl="0" indent="-305866" algn="l" rtl="0">
              <a:lnSpc>
                <a:spcPct val="80000"/>
              </a:lnSpc>
              <a:spcBef>
                <a:spcPts val="264"/>
              </a:spcBef>
              <a:spcAft>
                <a:spcPts val="0"/>
              </a:spcAft>
              <a:buSzPts val="1500"/>
              <a:buChar char="🞇"/>
            </a:pPr>
            <a:r>
              <a:rPr lang="en-US" sz="1500"/>
              <a:t>Whichever height is greater, 1 is added to it. </a:t>
            </a:r>
            <a:endParaRPr sz="1500"/>
          </a:p>
          <a:p>
            <a:pPr marL="342900" lvl="0" indent="-305866" algn="l" rtl="0">
              <a:lnSpc>
                <a:spcPct val="80000"/>
              </a:lnSpc>
              <a:spcBef>
                <a:spcPts val="264"/>
              </a:spcBef>
              <a:spcAft>
                <a:spcPts val="0"/>
              </a:spcAft>
              <a:buSzPts val="1500"/>
              <a:buChar char="🞇"/>
            </a:pPr>
            <a:r>
              <a:rPr lang="en-US" sz="1500"/>
              <a:t>Look at Fig. 10.16. Since the height of the right sub-tree is greater than the height of the left sub-tree, the height of the tree = height (right sub-tree) + 1= 2 + 1 = 3.</a:t>
            </a:r>
            <a:endParaRPr sz="1500"/>
          </a:p>
          <a:p>
            <a:pPr marL="342900" lvl="0" indent="-305866" algn="l" rtl="0">
              <a:lnSpc>
                <a:spcPct val="80000"/>
              </a:lnSpc>
              <a:spcBef>
                <a:spcPts val="264"/>
              </a:spcBef>
              <a:spcAft>
                <a:spcPts val="0"/>
              </a:spcAft>
              <a:buSzPts val="1500"/>
              <a:buChar char="🞇"/>
            </a:pPr>
            <a:r>
              <a:rPr lang="en-US" sz="1500"/>
              <a:t>Figure 10.17 shows a recursive algorithm that determines the height of a binary search tree. </a:t>
            </a:r>
            <a:endParaRPr sz="1500"/>
          </a:p>
          <a:p>
            <a:pPr marL="640080" lvl="1" indent="-282702" algn="l" rtl="0">
              <a:lnSpc>
                <a:spcPct val="80000"/>
              </a:lnSpc>
              <a:spcBef>
                <a:spcPts val="264"/>
              </a:spcBef>
              <a:spcAft>
                <a:spcPts val="0"/>
              </a:spcAft>
              <a:buSzPts val="1500"/>
              <a:buChar char="🞇"/>
            </a:pPr>
            <a:r>
              <a:rPr lang="en-US" sz="1500"/>
              <a:t>In Step 1 of the algorithm, we first check if the current node of the TREE = NULL. If the condition is true, then 0 is returned to the calling code. </a:t>
            </a:r>
            <a:endParaRPr sz="1500"/>
          </a:p>
          <a:p>
            <a:pPr marL="640080" lvl="1" indent="-282702" algn="l" rtl="0">
              <a:lnSpc>
                <a:spcPct val="80000"/>
              </a:lnSpc>
              <a:spcBef>
                <a:spcPts val="264"/>
              </a:spcBef>
              <a:spcAft>
                <a:spcPts val="0"/>
              </a:spcAft>
              <a:buSzPts val="1500"/>
              <a:buChar char="🞇"/>
            </a:pPr>
            <a:r>
              <a:rPr lang="en-US" sz="1500"/>
              <a:t>Otherwise, for every node, we recursively call the algorithm to calculate the height of its left sub-tree as well as its right sub-tree. </a:t>
            </a:r>
            <a:endParaRPr sz="1500"/>
          </a:p>
          <a:p>
            <a:pPr marL="640080" lvl="1" indent="-282702" algn="l" rtl="0">
              <a:lnSpc>
                <a:spcPct val="80000"/>
              </a:lnSpc>
              <a:spcBef>
                <a:spcPts val="264"/>
              </a:spcBef>
              <a:spcAft>
                <a:spcPts val="0"/>
              </a:spcAft>
              <a:buSzPts val="1500"/>
              <a:buChar char="🞇"/>
            </a:pPr>
            <a:r>
              <a:rPr lang="en-US" sz="1500"/>
              <a:t>The height of the tree at that node is given by adding 1 to the height of the left sub-tree or the height of right sub-tree, whichever is greater</a:t>
            </a:r>
            <a:r>
              <a:rPr lang="en-US" sz="1500" b="1"/>
              <a:t>.</a:t>
            </a:r>
            <a:endParaRPr sz="1500"/>
          </a:p>
        </p:txBody>
      </p:sp>
      <p:sp>
        <p:nvSpPr>
          <p:cNvPr id="444" name="Google Shape;444;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5" name="Google Shape;445;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46" name="Google Shape;446;p20"/>
          <p:cNvPicPr preferRelativeResize="0"/>
          <p:nvPr/>
        </p:nvPicPr>
        <p:blipFill rotWithShape="1">
          <a:blip r:embed="rId3">
            <a:alphaModFix/>
          </a:blip>
          <a:srcRect/>
          <a:stretch/>
        </p:blipFill>
        <p:spPr>
          <a:xfrm>
            <a:off x="5543325" y="1146150"/>
            <a:ext cx="2243425" cy="1776050"/>
          </a:xfrm>
          <a:prstGeom prst="rect">
            <a:avLst/>
          </a:prstGeom>
          <a:noFill/>
          <a:ln>
            <a:noFill/>
          </a:ln>
        </p:spPr>
      </p:pic>
      <p:pic>
        <p:nvPicPr>
          <p:cNvPr id="447" name="Google Shape;447;p20"/>
          <p:cNvPicPr preferRelativeResize="0"/>
          <p:nvPr/>
        </p:nvPicPr>
        <p:blipFill rotWithShape="1">
          <a:blip r:embed="rId4">
            <a:alphaModFix/>
          </a:blip>
          <a:srcRect/>
          <a:stretch/>
        </p:blipFill>
        <p:spPr>
          <a:xfrm>
            <a:off x="4901000" y="2971900"/>
            <a:ext cx="3706550" cy="2980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1"/>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Determining the Number of Nodes</a:t>
            </a:r>
            <a:endParaRPr sz="3500"/>
          </a:p>
        </p:txBody>
      </p:sp>
      <p:sp>
        <p:nvSpPr>
          <p:cNvPr id="454" name="Google Shape;454;p21"/>
          <p:cNvSpPr txBox="1">
            <a:spLocks noGrp="1"/>
          </p:cNvSpPr>
          <p:nvPr>
            <p:ph type="body" idx="1"/>
          </p:nvPr>
        </p:nvSpPr>
        <p:spPr>
          <a:xfrm>
            <a:off x="685800" y="3352800"/>
            <a:ext cx="7848600" cy="2895600"/>
          </a:xfrm>
          <a:prstGeom prst="rect">
            <a:avLst/>
          </a:prstGeom>
          <a:noFill/>
          <a:ln>
            <a:noFill/>
          </a:ln>
        </p:spPr>
        <p:txBody>
          <a:bodyPr spcFirstLastPara="1" wrap="square" lIns="91425" tIns="45700" rIns="91425" bIns="45700" anchor="t" anchorCtr="0">
            <a:normAutofit lnSpcReduction="10000"/>
          </a:bodyPr>
          <a:lstStyle/>
          <a:p>
            <a:pPr marL="342900" lvl="0" indent="-280669" algn="l" rtl="0">
              <a:lnSpc>
                <a:spcPct val="80000"/>
              </a:lnSpc>
              <a:spcBef>
                <a:spcPts val="264"/>
              </a:spcBef>
              <a:spcAft>
                <a:spcPts val="0"/>
              </a:spcAft>
              <a:buSzPts val="1103"/>
              <a:buChar char="🞇"/>
            </a:pPr>
            <a:r>
              <a:rPr lang="en-US" sz="1420"/>
              <a:t>To calculate the total number of elements/nodes in the tree, we count the number of nodes in the left sub-tree and the right sub-tree.</a:t>
            </a:r>
            <a:endParaRPr sz="2500"/>
          </a:p>
          <a:p>
            <a:pPr marL="342900" lvl="0" indent="-280669" algn="l" rtl="0">
              <a:lnSpc>
                <a:spcPct val="80000"/>
              </a:lnSpc>
              <a:spcBef>
                <a:spcPts val="264"/>
              </a:spcBef>
              <a:spcAft>
                <a:spcPts val="0"/>
              </a:spcAft>
              <a:buSzPts val="1103"/>
              <a:buChar char="🞇"/>
            </a:pPr>
            <a:r>
              <a:rPr lang="en-US" sz="1420"/>
              <a:t>Number of nodes = totalNodes(left sub–tree) + totalNodes(right sub–tree) + 1</a:t>
            </a:r>
            <a:endParaRPr sz="2500"/>
          </a:p>
          <a:p>
            <a:pPr marL="342900" lvl="0" indent="-280669" algn="l" rtl="0">
              <a:lnSpc>
                <a:spcPct val="80000"/>
              </a:lnSpc>
              <a:spcBef>
                <a:spcPts val="264"/>
              </a:spcBef>
              <a:spcAft>
                <a:spcPts val="0"/>
              </a:spcAft>
              <a:buSzPts val="1103"/>
              <a:buChar char="🞇"/>
            </a:pPr>
            <a:r>
              <a:rPr lang="en-US" sz="1420"/>
              <a:t>Consider the tree given in Fig. 10.18. The total number of nodes in the tree can be calculated as:</a:t>
            </a:r>
            <a:endParaRPr sz="1420"/>
          </a:p>
          <a:p>
            <a:pPr marL="68580" lvl="0" indent="0" algn="l" rtl="0">
              <a:lnSpc>
                <a:spcPct val="80000"/>
              </a:lnSpc>
              <a:spcBef>
                <a:spcPts val="264"/>
              </a:spcBef>
              <a:spcAft>
                <a:spcPts val="0"/>
              </a:spcAft>
              <a:buSzPts val="1003"/>
              <a:buNone/>
            </a:pPr>
            <a:r>
              <a:rPr lang="en-US" sz="1420"/>
              <a:t>	Total nodes of left sub–tree = 1</a:t>
            </a:r>
            <a:endParaRPr sz="1420"/>
          </a:p>
          <a:p>
            <a:pPr marL="68580" lvl="0" indent="0" algn="l" rtl="0">
              <a:lnSpc>
                <a:spcPct val="80000"/>
              </a:lnSpc>
              <a:spcBef>
                <a:spcPts val="264"/>
              </a:spcBef>
              <a:spcAft>
                <a:spcPts val="0"/>
              </a:spcAft>
              <a:buSzPts val="1003"/>
              <a:buNone/>
            </a:pPr>
            <a:r>
              <a:rPr lang="en-US" sz="1420"/>
              <a:t>	Total nodes of left sub–tree = 5</a:t>
            </a:r>
            <a:endParaRPr sz="1420"/>
          </a:p>
          <a:p>
            <a:pPr marL="68580" lvl="0" indent="0" algn="l" rtl="0">
              <a:lnSpc>
                <a:spcPct val="80000"/>
              </a:lnSpc>
              <a:spcBef>
                <a:spcPts val="264"/>
              </a:spcBef>
              <a:spcAft>
                <a:spcPts val="0"/>
              </a:spcAft>
              <a:buSzPts val="1003"/>
              <a:buNone/>
            </a:pPr>
            <a:r>
              <a:rPr lang="en-US" sz="1420"/>
              <a:t>	Total nodes of tree = (1 + 5) + 1</a:t>
            </a:r>
            <a:endParaRPr sz="1420"/>
          </a:p>
          <a:p>
            <a:pPr marL="68580" lvl="0" indent="0" algn="l" rtl="0">
              <a:lnSpc>
                <a:spcPct val="80000"/>
              </a:lnSpc>
              <a:spcBef>
                <a:spcPts val="264"/>
              </a:spcBef>
              <a:spcAft>
                <a:spcPts val="0"/>
              </a:spcAft>
              <a:buSzPts val="1003"/>
              <a:buNone/>
            </a:pPr>
            <a:r>
              <a:rPr lang="en-US" sz="1420"/>
              <a:t>	Total nodes of tree = 7</a:t>
            </a:r>
            <a:endParaRPr sz="2500"/>
          </a:p>
          <a:p>
            <a:pPr marL="342900" lvl="0" indent="-280669" algn="l" rtl="0">
              <a:lnSpc>
                <a:spcPct val="80000"/>
              </a:lnSpc>
              <a:spcBef>
                <a:spcPts val="264"/>
              </a:spcBef>
              <a:spcAft>
                <a:spcPts val="0"/>
              </a:spcAft>
              <a:buSzPts val="1103"/>
              <a:buChar char="🞇"/>
            </a:pPr>
            <a:r>
              <a:rPr lang="en-US" sz="1420"/>
              <a:t>Figure 10.19 shows a recursive algorithm to calculate the number of nodes in a binary search tree. For every node, we recursively call the algorithm on its left sub-tree as well as the right sub-tree. The total number of nodes at a given node is then returned by adding 1 to the number of nodes in its left as well as right sub-tree. However if the tree is empty, that is TREE = NULL, then the number of nodes will be zero.</a:t>
            </a:r>
            <a:endParaRPr sz="2500"/>
          </a:p>
        </p:txBody>
      </p:sp>
      <p:sp>
        <p:nvSpPr>
          <p:cNvPr id="455" name="Google Shape;455;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6" name="Google Shape;456;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57" name="Google Shape;457;p21"/>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58" name="Google Shape;458;p21"/>
          <p:cNvPicPr preferRelativeResize="0"/>
          <p:nvPr/>
        </p:nvPicPr>
        <p:blipFill rotWithShape="1">
          <a:blip r:embed="rId4">
            <a:alphaModFix/>
          </a:blip>
          <a:srcRect/>
          <a:stretch/>
        </p:blipFill>
        <p:spPr>
          <a:xfrm>
            <a:off x="4114800" y="990600"/>
            <a:ext cx="4024971" cy="2286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2"/>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Internal Nodes</a:t>
            </a:r>
            <a:endParaRPr sz="3000"/>
          </a:p>
        </p:txBody>
      </p:sp>
      <p:sp>
        <p:nvSpPr>
          <p:cNvPr id="465" name="Google Shape;465;p22"/>
          <p:cNvSpPr txBox="1">
            <a:spLocks noGrp="1"/>
          </p:cNvSpPr>
          <p:nvPr>
            <p:ph type="body" idx="1"/>
          </p:nvPr>
        </p:nvSpPr>
        <p:spPr>
          <a:xfrm>
            <a:off x="533400" y="3352800"/>
            <a:ext cx="8077200" cy="32004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103"/>
              <a:buChar char="🞇"/>
            </a:pPr>
            <a:r>
              <a:rPr lang="en-US" sz="1420"/>
              <a:t>To calculate the total number of internal nodes or non-leaf nodes, we count the number of internal nodes in the left sub-tree and the right sub-tree and add 1 to it</a:t>
            </a:r>
            <a:endParaRPr sz="1420"/>
          </a:p>
          <a:p>
            <a:pPr marL="800100" lvl="0" indent="114300" algn="l" rtl="0">
              <a:lnSpc>
                <a:spcPct val="80000"/>
              </a:lnSpc>
              <a:spcBef>
                <a:spcPts val="0"/>
              </a:spcBef>
              <a:spcAft>
                <a:spcPts val="0"/>
              </a:spcAft>
              <a:buNone/>
            </a:pPr>
            <a:r>
              <a:rPr lang="en-US" sz="1420"/>
              <a:t>Numberofinternalnodes = totalInternalNodes(left sub–tree) </a:t>
            </a:r>
            <a:endParaRPr sz="1420"/>
          </a:p>
          <a:p>
            <a:pPr marL="1897379" lvl="0" indent="0" algn="l" rtl="0">
              <a:lnSpc>
                <a:spcPct val="80000"/>
              </a:lnSpc>
              <a:spcBef>
                <a:spcPts val="264"/>
              </a:spcBef>
              <a:spcAft>
                <a:spcPts val="0"/>
              </a:spcAft>
              <a:buSzPts val="1003"/>
              <a:buNone/>
            </a:pPr>
            <a:r>
              <a:rPr lang="en-US" sz="1420"/>
              <a:t>  	   	      + totalInternalNodes(right sub–tree) + 1</a:t>
            </a:r>
            <a:endParaRPr sz="1420"/>
          </a:p>
          <a:p>
            <a:pPr marL="342900" lvl="0" indent="-274319" algn="l" rtl="0">
              <a:lnSpc>
                <a:spcPct val="80000"/>
              </a:lnSpc>
              <a:spcBef>
                <a:spcPts val="264"/>
              </a:spcBef>
              <a:spcAft>
                <a:spcPts val="0"/>
              </a:spcAft>
              <a:buSzPts val="1003"/>
              <a:buChar char="🞇"/>
            </a:pPr>
            <a:r>
              <a:rPr lang="en-US" sz="1420"/>
              <a:t>The total number of internal nodes in the tree given in Fig. 10.18 can</a:t>
            </a:r>
            <a:r>
              <a:rPr lang="en-US" sz="2500"/>
              <a:t> </a:t>
            </a:r>
            <a:r>
              <a:rPr lang="en-US" sz="1420"/>
              <a:t>be calculated as:</a:t>
            </a:r>
            <a:endParaRPr sz="2500"/>
          </a:p>
          <a:p>
            <a:pPr marL="68580" lvl="0" indent="0" algn="l" rtl="0">
              <a:lnSpc>
                <a:spcPct val="80000"/>
              </a:lnSpc>
              <a:spcBef>
                <a:spcPts val="264"/>
              </a:spcBef>
              <a:spcAft>
                <a:spcPts val="0"/>
              </a:spcAft>
              <a:buSzPts val="1003"/>
              <a:buNone/>
            </a:pPr>
            <a:r>
              <a:rPr lang="en-US" sz="1420"/>
              <a:t>	Total internal nodes of left sub–tree = 0</a:t>
            </a:r>
            <a:endParaRPr sz="2500"/>
          </a:p>
          <a:p>
            <a:pPr marL="68580" lvl="0" indent="0" algn="l" rtl="0">
              <a:lnSpc>
                <a:spcPct val="80000"/>
              </a:lnSpc>
              <a:spcBef>
                <a:spcPts val="264"/>
              </a:spcBef>
              <a:spcAft>
                <a:spcPts val="0"/>
              </a:spcAft>
              <a:buSzPts val="1003"/>
              <a:buNone/>
            </a:pPr>
            <a:r>
              <a:rPr lang="en-US" sz="1420"/>
              <a:t>	Total internal nodes of right sub–tree = 3</a:t>
            </a:r>
            <a:endParaRPr sz="2500"/>
          </a:p>
          <a:p>
            <a:pPr marL="68580" lvl="0" indent="0" algn="l" rtl="0">
              <a:lnSpc>
                <a:spcPct val="80000"/>
              </a:lnSpc>
              <a:spcBef>
                <a:spcPts val="264"/>
              </a:spcBef>
              <a:spcAft>
                <a:spcPts val="0"/>
              </a:spcAft>
              <a:buSzPts val="1003"/>
              <a:buNone/>
            </a:pPr>
            <a:r>
              <a:rPr lang="en-US" sz="1420"/>
              <a:t>	Total internal nodes of tree = (0 + 3) + 1= 4</a:t>
            </a:r>
            <a:endParaRPr sz="2500"/>
          </a:p>
          <a:p>
            <a:pPr marL="342900" lvl="0" indent="-280669" algn="l" rtl="0">
              <a:lnSpc>
                <a:spcPct val="80000"/>
              </a:lnSpc>
              <a:spcBef>
                <a:spcPts val="264"/>
              </a:spcBef>
              <a:spcAft>
                <a:spcPts val="0"/>
              </a:spcAft>
              <a:buSzPts val="1103"/>
              <a:buChar char="🞇"/>
            </a:pPr>
            <a:r>
              <a:rPr lang="en-US" sz="1420"/>
              <a:t>Figure 10.20 shows a recursive algorithm to calculate the total number of internal nodes in a binary search tree. For every node, we recursively call the algorithm on its left subtree as well as the right sub-tree. The total number of internal nodes at a given node is then returned by adding internal nodes in its left as well as right sub-tree. </a:t>
            </a:r>
            <a:endParaRPr sz="1420"/>
          </a:p>
          <a:p>
            <a:pPr marL="342900" lvl="0" indent="-280669" algn="l" rtl="0">
              <a:lnSpc>
                <a:spcPct val="80000"/>
              </a:lnSpc>
              <a:spcBef>
                <a:spcPts val="264"/>
              </a:spcBef>
              <a:spcAft>
                <a:spcPts val="0"/>
              </a:spcAft>
              <a:buSzPts val="1103"/>
              <a:buChar char="🞇"/>
            </a:pPr>
            <a:r>
              <a:rPr lang="en-US" sz="1420"/>
              <a:t>However, if the tree is empty, that is TREE = NULL, then the number of internal nodes will be zero. Also if there is only one node in the tree, then the number of internal nodes will be zero.</a:t>
            </a:r>
            <a:endParaRPr sz="2500"/>
          </a:p>
        </p:txBody>
      </p:sp>
      <p:sp>
        <p:nvSpPr>
          <p:cNvPr id="466" name="Google Shape;466;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7" name="Google Shape;467;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68" name="Google Shape;468;p22"/>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69" name="Google Shape;469;p22"/>
          <p:cNvPicPr preferRelativeResize="0"/>
          <p:nvPr/>
        </p:nvPicPr>
        <p:blipFill rotWithShape="1">
          <a:blip r:embed="rId4">
            <a:alphaModFix/>
          </a:blip>
          <a:srcRect/>
          <a:stretch/>
        </p:blipFill>
        <p:spPr>
          <a:xfrm>
            <a:off x="4261950" y="990600"/>
            <a:ext cx="4093758" cy="23622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3"/>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600"/>
              <a:t>Determining the Number of External Nodes</a:t>
            </a:r>
            <a:endParaRPr sz="3000"/>
          </a:p>
        </p:txBody>
      </p:sp>
      <p:sp>
        <p:nvSpPr>
          <p:cNvPr id="476" name="Google Shape;476;p23"/>
          <p:cNvSpPr txBox="1">
            <a:spLocks noGrp="1"/>
          </p:cNvSpPr>
          <p:nvPr>
            <p:ph type="body" idx="1"/>
          </p:nvPr>
        </p:nvSpPr>
        <p:spPr>
          <a:xfrm>
            <a:off x="533400" y="3429000"/>
            <a:ext cx="8077200" cy="3124200"/>
          </a:xfrm>
          <a:prstGeom prst="rect">
            <a:avLst/>
          </a:prstGeom>
          <a:noFill/>
          <a:ln>
            <a:noFill/>
          </a:ln>
        </p:spPr>
        <p:txBody>
          <a:bodyPr spcFirstLastPara="1" wrap="square" lIns="91425" tIns="45700" rIns="91425" bIns="45700" anchor="t" anchorCtr="0">
            <a:normAutofit/>
          </a:bodyPr>
          <a:lstStyle/>
          <a:p>
            <a:pPr marL="342900" lvl="0" indent="-287019" algn="l" rtl="0">
              <a:lnSpc>
                <a:spcPct val="80000"/>
              </a:lnSpc>
              <a:spcBef>
                <a:spcPts val="0"/>
              </a:spcBef>
              <a:spcAft>
                <a:spcPts val="0"/>
              </a:spcAft>
              <a:buSzPts val="1066"/>
              <a:buChar char="🞇"/>
            </a:pPr>
            <a:r>
              <a:rPr lang="en-US" sz="1340"/>
              <a:t>To calculate the total number of external nodes or leaf nodes, we add the number of external nodes in the left sub-tree and the right sub-tree. </a:t>
            </a:r>
            <a:endParaRPr sz="1340"/>
          </a:p>
          <a:p>
            <a:pPr marL="640080" lvl="0" indent="0" algn="l" rtl="0">
              <a:lnSpc>
                <a:spcPct val="80000"/>
              </a:lnSpc>
              <a:spcBef>
                <a:spcPts val="228"/>
              </a:spcBef>
              <a:spcAft>
                <a:spcPts val="0"/>
              </a:spcAft>
              <a:buNone/>
            </a:pPr>
            <a:r>
              <a:rPr lang="en-US" sz="1340"/>
              <a:t>Number of external nodes = totalExternalNodes(left sub–tree) + totalExternalNodes (right sub–tree)</a:t>
            </a:r>
            <a:endParaRPr sz="2600"/>
          </a:p>
          <a:p>
            <a:pPr marL="342900" lvl="0" indent="-287019" algn="l" rtl="0">
              <a:lnSpc>
                <a:spcPct val="80000"/>
              </a:lnSpc>
              <a:spcBef>
                <a:spcPts val="228"/>
              </a:spcBef>
              <a:spcAft>
                <a:spcPts val="0"/>
              </a:spcAft>
              <a:buSzPts val="1066"/>
              <a:buChar char="🞇"/>
            </a:pPr>
            <a:r>
              <a:rPr lang="en-US" sz="1340"/>
              <a:t>Consider the tree given in Fig. 10.18. The total number of external nodes in the given tree can be calculated as:</a:t>
            </a:r>
            <a:endParaRPr sz="2600"/>
          </a:p>
          <a:p>
            <a:pPr marL="68580" lvl="0" indent="0" algn="l" rtl="0">
              <a:lnSpc>
                <a:spcPct val="80000"/>
              </a:lnSpc>
              <a:spcBef>
                <a:spcPts val="228"/>
              </a:spcBef>
              <a:spcAft>
                <a:spcPts val="0"/>
              </a:spcAft>
              <a:buSzPts val="866"/>
              <a:buNone/>
            </a:pPr>
            <a:r>
              <a:rPr lang="en-US" sz="1340"/>
              <a:t>	Total external nodes of left sub–tree = 1</a:t>
            </a:r>
            <a:endParaRPr sz="1340"/>
          </a:p>
          <a:p>
            <a:pPr marL="68580" lvl="0" indent="0" algn="l" rtl="0">
              <a:lnSpc>
                <a:spcPct val="80000"/>
              </a:lnSpc>
              <a:spcBef>
                <a:spcPts val="228"/>
              </a:spcBef>
              <a:spcAft>
                <a:spcPts val="0"/>
              </a:spcAft>
              <a:buSzPts val="866"/>
              <a:buNone/>
            </a:pPr>
            <a:r>
              <a:rPr lang="en-US" sz="1340"/>
              <a:t>	Total external nodes of left sub–tree = 2</a:t>
            </a:r>
            <a:endParaRPr sz="1340"/>
          </a:p>
          <a:p>
            <a:pPr marL="68580" lvl="0" indent="0" algn="l" rtl="0">
              <a:lnSpc>
                <a:spcPct val="80000"/>
              </a:lnSpc>
              <a:spcBef>
                <a:spcPts val="228"/>
              </a:spcBef>
              <a:spcAft>
                <a:spcPts val="0"/>
              </a:spcAft>
              <a:buSzPts val="866"/>
              <a:buNone/>
            </a:pPr>
            <a:r>
              <a:rPr lang="en-US" sz="1340"/>
              <a:t>	Total external nodes of tree = 1 + 2 = 3</a:t>
            </a:r>
            <a:endParaRPr sz="1340"/>
          </a:p>
          <a:p>
            <a:pPr marL="342900" lvl="0" indent="-287019" algn="l" rtl="0">
              <a:lnSpc>
                <a:spcPct val="80000"/>
              </a:lnSpc>
              <a:spcBef>
                <a:spcPts val="228"/>
              </a:spcBef>
              <a:spcAft>
                <a:spcPts val="0"/>
              </a:spcAft>
              <a:buSzPts val="1066"/>
              <a:buChar char="🞇"/>
            </a:pPr>
            <a:r>
              <a:rPr lang="en-US" sz="1340"/>
              <a:t>Figure 10.21 shows a recursive algorithm to calculate the total number of external nodes in a binary search tree.</a:t>
            </a:r>
            <a:endParaRPr sz="2600"/>
          </a:p>
          <a:p>
            <a:pPr marL="342900" lvl="0" indent="-287019" algn="l" rtl="0">
              <a:lnSpc>
                <a:spcPct val="80000"/>
              </a:lnSpc>
              <a:spcBef>
                <a:spcPts val="228"/>
              </a:spcBef>
              <a:spcAft>
                <a:spcPts val="0"/>
              </a:spcAft>
              <a:buSzPts val="1066"/>
              <a:buChar char="🞇"/>
            </a:pPr>
            <a:r>
              <a:rPr lang="en-US" sz="1340"/>
              <a:t>For every node, we recursively call the algorithm on its left sub-tree as well as the right sub-tree. The total number of external nodes at a given node is then returned by adding the external nodes in its left as well as right sub-tree. </a:t>
            </a:r>
            <a:endParaRPr sz="1340"/>
          </a:p>
          <a:p>
            <a:pPr marL="342900" lvl="0" indent="-287019" algn="l" rtl="0">
              <a:lnSpc>
                <a:spcPct val="80000"/>
              </a:lnSpc>
              <a:spcBef>
                <a:spcPts val="228"/>
              </a:spcBef>
              <a:spcAft>
                <a:spcPts val="0"/>
              </a:spcAft>
              <a:buSzPts val="1066"/>
              <a:buChar char="🞇"/>
            </a:pPr>
            <a:r>
              <a:rPr lang="en-US" sz="1340"/>
              <a:t>However if the tree is empty, that is TREE = NULL, then the number of external nodes will be zero. Also if there is only one node in the tree, then there will be only one external node (that is the root node).</a:t>
            </a:r>
            <a:endParaRPr sz="2600"/>
          </a:p>
        </p:txBody>
      </p:sp>
      <p:sp>
        <p:nvSpPr>
          <p:cNvPr id="477" name="Google Shape;477;p2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
        <p:nvSpPr>
          <p:cNvPr id="478" name="Google Shape;478;p2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79" name="Google Shape;479;p23"/>
          <p:cNvPicPr preferRelativeResize="0"/>
          <p:nvPr/>
        </p:nvPicPr>
        <p:blipFill rotWithShape="1">
          <a:blip r:embed="rId3">
            <a:alphaModFix/>
          </a:blip>
          <a:srcRect/>
          <a:stretch/>
        </p:blipFill>
        <p:spPr>
          <a:xfrm>
            <a:off x="990600" y="1066800"/>
            <a:ext cx="2433637" cy="2071451"/>
          </a:xfrm>
          <a:prstGeom prst="rect">
            <a:avLst/>
          </a:prstGeom>
          <a:noFill/>
          <a:ln>
            <a:noFill/>
          </a:ln>
        </p:spPr>
      </p:pic>
      <p:pic>
        <p:nvPicPr>
          <p:cNvPr id="480" name="Google Shape;480;p23"/>
          <p:cNvPicPr preferRelativeResize="0"/>
          <p:nvPr/>
        </p:nvPicPr>
        <p:blipFill rotWithShape="1">
          <a:blip r:embed="rId4">
            <a:alphaModFix/>
          </a:blip>
          <a:srcRect/>
          <a:stretch/>
        </p:blipFill>
        <p:spPr>
          <a:xfrm>
            <a:off x="4168199" y="1029776"/>
            <a:ext cx="4148772" cy="2399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25"/>
          <p:cNvSpPr txBox="1">
            <a:spLocks noGrp="1"/>
          </p:cNvSpPr>
          <p:nvPr>
            <p:ph type="title"/>
          </p:nvPr>
        </p:nvSpPr>
        <p:spPr>
          <a:xfrm>
            <a:off x="914400" y="4572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Deleting a Binary Search Tree</a:t>
            </a:r>
            <a:endParaRPr sz="3200"/>
          </a:p>
        </p:txBody>
      </p:sp>
      <p:sp>
        <p:nvSpPr>
          <p:cNvPr id="487" name="Google Shape;487;p25"/>
          <p:cNvSpPr txBox="1">
            <a:spLocks noGrp="1"/>
          </p:cNvSpPr>
          <p:nvPr>
            <p:ph type="body" idx="1"/>
          </p:nvPr>
        </p:nvSpPr>
        <p:spPr>
          <a:xfrm>
            <a:off x="533400" y="4243575"/>
            <a:ext cx="8077200" cy="17367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delete/remove an entire binary search tree from the memory, we first delete the elements/nodes in the left sub-tree and then delete the nodes in the right sub-tree.</a:t>
            </a:r>
            <a:endParaRPr sz="2000"/>
          </a:p>
          <a:p>
            <a:pPr marL="342900" lvl="0" indent="-248919" algn="l" rtl="0">
              <a:spcBef>
                <a:spcPts val="480"/>
              </a:spcBef>
              <a:spcAft>
                <a:spcPts val="0"/>
              </a:spcAft>
              <a:buSzPts val="1424"/>
              <a:buChar char="🞇"/>
            </a:pPr>
            <a:r>
              <a:rPr lang="en-US" sz="2000"/>
              <a:t>The algorithm shown in Fig. 10.24 gives a recursive procedure to remove the binary search tree.</a:t>
            </a:r>
            <a:endParaRPr sz="2000"/>
          </a:p>
        </p:txBody>
      </p:sp>
      <p:sp>
        <p:nvSpPr>
          <p:cNvPr id="488" name="Google Shape;488;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
        <p:nvSpPr>
          <p:cNvPr id="489" name="Google Shape;489;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490" name="Google Shape;490;p25"/>
          <p:cNvPicPr preferRelativeResize="0"/>
          <p:nvPr/>
        </p:nvPicPr>
        <p:blipFill rotWithShape="1">
          <a:blip r:embed="rId3">
            <a:alphaModFix/>
          </a:blip>
          <a:srcRect/>
          <a:stretch/>
        </p:blipFill>
        <p:spPr>
          <a:xfrm>
            <a:off x="1143000" y="1143000"/>
            <a:ext cx="4201412" cy="275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6"/>
          <p:cNvSpPr txBox="1">
            <a:spLocks noGrp="1"/>
          </p:cNvSpPr>
          <p:nvPr>
            <p:ph type="title"/>
          </p:nvPr>
        </p:nvSpPr>
        <p:spPr>
          <a:xfrm>
            <a:off x="914400" y="381000"/>
            <a:ext cx="73683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Smallest Node in a Binary Search Tree</a:t>
            </a:r>
            <a:endParaRPr sz="2300"/>
          </a:p>
        </p:txBody>
      </p:sp>
      <p:sp>
        <p:nvSpPr>
          <p:cNvPr id="497" name="Google Shape;497;p26"/>
          <p:cNvSpPr txBox="1">
            <a:spLocks noGrp="1"/>
          </p:cNvSpPr>
          <p:nvPr>
            <p:ph type="body" idx="1"/>
          </p:nvPr>
        </p:nvSpPr>
        <p:spPr>
          <a:xfrm>
            <a:off x="533400" y="3886200"/>
            <a:ext cx="8077200" cy="2496600"/>
          </a:xfrm>
          <a:prstGeom prst="rect">
            <a:avLst/>
          </a:prstGeom>
          <a:noFill/>
          <a:ln>
            <a:noFill/>
          </a:ln>
        </p:spPr>
        <p:txBody>
          <a:bodyPr spcFirstLastPara="1" wrap="square" lIns="91425" tIns="45700" rIns="91425" bIns="45700" anchor="t" anchorCtr="0">
            <a:normAutofit lnSpcReduction="10000"/>
          </a:bodyPr>
          <a:lstStyle/>
          <a:p>
            <a:pPr marL="342900" lvl="0" indent="-261619" algn="l" rtl="0">
              <a:lnSpc>
                <a:spcPct val="90000"/>
              </a:lnSpc>
              <a:spcBef>
                <a:spcPts val="0"/>
              </a:spcBef>
              <a:spcAft>
                <a:spcPts val="0"/>
              </a:spcAft>
              <a:buSzPts val="1487"/>
              <a:buChar char="🞇"/>
            </a:pPr>
            <a:r>
              <a:rPr lang="en-US" sz="2020"/>
              <a:t>The very basic property of the binary search tree states that the smaller value will occur in the left sub-tree. </a:t>
            </a:r>
            <a:endParaRPr sz="2020"/>
          </a:p>
          <a:p>
            <a:pPr marL="342900" lvl="0" indent="-261619" algn="l" rtl="0">
              <a:lnSpc>
                <a:spcPct val="90000"/>
              </a:lnSpc>
              <a:spcBef>
                <a:spcPts val="444"/>
              </a:spcBef>
              <a:spcAft>
                <a:spcPts val="0"/>
              </a:spcAft>
              <a:buSzPts val="1487"/>
              <a:buChar char="🞇"/>
            </a:pPr>
            <a:r>
              <a:rPr lang="en-US" sz="2020"/>
              <a:t>If the left sub-tree is NULL, then the value of the root node will be smallest as compared to the nodes in the right sub-tree. </a:t>
            </a:r>
            <a:endParaRPr sz="2020"/>
          </a:p>
          <a:p>
            <a:pPr marL="342900" lvl="0" indent="-261619" algn="l" rtl="0">
              <a:lnSpc>
                <a:spcPct val="90000"/>
              </a:lnSpc>
              <a:spcBef>
                <a:spcPts val="444"/>
              </a:spcBef>
              <a:spcAft>
                <a:spcPts val="0"/>
              </a:spcAft>
              <a:buSzPts val="1487"/>
              <a:buChar char="🞇"/>
            </a:pPr>
            <a:r>
              <a:rPr lang="en-US" sz="2020"/>
              <a:t>So, to find the node with the smallest value, we find the value of the leftmost node of the left sub-tree. </a:t>
            </a:r>
            <a:endParaRPr sz="2020"/>
          </a:p>
          <a:p>
            <a:pPr marL="342900" lvl="0" indent="-261619" algn="l" rtl="0">
              <a:lnSpc>
                <a:spcPct val="90000"/>
              </a:lnSpc>
              <a:spcBef>
                <a:spcPts val="444"/>
              </a:spcBef>
              <a:spcAft>
                <a:spcPts val="0"/>
              </a:spcAft>
              <a:buSzPts val="1487"/>
              <a:buChar char="🞇"/>
            </a:pPr>
            <a:r>
              <a:rPr lang="en-US" sz="2020"/>
              <a:t>The recursive algorithm to find the smallest node in a binary search tree is shown in Fig. 10.25.</a:t>
            </a:r>
            <a:endParaRPr sz="2200"/>
          </a:p>
        </p:txBody>
      </p:sp>
      <p:sp>
        <p:nvSpPr>
          <p:cNvPr id="498" name="Google Shape;498;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25</a:t>
            </a:fld>
            <a:endParaRPr/>
          </a:p>
        </p:txBody>
      </p:sp>
      <p:sp>
        <p:nvSpPr>
          <p:cNvPr id="499" name="Google Shape;499;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00" name="Google Shape;500;p26"/>
          <p:cNvPicPr preferRelativeResize="0"/>
          <p:nvPr/>
        </p:nvPicPr>
        <p:blipFill rotWithShape="1">
          <a:blip r:embed="rId3">
            <a:alphaModFix/>
          </a:blip>
          <a:srcRect/>
          <a:stretch/>
        </p:blipFill>
        <p:spPr>
          <a:xfrm>
            <a:off x="685800" y="1371600"/>
            <a:ext cx="4555696" cy="2193475"/>
          </a:xfrm>
          <a:prstGeom prst="rect">
            <a:avLst/>
          </a:prstGeom>
          <a:noFill/>
          <a:ln>
            <a:noFill/>
          </a:ln>
        </p:spPr>
      </p:pic>
      <p:pic>
        <p:nvPicPr>
          <p:cNvPr id="501" name="Google Shape;501;p26"/>
          <p:cNvPicPr preferRelativeResize="0"/>
          <p:nvPr/>
        </p:nvPicPr>
        <p:blipFill rotWithShape="1">
          <a:blip r:embed="rId4">
            <a:alphaModFix/>
          </a:blip>
          <a:srcRect/>
          <a:stretch/>
        </p:blipFill>
        <p:spPr>
          <a:xfrm>
            <a:off x="5410200" y="1219200"/>
            <a:ext cx="2998042" cy="2019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27"/>
          <p:cNvSpPr txBox="1">
            <a:spLocks noGrp="1"/>
          </p:cNvSpPr>
          <p:nvPr>
            <p:ph type="title"/>
          </p:nvPr>
        </p:nvSpPr>
        <p:spPr>
          <a:xfrm>
            <a:off x="9144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300"/>
              <a:t>Finding the Largest Node in a Binary Search Tree</a:t>
            </a:r>
            <a:endParaRPr sz="2300"/>
          </a:p>
        </p:txBody>
      </p:sp>
      <p:sp>
        <p:nvSpPr>
          <p:cNvPr id="508" name="Google Shape;508;p27"/>
          <p:cNvSpPr txBox="1">
            <a:spLocks noGrp="1"/>
          </p:cNvSpPr>
          <p:nvPr>
            <p:ph type="body" idx="1"/>
          </p:nvPr>
        </p:nvSpPr>
        <p:spPr>
          <a:xfrm>
            <a:off x="533400" y="3886200"/>
            <a:ext cx="8077200" cy="3124200"/>
          </a:xfrm>
          <a:prstGeom prst="rect">
            <a:avLst/>
          </a:prstGeom>
          <a:noFill/>
          <a:ln>
            <a:noFill/>
          </a:ln>
        </p:spPr>
        <p:txBody>
          <a:bodyPr spcFirstLastPara="1" wrap="square" lIns="91425" tIns="45700" rIns="91425" bIns="45700" anchor="t" anchorCtr="0">
            <a:normAutofit/>
          </a:bodyPr>
          <a:lstStyle/>
          <a:p>
            <a:pPr marL="342900" lvl="0" indent="-248919" algn="l" rtl="0">
              <a:spcBef>
                <a:spcPts val="0"/>
              </a:spcBef>
              <a:spcAft>
                <a:spcPts val="0"/>
              </a:spcAft>
              <a:buSzPts val="1424"/>
              <a:buChar char="🞇"/>
            </a:pPr>
            <a:r>
              <a:rPr lang="en-US" sz="2000"/>
              <a:t>To find the node with the largest value, we find the value of the rightmost node of the right subtree.</a:t>
            </a:r>
            <a:endParaRPr sz="2000"/>
          </a:p>
          <a:p>
            <a:pPr marL="342900" lvl="0" indent="-248919" algn="l" rtl="0">
              <a:spcBef>
                <a:spcPts val="480"/>
              </a:spcBef>
              <a:spcAft>
                <a:spcPts val="0"/>
              </a:spcAft>
              <a:buSzPts val="1424"/>
              <a:buChar char="🞇"/>
            </a:pPr>
            <a:r>
              <a:rPr lang="en-US" sz="2000"/>
              <a:t>However, if the right sub-tree is empty, then the root node will be the largest value in the tree.</a:t>
            </a:r>
            <a:endParaRPr sz="2000"/>
          </a:p>
          <a:p>
            <a:pPr marL="342900" lvl="0" indent="-248919" algn="l" rtl="0">
              <a:spcBef>
                <a:spcPts val="480"/>
              </a:spcBef>
              <a:spcAft>
                <a:spcPts val="0"/>
              </a:spcAft>
              <a:buSzPts val="1424"/>
              <a:buChar char="🞇"/>
            </a:pPr>
            <a:r>
              <a:rPr lang="en-US" sz="2000"/>
              <a:t>The recursive algorithm to find the largest node in a binary search tree is shown in Fig. 10.26.</a:t>
            </a:r>
            <a:endParaRPr sz="2000"/>
          </a:p>
        </p:txBody>
      </p:sp>
      <p:sp>
        <p:nvSpPr>
          <p:cNvPr id="509" name="Google Shape;509;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10" name="Google Shape;510;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511" name="Google Shape;511;p27"/>
          <p:cNvPicPr preferRelativeResize="0"/>
          <p:nvPr/>
        </p:nvPicPr>
        <p:blipFill rotWithShape="1">
          <a:blip r:embed="rId3">
            <a:alphaModFix/>
          </a:blip>
          <a:srcRect/>
          <a:stretch/>
        </p:blipFill>
        <p:spPr>
          <a:xfrm>
            <a:off x="5486400" y="1447800"/>
            <a:ext cx="2998042" cy="2019300"/>
          </a:xfrm>
          <a:prstGeom prst="rect">
            <a:avLst/>
          </a:prstGeom>
          <a:noFill/>
          <a:ln>
            <a:noFill/>
          </a:ln>
        </p:spPr>
      </p:pic>
      <p:pic>
        <p:nvPicPr>
          <p:cNvPr id="512" name="Google Shape;512;p27"/>
          <p:cNvPicPr preferRelativeResize="0"/>
          <p:nvPr/>
        </p:nvPicPr>
        <p:blipFill rotWithShape="1">
          <a:blip r:embed="rId4">
            <a:alphaModFix/>
          </a:blip>
          <a:srcRect/>
          <a:stretch/>
        </p:blipFill>
        <p:spPr>
          <a:xfrm>
            <a:off x="638575" y="1295400"/>
            <a:ext cx="4543026" cy="2504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06" name="Google Shape;606;p37"/>
          <p:cNvSpPr txBox="1">
            <a:spLocks noGrp="1"/>
          </p:cNvSpPr>
          <p:nvPr>
            <p:ph type="body" idx="1"/>
          </p:nvPr>
        </p:nvSpPr>
        <p:spPr>
          <a:xfrm>
            <a:off x="533400" y="1371600"/>
            <a:ext cx="8077200" cy="48768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en-US"/>
              <a:t>AVL tree is a self-balancing binary search tree invented by G.M. Adelson-Velsky and E.M. Landis in 1962. </a:t>
            </a:r>
            <a:endParaRPr/>
          </a:p>
          <a:p>
            <a:pPr marL="342900" lvl="0" indent="-274319" algn="l" rtl="0">
              <a:lnSpc>
                <a:spcPct val="90000"/>
              </a:lnSpc>
              <a:spcBef>
                <a:spcPts val="480"/>
              </a:spcBef>
              <a:spcAft>
                <a:spcPts val="0"/>
              </a:spcAft>
              <a:buSzPts val="1824"/>
              <a:buChar char="🞇"/>
            </a:pPr>
            <a:r>
              <a:rPr lang="en-US"/>
              <a:t>The tree is named AVL in honour of its inventors. </a:t>
            </a:r>
            <a:endParaRPr/>
          </a:p>
          <a:p>
            <a:pPr marL="342900" lvl="0" indent="-274319" algn="l" rtl="0">
              <a:lnSpc>
                <a:spcPct val="90000"/>
              </a:lnSpc>
              <a:spcBef>
                <a:spcPts val="480"/>
              </a:spcBef>
              <a:spcAft>
                <a:spcPts val="0"/>
              </a:spcAft>
              <a:buSzPts val="1824"/>
              <a:buChar char="🞇"/>
            </a:pPr>
            <a:r>
              <a:rPr lang="en-US"/>
              <a:t>In an AVL tree, the heights of the two sub-trees of a node may differ by at most one. </a:t>
            </a:r>
            <a:endParaRPr/>
          </a:p>
          <a:p>
            <a:pPr marL="342900" lvl="0" indent="-274319" algn="l" rtl="0">
              <a:lnSpc>
                <a:spcPct val="90000"/>
              </a:lnSpc>
              <a:spcBef>
                <a:spcPts val="480"/>
              </a:spcBef>
              <a:spcAft>
                <a:spcPts val="0"/>
              </a:spcAft>
              <a:buSzPts val="1824"/>
              <a:buChar char="🞇"/>
            </a:pPr>
            <a:r>
              <a:rPr lang="en-US"/>
              <a:t>Due to this property, the AVL tree is also known as a height-balanced tree. </a:t>
            </a:r>
            <a:endParaRPr/>
          </a:p>
          <a:p>
            <a:pPr marL="342900" lvl="0" indent="-274319" algn="l" rtl="0">
              <a:lnSpc>
                <a:spcPct val="90000"/>
              </a:lnSpc>
              <a:spcBef>
                <a:spcPts val="480"/>
              </a:spcBef>
              <a:spcAft>
                <a:spcPts val="0"/>
              </a:spcAft>
              <a:buSzPts val="1824"/>
              <a:buChar char="🞇"/>
            </a:pPr>
            <a:r>
              <a:rPr lang="en-US"/>
              <a:t>The key advantage of using an AVL tree is that it takes O(log n) time to perform search, insert, and delete operations in an average case as well as the worst case because the height of the tree is limited to O(log n).</a:t>
            </a:r>
            <a:endParaRPr/>
          </a:p>
        </p:txBody>
      </p:sp>
      <p:sp>
        <p:nvSpPr>
          <p:cNvPr id="607" name="Google Shape;607;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27</a:t>
            </a:fld>
            <a:endParaRPr/>
          </a:p>
        </p:txBody>
      </p:sp>
      <p:sp>
        <p:nvSpPr>
          <p:cNvPr id="608" name="Google Shape;608;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8"/>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15" name="Google Shape;615;p38"/>
          <p:cNvSpPr txBox="1">
            <a:spLocks noGrp="1"/>
          </p:cNvSpPr>
          <p:nvPr>
            <p:ph type="body" idx="1"/>
          </p:nvPr>
        </p:nvSpPr>
        <p:spPr>
          <a:xfrm>
            <a:off x="533400" y="13716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en-US" sz="2220"/>
              <a:t>The structure of an AVL tree is the same as that of a binary search tree but with a little difference.</a:t>
            </a:r>
            <a:endParaRPr/>
          </a:p>
          <a:p>
            <a:pPr marL="342900" lvl="0" indent="-274319" algn="l" rtl="0">
              <a:lnSpc>
                <a:spcPct val="90000"/>
              </a:lnSpc>
              <a:spcBef>
                <a:spcPts val="444"/>
              </a:spcBef>
              <a:spcAft>
                <a:spcPts val="0"/>
              </a:spcAft>
              <a:buSzPts val="1687"/>
              <a:buChar char="🞇"/>
            </a:pPr>
            <a:r>
              <a:rPr lang="en-US" sz="2220"/>
              <a:t>In its structure, it stores an additional variable called the BalanceFactor. Thus, every node has a balance factor associated with it. </a:t>
            </a:r>
            <a:endParaRPr sz="2220"/>
          </a:p>
          <a:p>
            <a:pPr marL="342900" lvl="0" indent="-274319" algn="l" rtl="0">
              <a:lnSpc>
                <a:spcPct val="90000"/>
              </a:lnSpc>
              <a:spcBef>
                <a:spcPts val="444"/>
              </a:spcBef>
              <a:spcAft>
                <a:spcPts val="0"/>
              </a:spcAft>
              <a:buSzPts val="1687"/>
              <a:buChar char="🞇"/>
            </a:pPr>
            <a:r>
              <a:rPr lang="en-US" sz="2220"/>
              <a:t>The balance factor of a node is calculated by subtracting the height of its right sub-tree from the height of its left sub-tree. </a:t>
            </a:r>
            <a:endParaRPr sz="2220"/>
          </a:p>
          <a:p>
            <a:pPr marL="800100" lvl="0" indent="-274319" algn="l" rtl="0">
              <a:lnSpc>
                <a:spcPct val="90000"/>
              </a:lnSpc>
              <a:spcBef>
                <a:spcPts val="444"/>
              </a:spcBef>
              <a:spcAft>
                <a:spcPts val="0"/>
              </a:spcAft>
              <a:buNone/>
            </a:pPr>
            <a:r>
              <a:rPr lang="en-US" sz="2220" i="1"/>
              <a:t>Balance factor = Height (left sub-tree)</a:t>
            </a:r>
            <a:endParaRPr sz="2220" i="1"/>
          </a:p>
          <a:p>
            <a:pPr marL="2628900" lvl="0" indent="-274320" algn="l" rtl="0">
              <a:lnSpc>
                <a:spcPct val="90000"/>
              </a:lnSpc>
              <a:spcBef>
                <a:spcPts val="444"/>
              </a:spcBef>
              <a:spcAft>
                <a:spcPts val="0"/>
              </a:spcAft>
              <a:buNone/>
            </a:pPr>
            <a:r>
              <a:rPr lang="en-US" sz="2220" i="1"/>
              <a:t>    – Height (right sub-tree)</a:t>
            </a:r>
            <a:endParaRPr sz="2220"/>
          </a:p>
          <a:p>
            <a:pPr marL="342900" lvl="0" indent="-274319" algn="l" rtl="0">
              <a:lnSpc>
                <a:spcPct val="90000"/>
              </a:lnSpc>
              <a:spcBef>
                <a:spcPts val="444"/>
              </a:spcBef>
              <a:spcAft>
                <a:spcPts val="0"/>
              </a:spcAft>
              <a:buSzPts val="1687"/>
              <a:buChar char="🞇"/>
            </a:pPr>
            <a:r>
              <a:rPr lang="en-US" sz="2220"/>
              <a:t>A binary search tree in which every node has a balance factor of –1, 0, or 1 is said to be height balanced. </a:t>
            </a:r>
            <a:endParaRPr sz="2220"/>
          </a:p>
          <a:p>
            <a:pPr marL="342900" lvl="0" indent="-274319" algn="l" rtl="0">
              <a:lnSpc>
                <a:spcPct val="90000"/>
              </a:lnSpc>
              <a:spcBef>
                <a:spcPts val="444"/>
              </a:spcBef>
              <a:spcAft>
                <a:spcPts val="0"/>
              </a:spcAft>
              <a:buSzPts val="1687"/>
              <a:buChar char="🞇"/>
            </a:pPr>
            <a:r>
              <a:rPr lang="en-US" sz="2220"/>
              <a:t>A node with any other balance factor is considered to be unbalanced and requires rebalancing of the tree.</a:t>
            </a:r>
            <a:endParaRPr/>
          </a:p>
          <a:p>
            <a:pPr marL="0" lvl="0" indent="0" algn="l" rtl="0">
              <a:lnSpc>
                <a:spcPct val="90000"/>
              </a:lnSpc>
              <a:spcBef>
                <a:spcPts val="444"/>
              </a:spcBef>
              <a:spcAft>
                <a:spcPts val="0"/>
              </a:spcAft>
              <a:buSzPts val="1687"/>
              <a:buNone/>
            </a:pPr>
            <a:endParaRPr sz="2220"/>
          </a:p>
        </p:txBody>
      </p:sp>
      <p:sp>
        <p:nvSpPr>
          <p:cNvPr id="616" name="Google Shape;616;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617" name="Google Shape;617;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9"/>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24" name="Google Shape;624;p39"/>
          <p:cNvSpPr txBox="1">
            <a:spLocks noGrp="1"/>
          </p:cNvSpPr>
          <p:nvPr>
            <p:ph type="body" idx="1"/>
          </p:nvPr>
        </p:nvSpPr>
        <p:spPr>
          <a:xfrm>
            <a:off x="533400" y="1371600"/>
            <a:ext cx="8077200" cy="5029200"/>
          </a:xfrm>
          <a:prstGeom prst="rect">
            <a:avLst/>
          </a:prstGeom>
          <a:noFill/>
          <a:ln>
            <a:noFill/>
          </a:ln>
        </p:spPr>
        <p:txBody>
          <a:bodyPr spcFirstLastPara="1" wrap="square" lIns="91425" tIns="45700" rIns="91425" bIns="45700" anchor="t" anchorCtr="0">
            <a:normAutofit/>
          </a:bodyPr>
          <a:lstStyle/>
          <a:p>
            <a:pPr marL="342900" lvl="0" indent="-333502" algn="l" rtl="0">
              <a:lnSpc>
                <a:spcPct val="90000"/>
              </a:lnSpc>
              <a:spcBef>
                <a:spcPts val="444"/>
              </a:spcBef>
              <a:spcAft>
                <a:spcPts val="0"/>
              </a:spcAft>
              <a:buSzPts val="2300"/>
              <a:buChar char="🞇"/>
            </a:pPr>
            <a:r>
              <a:rPr lang="en-US" sz="2300" i="1"/>
              <a:t>Balance factor = Height (left sub-tree)</a:t>
            </a:r>
            <a:endParaRPr sz="2300" i="1"/>
          </a:p>
          <a:p>
            <a:pPr marL="1714500" lvl="0" indent="114300" algn="l" rtl="0">
              <a:lnSpc>
                <a:spcPct val="90000"/>
              </a:lnSpc>
              <a:spcBef>
                <a:spcPts val="444"/>
              </a:spcBef>
              <a:spcAft>
                <a:spcPts val="0"/>
              </a:spcAft>
              <a:buNone/>
            </a:pPr>
            <a:r>
              <a:rPr lang="en-US" sz="2300" i="1"/>
              <a:t>        – Height (right sub-tree)</a:t>
            </a:r>
            <a:endParaRPr sz="2300"/>
          </a:p>
          <a:p>
            <a:pPr marL="342900" lvl="0" indent="-298196" algn="l" rtl="0">
              <a:spcBef>
                <a:spcPts val="0"/>
              </a:spcBef>
              <a:spcAft>
                <a:spcPts val="0"/>
              </a:spcAft>
              <a:buSzPts val="2200"/>
              <a:buChar char="🞇"/>
            </a:pPr>
            <a:r>
              <a:rPr lang="en-US" sz="2200"/>
              <a:t>If the balance factor of a node is 1, then it means that the left sub-tree of the tree is one level higher than that of the right sub-tree. </a:t>
            </a:r>
            <a:endParaRPr sz="2200"/>
          </a:p>
          <a:p>
            <a:pPr marL="342900" lvl="0" indent="-298196" algn="l" rtl="0">
              <a:spcBef>
                <a:spcPts val="480"/>
              </a:spcBef>
              <a:spcAft>
                <a:spcPts val="0"/>
              </a:spcAft>
              <a:buSzPts val="2200"/>
              <a:buChar char="🞇"/>
            </a:pPr>
            <a:r>
              <a:rPr lang="en-US" sz="2200"/>
              <a:t>Such a tree is therefore called as a </a:t>
            </a:r>
            <a:r>
              <a:rPr lang="en-US" sz="2200" i="1"/>
              <a:t>left-heavy tree.</a:t>
            </a:r>
            <a:endParaRPr sz="2200"/>
          </a:p>
          <a:p>
            <a:pPr marL="342900" lvl="0" indent="-298196" algn="l" rtl="0">
              <a:spcBef>
                <a:spcPts val="480"/>
              </a:spcBef>
              <a:spcAft>
                <a:spcPts val="0"/>
              </a:spcAft>
              <a:buSzPts val="2200"/>
              <a:buChar char="🞇"/>
            </a:pPr>
            <a:r>
              <a:rPr lang="en-US" sz="2200"/>
              <a:t>If the balance factor of a node is 0, then it means that the height of the left sub-tree (longest path in the left sub-tree) is equal to the height of the right sub-tree.</a:t>
            </a:r>
            <a:endParaRPr sz="2200"/>
          </a:p>
          <a:p>
            <a:pPr marL="342900" lvl="0" indent="-298196" algn="l" rtl="0">
              <a:spcBef>
                <a:spcPts val="480"/>
              </a:spcBef>
              <a:spcAft>
                <a:spcPts val="0"/>
              </a:spcAft>
              <a:buSzPts val="2200"/>
              <a:buChar char="🞇"/>
            </a:pPr>
            <a:r>
              <a:rPr lang="en-US" sz="2200"/>
              <a:t>If the balance factor of a node is –1, then it means that the left sub-tree of the tree is one level lower than that of the right sub-tree. Such a tree is therefore called as a </a:t>
            </a:r>
            <a:r>
              <a:rPr lang="en-US" sz="2200" i="1"/>
              <a:t>right-heavy tree.</a:t>
            </a:r>
            <a:endParaRPr sz="2200"/>
          </a:p>
        </p:txBody>
      </p:sp>
      <p:sp>
        <p:nvSpPr>
          <p:cNvPr id="625" name="Google Shape;625;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29</a:t>
            </a:fld>
            <a:endParaRPr/>
          </a:p>
        </p:txBody>
      </p:sp>
      <p:sp>
        <p:nvSpPr>
          <p:cNvPr id="626" name="Google Shape;626;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10668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400"/>
              <a:t>Binary Search Trees</a:t>
            </a:r>
            <a:endParaRPr sz="3400"/>
          </a:p>
        </p:txBody>
      </p:sp>
      <p:sp>
        <p:nvSpPr>
          <p:cNvPr id="276" name="Google Shape;276;p3"/>
          <p:cNvSpPr txBox="1">
            <a:spLocks noGrp="1"/>
          </p:cNvSpPr>
          <p:nvPr>
            <p:ph type="body" idx="1"/>
          </p:nvPr>
        </p:nvSpPr>
        <p:spPr>
          <a:xfrm>
            <a:off x="685800" y="1295400"/>
            <a:ext cx="7848600" cy="5257800"/>
          </a:xfrm>
          <a:prstGeom prst="rect">
            <a:avLst/>
          </a:prstGeom>
          <a:noFill/>
          <a:ln>
            <a:noFill/>
          </a:ln>
        </p:spPr>
        <p:txBody>
          <a:bodyPr spcFirstLastPara="1" wrap="square" lIns="91425" tIns="45700" rIns="91425" bIns="45700" anchor="t" anchorCtr="0">
            <a:normAutofit/>
          </a:bodyPr>
          <a:lstStyle/>
          <a:p>
            <a:pPr marL="342900" lvl="0" indent="-300532" algn="l" rtl="0">
              <a:lnSpc>
                <a:spcPct val="90000"/>
              </a:lnSpc>
              <a:spcBef>
                <a:spcPts val="0"/>
              </a:spcBef>
              <a:spcAft>
                <a:spcPts val="0"/>
              </a:spcAft>
              <a:buSzPts val="2100"/>
              <a:buChar char="🞇"/>
            </a:pPr>
            <a:r>
              <a:rPr lang="en-US" sz="2100"/>
              <a:t>We have already discussed binary trees in the previous chapter. </a:t>
            </a:r>
            <a:endParaRPr sz="2100"/>
          </a:p>
          <a:p>
            <a:pPr marL="342900" lvl="0" indent="-300532" algn="l" rtl="0">
              <a:lnSpc>
                <a:spcPct val="90000"/>
              </a:lnSpc>
              <a:spcBef>
                <a:spcPts val="444"/>
              </a:spcBef>
              <a:spcAft>
                <a:spcPts val="0"/>
              </a:spcAft>
              <a:buSzPts val="2100"/>
              <a:buChar char="🞇"/>
            </a:pPr>
            <a:r>
              <a:rPr lang="en-US" sz="2100"/>
              <a:t>A binary search tree, also known as an ordered binary tree, is a variant of binary trees in which the nodes are arranged in an order.</a:t>
            </a:r>
            <a:endParaRPr sz="2100"/>
          </a:p>
          <a:p>
            <a:pPr marL="342900" lvl="0" indent="-300532" algn="l" rtl="0">
              <a:lnSpc>
                <a:spcPct val="90000"/>
              </a:lnSpc>
              <a:spcBef>
                <a:spcPts val="444"/>
              </a:spcBef>
              <a:spcAft>
                <a:spcPts val="0"/>
              </a:spcAft>
              <a:buSzPts val="2100"/>
              <a:buChar char="🞇"/>
            </a:pPr>
            <a:r>
              <a:rPr lang="en-US" sz="2100" b="1"/>
              <a:t>In a binary search tree, all the nodes in the left sub-tree have a value less than that of the root node. </a:t>
            </a:r>
            <a:endParaRPr sz="2100" b="1"/>
          </a:p>
          <a:p>
            <a:pPr marL="342900" lvl="0" indent="-300532" algn="l" rtl="0">
              <a:lnSpc>
                <a:spcPct val="90000"/>
              </a:lnSpc>
              <a:spcBef>
                <a:spcPts val="444"/>
              </a:spcBef>
              <a:spcAft>
                <a:spcPts val="0"/>
              </a:spcAft>
              <a:buSzPts val="2100"/>
              <a:buChar char="🞇"/>
            </a:pPr>
            <a:r>
              <a:rPr lang="en-US" sz="2100" b="1"/>
              <a:t>Correspondingly, all the nodes in the right sub-tree have a value either equal to or greater than the root node. </a:t>
            </a:r>
            <a:endParaRPr sz="2100" b="1"/>
          </a:p>
          <a:p>
            <a:pPr marL="342900" lvl="0" indent="-300532" algn="l" rtl="0">
              <a:lnSpc>
                <a:spcPct val="90000"/>
              </a:lnSpc>
              <a:spcBef>
                <a:spcPts val="444"/>
              </a:spcBef>
              <a:spcAft>
                <a:spcPts val="0"/>
              </a:spcAft>
              <a:buSzPts val="2100"/>
              <a:buChar char="🞇"/>
            </a:pPr>
            <a:r>
              <a:rPr lang="en-US" sz="2100"/>
              <a:t>The same rule is applicable to every sub-tree in the tree. </a:t>
            </a:r>
            <a:endParaRPr sz="2100"/>
          </a:p>
          <a:p>
            <a:pPr marL="342900" lvl="0" indent="-300532" algn="l" rtl="0">
              <a:lnSpc>
                <a:spcPct val="90000"/>
              </a:lnSpc>
              <a:spcBef>
                <a:spcPts val="444"/>
              </a:spcBef>
              <a:spcAft>
                <a:spcPts val="0"/>
              </a:spcAft>
              <a:buSzPts val="2100"/>
              <a:buChar char="🞇"/>
            </a:pPr>
            <a:r>
              <a:rPr lang="en-US" sz="2100"/>
              <a:t>(Note that a binary search tree may or may not contain duplicate values, depending on its implementation.)</a:t>
            </a:r>
            <a:endParaRPr sz="2100"/>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
        <p:nvSpPr>
          <p:cNvPr id="278" name="Google Shape;278;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33" name="Google Shape;633;p40"/>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Look at Fig. 10.35. Note that the nodes 18, 39, 54, and 72 have no children, so their balance factor = 0. </a:t>
            </a:r>
            <a:endParaRPr sz="1679"/>
          </a:p>
          <a:p>
            <a:pPr marL="342900" lvl="0" indent="-274320" algn="l" rtl="0">
              <a:lnSpc>
                <a:spcPct val="80000"/>
              </a:lnSpc>
              <a:spcBef>
                <a:spcPts val="336"/>
              </a:spcBef>
              <a:spcAft>
                <a:spcPts val="0"/>
              </a:spcAft>
              <a:buSzPts val="1276"/>
              <a:buChar char="🞇"/>
            </a:pPr>
            <a:r>
              <a:rPr lang="en-US" sz="1679"/>
              <a:t>Node 27 has one left child and zero right child. So, the height of left sub-tree = 1, whereas the height of right sub-tree = 0. Thus, its balance factor = 1. </a:t>
            </a:r>
            <a:endParaRPr sz="1679"/>
          </a:p>
          <a:p>
            <a:pPr marL="342900" lvl="0" indent="-274320" algn="l" rtl="0">
              <a:lnSpc>
                <a:spcPct val="80000"/>
              </a:lnSpc>
              <a:spcBef>
                <a:spcPts val="336"/>
              </a:spcBef>
              <a:spcAft>
                <a:spcPts val="0"/>
              </a:spcAft>
              <a:buSzPts val="1276"/>
              <a:buChar char="🞇"/>
            </a:pPr>
            <a:r>
              <a:rPr lang="en-US" sz="1679"/>
              <a:t>Look at node 36, it has a left sub-tree with height = 2, whereas the height of right sub-tree = 1. Thus, its balance factor = 2 – 1 =1. Similarly, the balance factor of node 45 = 3 – 2 =1; and node 63 has a balance factor of 0 (1 – 1).</a:t>
            </a:r>
            <a:endParaRPr/>
          </a:p>
          <a:p>
            <a:pPr marL="342900" lvl="0" indent="-274320" algn="l" rtl="0">
              <a:lnSpc>
                <a:spcPct val="80000"/>
              </a:lnSpc>
              <a:spcBef>
                <a:spcPts val="336"/>
              </a:spcBef>
              <a:spcAft>
                <a:spcPts val="0"/>
              </a:spcAft>
              <a:buSzPts val="1276"/>
              <a:buChar char="🞇"/>
            </a:pPr>
            <a:r>
              <a:rPr lang="en-US" sz="1679"/>
              <a:t>Now, look at Figs 10.35 (b) and (c) which show a right-heavy AVL tree and a balanced AVL tree.</a:t>
            </a:r>
            <a:endParaRPr/>
          </a:p>
        </p:txBody>
      </p:sp>
      <p:sp>
        <p:nvSpPr>
          <p:cNvPr id="634" name="Google Shape;634;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30</a:t>
            </a:fld>
            <a:endParaRPr/>
          </a:p>
        </p:txBody>
      </p:sp>
      <p:sp>
        <p:nvSpPr>
          <p:cNvPr id="635" name="Google Shape;635;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36" name="Google Shape;636;p40"/>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AVL Trees</a:t>
            </a:r>
            <a:endParaRPr sz="3600"/>
          </a:p>
        </p:txBody>
      </p:sp>
      <p:sp>
        <p:nvSpPr>
          <p:cNvPr id="643" name="Google Shape;643;p41"/>
          <p:cNvSpPr txBox="1">
            <a:spLocks noGrp="1"/>
          </p:cNvSpPr>
          <p:nvPr>
            <p:ph type="body" idx="1"/>
          </p:nvPr>
        </p:nvSpPr>
        <p:spPr>
          <a:xfrm>
            <a:off x="533400" y="3657600"/>
            <a:ext cx="8077200" cy="2743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trees given in Fig. 10.35 are typical candidates of AVL trees because the balancing factor of every node is either 1, 0, or –1. </a:t>
            </a:r>
            <a:endParaRPr sz="1679"/>
          </a:p>
          <a:p>
            <a:pPr marL="342900" lvl="0" indent="-274320" algn="l" rtl="0">
              <a:lnSpc>
                <a:spcPct val="80000"/>
              </a:lnSpc>
              <a:spcBef>
                <a:spcPts val="336"/>
              </a:spcBef>
              <a:spcAft>
                <a:spcPts val="0"/>
              </a:spcAft>
              <a:buSzPts val="1276"/>
              <a:buChar char="🞇"/>
            </a:pPr>
            <a:r>
              <a:rPr lang="en-US" sz="1679"/>
              <a:t>However, insertions and deletions from an AVL tree may disturb the balance factor of the nodes and, thus, rebalancing of the tree may have to be done. The tree is rebalanced by performing rotation at the critical node. </a:t>
            </a:r>
            <a:endParaRPr sz="1679"/>
          </a:p>
          <a:p>
            <a:pPr marL="342900" lvl="0" indent="-274320" algn="l" rtl="0">
              <a:lnSpc>
                <a:spcPct val="80000"/>
              </a:lnSpc>
              <a:spcBef>
                <a:spcPts val="336"/>
              </a:spcBef>
              <a:spcAft>
                <a:spcPts val="0"/>
              </a:spcAft>
              <a:buSzPts val="1276"/>
              <a:buChar char="🞇"/>
            </a:pPr>
            <a:r>
              <a:rPr lang="en-US" sz="1679"/>
              <a:t>There are four types of rotations: LL rotation, RR rotation, LR rotation, and RL rotation. </a:t>
            </a:r>
            <a:endParaRPr sz="1679"/>
          </a:p>
          <a:p>
            <a:pPr marL="342900" lvl="0" indent="-274320" algn="l" rtl="0">
              <a:lnSpc>
                <a:spcPct val="80000"/>
              </a:lnSpc>
              <a:spcBef>
                <a:spcPts val="336"/>
              </a:spcBef>
              <a:spcAft>
                <a:spcPts val="0"/>
              </a:spcAft>
              <a:buSzPts val="1276"/>
              <a:buChar char="🞇"/>
            </a:pPr>
            <a:r>
              <a:rPr lang="en-US" sz="1679"/>
              <a:t>The type of rotation that has to be done will vary depending on the particular situation. </a:t>
            </a:r>
            <a:endParaRPr sz="1679"/>
          </a:p>
        </p:txBody>
      </p:sp>
      <p:sp>
        <p:nvSpPr>
          <p:cNvPr id="644" name="Google Shape;644;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31</a:t>
            </a:fld>
            <a:endParaRPr/>
          </a:p>
        </p:txBody>
      </p:sp>
      <p:sp>
        <p:nvSpPr>
          <p:cNvPr id="645" name="Google Shape;645;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46" name="Google Shape;646;p41"/>
          <p:cNvPicPr preferRelativeResize="0"/>
          <p:nvPr/>
        </p:nvPicPr>
        <p:blipFill rotWithShape="1">
          <a:blip r:embed="rId3">
            <a:alphaModFix/>
          </a:blip>
          <a:srcRect/>
          <a:stretch/>
        </p:blipFill>
        <p:spPr>
          <a:xfrm>
            <a:off x="838200" y="1295400"/>
            <a:ext cx="7211589" cy="228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42"/>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Searching for a Node in an AVL Tree</a:t>
            </a:r>
            <a:endParaRPr sz="3500"/>
          </a:p>
        </p:txBody>
      </p:sp>
      <p:sp>
        <p:nvSpPr>
          <p:cNvPr id="653" name="Google Shape;653;p42"/>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Searching in an AVL tree is performed exactly the same way as it is performed in a binary search tree. </a:t>
            </a:r>
            <a:endParaRPr/>
          </a:p>
          <a:p>
            <a:pPr marL="342900" lvl="0" indent="-274319" algn="l" rtl="0">
              <a:spcBef>
                <a:spcPts val="480"/>
              </a:spcBef>
              <a:spcAft>
                <a:spcPts val="0"/>
              </a:spcAft>
              <a:buSzPts val="1824"/>
              <a:buChar char="🞇"/>
            </a:pPr>
            <a:r>
              <a:rPr lang="en-US"/>
              <a:t>Due to the height-balancing of the tree, the search operation takes O(log n) time to complete.</a:t>
            </a:r>
            <a:endParaRPr/>
          </a:p>
          <a:p>
            <a:pPr marL="342900" lvl="0" indent="-274319" algn="l" rtl="0">
              <a:spcBef>
                <a:spcPts val="480"/>
              </a:spcBef>
              <a:spcAft>
                <a:spcPts val="0"/>
              </a:spcAft>
              <a:buSzPts val="1824"/>
              <a:buChar char="🞇"/>
            </a:pPr>
            <a:r>
              <a:rPr lang="en-US"/>
              <a:t>Since the operation does not modify the structure of the tree, no special provisions are required.</a:t>
            </a:r>
            <a:endParaRPr/>
          </a:p>
        </p:txBody>
      </p:sp>
      <p:sp>
        <p:nvSpPr>
          <p:cNvPr id="654" name="Google Shape;654;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32</a:t>
            </a:fld>
            <a:endParaRPr/>
          </a:p>
        </p:txBody>
      </p:sp>
      <p:sp>
        <p:nvSpPr>
          <p:cNvPr id="655" name="Google Shape;655;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3"/>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62" name="Google Shape;662;p43"/>
          <p:cNvSpPr txBox="1">
            <a:spLocks noGrp="1"/>
          </p:cNvSpPr>
          <p:nvPr>
            <p:ph type="body" idx="1"/>
          </p:nvPr>
        </p:nvSpPr>
        <p:spPr>
          <a:xfrm>
            <a:off x="533400" y="1219200"/>
            <a:ext cx="8077200" cy="4267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Insertion in an AVL tree is also done in the same way as it is done in a binary search tree. </a:t>
            </a:r>
            <a:endParaRPr/>
          </a:p>
          <a:p>
            <a:pPr marL="342900" lvl="0" indent="-274319" algn="l" rtl="0">
              <a:spcBef>
                <a:spcPts val="480"/>
              </a:spcBef>
              <a:spcAft>
                <a:spcPts val="0"/>
              </a:spcAft>
              <a:buSzPts val="1824"/>
              <a:buChar char="🞇"/>
            </a:pPr>
            <a:r>
              <a:rPr lang="en-US"/>
              <a:t>In the AVL tree, the new node is always inserted as the leaf node. But the step of insertion is usually followed by an additional step of rotation. </a:t>
            </a:r>
            <a:endParaRPr/>
          </a:p>
          <a:p>
            <a:pPr marL="342900" lvl="0" indent="-274319" algn="l" rtl="0">
              <a:spcBef>
                <a:spcPts val="480"/>
              </a:spcBef>
              <a:spcAft>
                <a:spcPts val="0"/>
              </a:spcAft>
              <a:buSzPts val="1824"/>
              <a:buChar char="🞇"/>
            </a:pPr>
            <a:r>
              <a:rPr lang="en-US"/>
              <a:t>Rotation is done to restore the balance of the tree.</a:t>
            </a:r>
            <a:endParaRPr/>
          </a:p>
          <a:p>
            <a:pPr marL="342900" lvl="0" indent="-274319" algn="l" rtl="0">
              <a:spcBef>
                <a:spcPts val="480"/>
              </a:spcBef>
              <a:spcAft>
                <a:spcPts val="0"/>
              </a:spcAft>
              <a:buSzPts val="1824"/>
              <a:buChar char="🞇"/>
            </a:pPr>
            <a:r>
              <a:rPr lang="en-US"/>
              <a:t>However, if insertion of the new node does not disturb the balance factor, that is, if the balance factor of every node is still –1, 0, or 1, then rotations are not required.</a:t>
            </a:r>
            <a:endParaRPr/>
          </a:p>
        </p:txBody>
      </p:sp>
      <p:sp>
        <p:nvSpPr>
          <p:cNvPr id="663" name="Google Shape;663;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33</a:t>
            </a:fld>
            <a:endParaRPr/>
          </a:p>
        </p:txBody>
      </p:sp>
      <p:sp>
        <p:nvSpPr>
          <p:cNvPr id="664" name="Google Shape;664;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4"/>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400"/>
          </a:p>
        </p:txBody>
      </p:sp>
      <p:sp>
        <p:nvSpPr>
          <p:cNvPr id="671" name="Google Shape;671;p44"/>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en-US" sz="2220"/>
              <a:t>During insertion, the new node is inserted as the leaf node, so it will always have a balance factor equal to zero. </a:t>
            </a:r>
            <a:endParaRPr sz="2220"/>
          </a:p>
          <a:p>
            <a:pPr marL="342900" lvl="0" indent="-274319" algn="l" rtl="0">
              <a:lnSpc>
                <a:spcPct val="80000"/>
              </a:lnSpc>
              <a:spcBef>
                <a:spcPts val="444"/>
              </a:spcBef>
              <a:spcAft>
                <a:spcPts val="0"/>
              </a:spcAft>
              <a:buSzPts val="1687"/>
              <a:buChar char="🞇"/>
            </a:pPr>
            <a:r>
              <a:rPr lang="en-US" sz="2220"/>
              <a:t>The only nodes whose balance factors will change are those which lie in the path between the root of the tree and the newly inserted node. </a:t>
            </a:r>
            <a:endParaRPr sz="2220"/>
          </a:p>
          <a:p>
            <a:pPr marL="342900" lvl="0" indent="-274319" algn="l" rtl="0">
              <a:lnSpc>
                <a:spcPct val="80000"/>
              </a:lnSpc>
              <a:spcBef>
                <a:spcPts val="444"/>
              </a:spcBef>
              <a:spcAft>
                <a:spcPts val="0"/>
              </a:spcAft>
              <a:buSzPts val="1687"/>
              <a:buChar char="🞇"/>
            </a:pPr>
            <a:r>
              <a:rPr lang="en-US" sz="2220"/>
              <a:t>The possible changes which may take place in any node on the path are as follows:</a:t>
            </a:r>
            <a:endParaRPr/>
          </a:p>
          <a:p>
            <a:pPr marL="640080" lvl="1" indent="-274320" algn="l" rtl="0">
              <a:lnSpc>
                <a:spcPct val="80000"/>
              </a:lnSpc>
              <a:spcBef>
                <a:spcPts val="407"/>
              </a:spcBef>
              <a:spcAft>
                <a:spcPts val="0"/>
              </a:spcAft>
              <a:buSzPts val="1547"/>
              <a:buChar char="🞇"/>
            </a:pPr>
            <a:r>
              <a:rPr lang="en-US" sz="2035"/>
              <a:t>Initially, the node was either left- or right-heavy and after insertion, it becomes balanced.</a:t>
            </a:r>
            <a:endParaRPr/>
          </a:p>
          <a:p>
            <a:pPr marL="640080" lvl="1" indent="-274320" algn="l" rtl="0">
              <a:lnSpc>
                <a:spcPct val="80000"/>
              </a:lnSpc>
              <a:spcBef>
                <a:spcPts val="407"/>
              </a:spcBef>
              <a:spcAft>
                <a:spcPts val="0"/>
              </a:spcAft>
              <a:buSzPts val="1547"/>
              <a:buChar char="🞇"/>
            </a:pPr>
            <a:r>
              <a:rPr lang="en-US" sz="2035"/>
              <a:t>Initially, the node was balanced and after insertion, it becomes either left- or right-heavy.</a:t>
            </a:r>
            <a:endParaRPr/>
          </a:p>
          <a:p>
            <a:pPr marL="640080" lvl="1" indent="-274320" algn="l" rtl="0">
              <a:lnSpc>
                <a:spcPct val="80000"/>
              </a:lnSpc>
              <a:spcBef>
                <a:spcPts val="407"/>
              </a:spcBef>
              <a:spcAft>
                <a:spcPts val="0"/>
              </a:spcAft>
              <a:buSzPts val="1547"/>
              <a:buChar char="🞇"/>
            </a:pPr>
            <a:r>
              <a:rPr lang="en-US" sz="2035"/>
              <a:t>Initially, the node was heavy (either left or right) and the new node has been inserted in the heavy sub-tree, thereby creating an unbalanced sub-tree. Such a node is said to be a </a:t>
            </a:r>
            <a:r>
              <a:rPr lang="en-US" sz="2035" i="1"/>
              <a:t>critical node.</a:t>
            </a:r>
            <a:endParaRPr sz="2035"/>
          </a:p>
        </p:txBody>
      </p:sp>
      <p:sp>
        <p:nvSpPr>
          <p:cNvPr id="672" name="Google Shape;672;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673" name="Google Shape;673;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80" name="Google Shape;680;p45"/>
          <p:cNvSpPr txBox="1">
            <a:spLocks noGrp="1"/>
          </p:cNvSpPr>
          <p:nvPr>
            <p:ph type="body" idx="1"/>
          </p:nvPr>
        </p:nvSpPr>
        <p:spPr>
          <a:xfrm>
            <a:off x="533400" y="4038600"/>
            <a:ext cx="8077200" cy="2209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If we insert a new node with the value 30, then the new tree will still be balanced and no rotations will be required in this case. </a:t>
            </a:r>
            <a:endParaRPr/>
          </a:p>
          <a:p>
            <a:pPr marL="342900" lvl="0" indent="-274319" algn="l" rtl="0">
              <a:spcBef>
                <a:spcPts val="480"/>
              </a:spcBef>
              <a:spcAft>
                <a:spcPts val="0"/>
              </a:spcAft>
              <a:buSzPts val="1824"/>
              <a:buChar char="🞇"/>
            </a:pPr>
            <a:r>
              <a:rPr lang="en-US"/>
              <a:t>Look at the tree given in Fig. 10.37 which shows the tree after inserting node 30.</a:t>
            </a:r>
            <a:endParaRPr/>
          </a:p>
        </p:txBody>
      </p:sp>
      <p:sp>
        <p:nvSpPr>
          <p:cNvPr id="681" name="Google Shape;681;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682" name="Google Shape;682;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83" name="Google Shape;683;p45"/>
          <p:cNvPicPr preferRelativeResize="0"/>
          <p:nvPr/>
        </p:nvPicPr>
        <p:blipFill rotWithShape="1">
          <a:blip r:embed="rId3">
            <a:alphaModFix/>
          </a:blip>
          <a:srcRect/>
          <a:stretch/>
        </p:blipFill>
        <p:spPr>
          <a:xfrm>
            <a:off x="1447800" y="1219200"/>
            <a:ext cx="6096000" cy="2590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46"/>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690" name="Google Shape;690;p46"/>
          <p:cNvSpPr txBox="1">
            <a:spLocks noGrp="1"/>
          </p:cNvSpPr>
          <p:nvPr>
            <p:ph type="body" idx="1"/>
          </p:nvPr>
        </p:nvSpPr>
        <p:spPr>
          <a:xfrm>
            <a:off x="533400" y="3505200"/>
            <a:ext cx="8077200" cy="2743200"/>
          </a:xfrm>
          <a:prstGeom prst="rect">
            <a:avLst/>
          </a:prstGeom>
          <a:noFill/>
          <a:ln>
            <a:noFill/>
          </a:ln>
        </p:spPr>
        <p:txBody>
          <a:bodyPr spcFirstLastPara="1" wrap="square" lIns="91425" tIns="45700" rIns="91425" bIns="45700" anchor="t" anchorCtr="0">
            <a:normAutofit/>
          </a:bodyPr>
          <a:lstStyle/>
          <a:p>
            <a:pPr marL="342900" lvl="0" indent="-201930" algn="l" rtl="0">
              <a:lnSpc>
                <a:spcPct val="80000"/>
              </a:lnSpc>
              <a:spcBef>
                <a:spcPts val="0"/>
              </a:spcBef>
              <a:spcAft>
                <a:spcPts val="0"/>
              </a:spcAft>
              <a:buSzPts val="1140"/>
              <a:buNone/>
            </a:pPr>
            <a:endParaRPr sz="1500"/>
          </a:p>
          <a:p>
            <a:pPr marL="342900" lvl="0" indent="-274319" algn="l" rtl="0">
              <a:lnSpc>
                <a:spcPct val="80000"/>
              </a:lnSpc>
              <a:spcBef>
                <a:spcPts val="300"/>
              </a:spcBef>
              <a:spcAft>
                <a:spcPts val="0"/>
              </a:spcAft>
              <a:buSzPts val="1140"/>
              <a:buChar char="🞇"/>
            </a:pPr>
            <a:r>
              <a:rPr lang="en-US" sz="1500"/>
              <a:t>After inserting a new node with the value 71, the new tree will be as shown in Fig. 10.39. Note that there are three nodes in the tree that have their balance factors 2, –2, and –2, thereby disturbing the </a:t>
            </a:r>
            <a:r>
              <a:rPr lang="en-US" sz="1500" i="1"/>
              <a:t>AVLness of the tree. </a:t>
            </a:r>
            <a:endParaRPr sz="1500" i="1"/>
          </a:p>
          <a:p>
            <a:pPr marL="342900" lvl="0" indent="-274319" algn="l" rtl="0">
              <a:lnSpc>
                <a:spcPct val="80000"/>
              </a:lnSpc>
              <a:spcBef>
                <a:spcPts val="300"/>
              </a:spcBef>
              <a:spcAft>
                <a:spcPts val="0"/>
              </a:spcAft>
              <a:buSzPts val="1140"/>
              <a:buChar char="🞇"/>
            </a:pPr>
            <a:r>
              <a:rPr lang="en-US" sz="1500" i="1"/>
              <a:t>So, here comes the need to </a:t>
            </a:r>
            <a:r>
              <a:rPr lang="en-US" sz="1500"/>
              <a:t>perform rotation. </a:t>
            </a:r>
            <a:endParaRPr sz="1500"/>
          </a:p>
          <a:p>
            <a:pPr marL="342900" lvl="0" indent="-274319" algn="l" rtl="0">
              <a:lnSpc>
                <a:spcPct val="80000"/>
              </a:lnSpc>
              <a:spcBef>
                <a:spcPts val="300"/>
              </a:spcBef>
              <a:spcAft>
                <a:spcPts val="0"/>
              </a:spcAft>
              <a:buSzPts val="1140"/>
              <a:buChar char="🞇"/>
            </a:pPr>
            <a:r>
              <a:rPr lang="en-US" sz="1500"/>
              <a:t>To perform rotation, our first task is to find the critical node. Critical node is the nearest ancestor node on the path from the inserted node to the root whose balance factor is neither –1, 0, nor 1. In the tree given above, the critical node is 72. </a:t>
            </a:r>
            <a:endParaRPr sz="1500"/>
          </a:p>
          <a:p>
            <a:pPr marL="342900" lvl="0" indent="-274319" algn="l" rtl="0">
              <a:lnSpc>
                <a:spcPct val="80000"/>
              </a:lnSpc>
              <a:spcBef>
                <a:spcPts val="300"/>
              </a:spcBef>
              <a:spcAft>
                <a:spcPts val="0"/>
              </a:spcAft>
              <a:buSzPts val="1140"/>
              <a:buChar char="🞇"/>
            </a:pPr>
            <a:r>
              <a:rPr lang="en-US" sz="1500"/>
              <a:t>The second task in rebalancing the tree is to determine which type of rotation has to be done.</a:t>
            </a:r>
            <a:endParaRPr sz="1500"/>
          </a:p>
          <a:p>
            <a:pPr marL="342900" lvl="0" indent="-274319" algn="l" rtl="0">
              <a:lnSpc>
                <a:spcPct val="80000"/>
              </a:lnSpc>
              <a:spcBef>
                <a:spcPts val="300"/>
              </a:spcBef>
              <a:spcAft>
                <a:spcPts val="0"/>
              </a:spcAft>
              <a:buSzPts val="1140"/>
              <a:buChar char="🞇"/>
            </a:pPr>
            <a:r>
              <a:rPr lang="en-US" sz="1500"/>
              <a:t>There are four types of rebalancing rotations and application of these rotations depends on the position of the inserted node with reference to the critical node.</a:t>
            </a:r>
            <a:endParaRPr sz="1500"/>
          </a:p>
        </p:txBody>
      </p:sp>
      <p:sp>
        <p:nvSpPr>
          <p:cNvPr id="691" name="Google Shape;691;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36</a:t>
            </a:fld>
            <a:endParaRPr/>
          </a:p>
        </p:txBody>
      </p:sp>
      <p:sp>
        <p:nvSpPr>
          <p:cNvPr id="692" name="Google Shape;692;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693" name="Google Shape;693;p46"/>
          <p:cNvPicPr preferRelativeResize="0"/>
          <p:nvPr/>
        </p:nvPicPr>
        <p:blipFill rotWithShape="1">
          <a:blip r:embed="rId3">
            <a:alphaModFix/>
          </a:blip>
          <a:srcRect/>
          <a:stretch/>
        </p:blipFill>
        <p:spPr>
          <a:xfrm>
            <a:off x="1371600" y="1219200"/>
            <a:ext cx="2466975" cy="2209800"/>
          </a:xfrm>
          <a:prstGeom prst="rect">
            <a:avLst/>
          </a:prstGeom>
          <a:noFill/>
          <a:ln>
            <a:noFill/>
          </a:ln>
        </p:spPr>
      </p:pic>
      <p:pic>
        <p:nvPicPr>
          <p:cNvPr id="694" name="Google Shape;694;p46"/>
          <p:cNvPicPr preferRelativeResize="0"/>
          <p:nvPr/>
        </p:nvPicPr>
        <p:blipFill rotWithShape="1">
          <a:blip r:embed="rId4">
            <a:alphaModFix/>
          </a:blip>
          <a:srcRect/>
          <a:stretch/>
        </p:blipFill>
        <p:spPr>
          <a:xfrm>
            <a:off x="4724400" y="1219200"/>
            <a:ext cx="2628900" cy="229319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7"/>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Inserting a New Node in an AVL Tree</a:t>
            </a:r>
            <a:endParaRPr sz="3100"/>
          </a:p>
        </p:txBody>
      </p:sp>
      <p:sp>
        <p:nvSpPr>
          <p:cNvPr id="701" name="Google Shape;701;p47"/>
          <p:cNvSpPr txBox="1">
            <a:spLocks noGrp="1"/>
          </p:cNvSpPr>
          <p:nvPr>
            <p:ph type="body" idx="1"/>
          </p:nvPr>
        </p:nvSpPr>
        <p:spPr>
          <a:xfrm>
            <a:off x="533400" y="1295400"/>
            <a:ext cx="8077200" cy="3505200"/>
          </a:xfrm>
          <a:prstGeom prst="rect">
            <a:avLst/>
          </a:prstGeom>
          <a:noFill/>
          <a:ln>
            <a:noFill/>
          </a:ln>
        </p:spPr>
        <p:txBody>
          <a:bodyPr spcFirstLastPara="1" wrap="square" lIns="91425" tIns="45700" rIns="91425" bIns="45700" anchor="t" anchorCtr="0">
            <a:normAutofit fontScale="92500"/>
          </a:bodyPr>
          <a:lstStyle/>
          <a:p>
            <a:pPr marL="342900" lvl="0" indent="-274319" algn="l" rtl="0">
              <a:spcBef>
                <a:spcPts val="0"/>
              </a:spcBef>
              <a:spcAft>
                <a:spcPts val="0"/>
              </a:spcAft>
              <a:buSzPts val="1824"/>
              <a:buChar char="🞇"/>
            </a:pPr>
            <a:r>
              <a:rPr lang="en-US"/>
              <a:t>The four categories of rotations are:</a:t>
            </a:r>
            <a:endParaRPr/>
          </a:p>
          <a:p>
            <a:pPr marL="640080" lvl="1" indent="-274320" algn="l" rtl="0">
              <a:spcBef>
                <a:spcPts val="440"/>
              </a:spcBef>
              <a:spcAft>
                <a:spcPts val="0"/>
              </a:spcAft>
              <a:buSzPts val="1672"/>
              <a:buChar char="🞇"/>
            </a:pPr>
            <a:r>
              <a:rPr lang="en-US" i="1"/>
              <a:t>Left Left Rotation (LL rotation): The new node is inserted in the left sub-tree of the left sub-tree of the critical </a:t>
            </a:r>
            <a:r>
              <a:rPr lang="en-US"/>
              <a:t>node.</a:t>
            </a:r>
            <a:endParaRPr/>
          </a:p>
          <a:p>
            <a:pPr marL="640080" lvl="1" indent="-274320" algn="l" rtl="0">
              <a:spcBef>
                <a:spcPts val="440"/>
              </a:spcBef>
              <a:spcAft>
                <a:spcPts val="0"/>
              </a:spcAft>
              <a:buSzPts val="1672"/>
              <a:buChar char="🞇"/>
            </a:pPr>
            <a:r>
              <a:rPr lang="en-US" i="1"/>
              <a:t>Right Right Rotation (RR  rotation): The new node is inserted in the right sub-tree of the right sub-tree of the </a:t>
            </a:r>
            <a:r>
              <a:rPr lang="en-US"/>
              <a:t>critical node.</a:t>
            </a:r>
            <a:endParaRPr/>
          </a:p>
          <a:p>
            <a:pPr marL="640080" lvl="1" indent="-274320" algn="l" rtl="0">
              <a:spcBef>
                <a:spcPts val="440"/>
              </a:spcBef>
              <a:spcAft>
                <a:spcPts val="0"/>
              </a:spcAft>
              <a:buSzPts val="1672"/>
              <a:buChar char="🞇"/>
            </a:pPr>
            <a:r>
              <a:rPr lang="en-US" i="1"/>
              <a:t>Left Right Rotation (LR  rotation): The new node is inserted in the right sub-tree of the left sub-tree of the </a:t>
            </a:r>
            <a:r>
              <a:rPr lang="en-US"/>
              <a:t>critical node.</a:t>
            </a:r>
            <a:endParaRPr/>
          </a:p>
          <a:p>
            <a:pPr marL="640080" lvl="1" indent="-274320" algn="l" rtl="0">
              <a:spcBef>
                <a:spcPts val="440"/>
              </a:spcBef>
              <a:spcAft>
                <a:spcPts val="0"/>
              </a:spcAft>
              <a:buSzPts val="1672"/>
              <a:buChar char="🞇"/>
            </a:pPr>
            <a:r>
              <a:rPr lang="en-US" i="1"/>
              <a:t>Right Left  Rotation (RL  rotation): The new node is inserted in the left sub-tree of the right sub-tree of the </a:t>
            </a:r>
            <a:r>
              <a:rPr lang="en-US"/>
              <a:t>critical node.</a:t>
            </a:r>
            <a:endParaRPr/>
          </a:p>
        </p:txBody>
      </p:sp>
      <p:sp>
        <p:nvSpPr>
          <p:cNvPr id="702" name="Google Shape;702;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37</a:t>
            </a:fld>
            <a:endParaRPr/>
          </a:p>
        </p:txBody>
      </p:sp>
      <p:sp>
        <p:nvSpPr>
          <p:cNvPr id="703" name="Google Shape;703;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48"/>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700"/>
              <a:t>Inserting a New Node in an AVL Tree</a:t>
            </a:r>
            <a:endParaRPr sz="2700"/>
          </a:p>
        </p:txBody>
      </p:sp>
      <p:sp>
        <p:nvSpPr>
          <p:cNvPr id="710" name="Google Shape;710;p48"/>
          <p:cNvSpPr txBox="1">
            <a:spLocks noGrp="1"/>
          </p:cNvSpPr>
          <p:nvPr>
            <p:ph type="body" idx="1"/>
          </p:nvPr>
        </p:nvSpPr>
        <p:spPr>
          <a:xfrm>
            <a:off x="533400" y="3581400"/>
            <a:ext cx="8077200" cy="2667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276"/>
              <a:buChar char="🞇"/>
            </a:pPr>
            <a:r>
              <a:rPr lang="en-US" sz="1679" b="1" i="1"/>
              <a:t>LL Rotation</a:t>
            </a:r>
            <a:endParaRPr sz="1679" b="1" i="1"/>
          </a:p>
          <a:p>
            <a:pPr marL="342900" lvl="0" indent="-274320" algn="l" rtl="0">
              <a:lnSpc>
                <a:spcPct val="80000"/>
              </a:lnSpc>
              <a:spcBef>
                <a:spcPts val="336"/>
              </a:spcBef>
              <a:spcAft>
                <a:spcPts val="0"/>
              </a:spcAft>
              <a:buSzPts val="1276"/>
              <a:buChar char="🞇"/>
            </a:pPr>
            <a:r>
              <a:rPr lang="en-US" sz="1679"/>
              <a:t>A single right rotation is performed. This type of rotation is identified when a node has a balanced factor as +2, and its left-child has a balance factor as +1. </a:t>
            </a:r>
            <a:endParaRPr sz="1679"/>
          </a:p>
          <a:p>
            <a:pPr marL="342900" lvl="0" indent="-274320" algn="l" rtl="0">
              <a:lnSpc>
                <a:spcPct val="80000"/>
              </a:lnSpc>
              <a:spcBef>
                <a:spcPts val="336"/>
              </a:spcBef>
              <a:spcAft>
                <a:spcPts val="0"/>
              </a:spcAft>
              <a:buSzPts val="1276"/>
              <a:buChar char="🞇"/>
            </a:pPr>
            <a:r>
              <a:rPr lang="en-US" sz="1679"/>
              <a:t>First, we will see where and how LL rotation is applied. Consider the tree given in Fig.10.40 which shows an AVL tree.</a:t>
            </a:r>
            <a:endParaRPr sz="1679"/>
          </a:p>
          <a:p>
            <a:pPr marL="342900" lvl="0" indent="-274320" algn="l" rtl="0">
              <a:lnSpc>
                <a:spcPct val="80000"/>
              </a:lnSpc>
              <a:spcBef>
                <a:spcPts val="336"/>
              </a:spcBef>
              <a:spcAft>
                <a:spcPts val="0"/>
              </a:spcAft>
              <a:buSzPts val="1276"/>
              <a:buChar char="🞇"/>
            </a:pPr>
            <a:r>
              <a:rPr lang="en-US" sz="1679"/>
              <a:t>Tree (a) is an AVL tree. In tree (b), a new node is inserted in the left sub-tree of the left sub-tree of the critical node A (node A is the critical node because it is the closest ancestor whose balance factor is not –1, 0, or 1), so we apply LL rotation as shown in tree (c).</a:t>
            </a:r>
            <a:endParaRPr sz="1679"/>
          </a:p>
          <a:p>
            <a:pPr marL="342900" lvl="0" indent="-274320" algn="l" rtl="0">
              <a:lnSpc>
                <a:spcPct val="80000"/>
              </a:lnSpc>
              <a:spcBef>
                <a:spcPts val="336"/>
              </a:spcBef>
              <a:spcAft>
                <a:spcPts val="0"/>
              </a:spcAft>
              <a:buSzPts val="1276"/>
              <a:buChar char="🞇"/>
            </a:pPr>
            <a:r>
              <a:rPr lang="en-US" sz="1679"/>
              <a:t>While rotation, node B becomes the root, with T1 and A as its left and right child. T2 and T3 become the left and right sub-trees of A.</a:t>
            </a:r>
            <a:endParaRPr sz="1679"/>
          </a:p>
        </p:txBody>
      </p:sp>
      <p:sp>
        <p:nvSpPr>
          <p:cNvPr id="711" name="Google Shape;711;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38</a:t>
            </a:fld>
            <a:endParaRPr/>
          </a:p>
        </p:txBody>
      </p:sp>
      <p:sp>
        <p:nvSpPr>
          <p:cNvPr id="712" name="Google Shape;712;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13" name="Google Shape;713;p48"/>
          <p:cNvPicPr preferRelativeResize="0"/>
          <p:nvPr/>
        </p:nvPicPr>
        <p:blipFill>
          <a:blip r:embed="rId3">
            <a:alphaModFix/>
          </a:blip>
          <a:stretch>
            <a:fillRect/>
          </a:stretch>
        </p:blipFill>
        <p:spPr>
          <a:xfrm>
            <a:off x="2745925" y="1066800"/>
            <a:ext cx="3749883" cy="2667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9"/>
          <p:cNvSpPr txBox="1">
            <a:spLocks noGrp="1"/>
          </p:cNvSpPr>
          <p:nvPr>
            <p:ph type="title"/>
          </p:nvPr>
        </p:nvSpPr>
        <p:spPr>
          <a:xfrm>
            <a:off x="457200" y="6096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Inserting a New Node in an AVL Tree</a:t>
            </a:r>
            <a:endParaRPr sz="3600"/>
          </a:p>
        </p:txBody>
      </p:sp>
      <p:sp>
        <p:nvSpPr>
          <p:cNvPr id="720" name="Google Shape;720;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39</a:t>
            </a:fld>
            <a:endParaRPr/>
          </a:p>
        </p:txBody>
      </p:sp>
      <p:sp>
        <p:nvSpPr>
          <p:cNvPr id="721" name="Google Shape;721;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22" name="Google Shape;722;p49"/>
          <p:cNvPicPr preferRelativeResize="0"/>
          <p:nvPr/>
        </p:nvPicPr>
        <p:blipFill rotWithShape="1">
          <a:blip r:embed="rId3">
            <a:alphaModFix/>
          </a:blip>
          <a:srcRect/>
          <a:stretch/>
        </p:blipFill>
        <p:spPr>
          <a:xfrm>
            <a:off x="685800" y="2133600"/>
            <a:ext cx="7803361" cy="29194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
          <p:cNvSpPr txBox="1">
            <a:spLocks noGrp="1"/>
          </p:cNvSpPr>
          <p:nvPr>
            <p:ph type="title"/>
          </p:nvPr>
        </p:nvSpPr>
        <p:spPr>
          <a:xfrm>
            <a:off x="990600" y="6096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85" name="Google Shape;285;p4"/>
          <p:cNvSpPr txBox="1">
            <a:spLocks noGrp="1"/>
          </p:cNvSpPr>
          <p:nvPr>
            <p:ph type="body" idx="1"/>
          </p:nvPr>
        </p:nvSpPr>
        <p:spPr>
          <a:xfrm>
            <a:off x="685800" y="3581400"/>
            <a:ext cx="78486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The root node is 39. The left sub-tree of the root node consists of nodes 9, 10, 18, 19, 21, 27, 28, 29, and 36. </a:t>
            </a:r>
            <a:endParaRPr sz="1679"/>
          </a:p>
          <a:p>
            <a:pPr marL="342900" lvl="0" indent="-274320" algn="l" rtl="0">
              <a:lnSpc>
                <a:spcPct val="80000"/>
              </a:lnSpc>
              <a:spcBef>
                <a:spcPts val="336"/>
              </a:spcBef>
              <a:spcAft>
                <a:spcPts val="0"/>
              </a:spcAft>
              <a:buSzPts val="1276"/>
              <a:buChar char="🞇"/>
            </a:pPr>
            <a:r>
              <a:rPr lang="en-US" sz="1679"/>
              <a:t>All these nodes have smaller values than the root node. </a:t>
            </a:r>
            <a:endParaRPr sz="1679"/>
          </a:p>
          <a:p>
            <a:pPr marL="342900" lvl="0" indent="-274320" algn="l" rtl="0">
              <a:lnSpc>
                <a:spcPct val="80000"/>
              </a:lnSpc>
              <a:spcBef>
                <a:spcPts val="336"/>
              </a:spcBef>
              <a:spcAft>
                <a:spcPts val="0"/>
              </a:spcAft>
              <a:buSzPts val="1276"/>
              <a:buChar char="🞇"/>
            </a:pPr>
            <a:r>
              <a:rPr lang="en-US" sz="1679"/>
              <a:t>The right sub-tree of the root node consists of nodes 40, 45, 54, 59, 60, and 65. </a:t>
            </a:r>
            <a:endParaRPr sz="1679"/>
          </a:p>
          <a:p>
            <a:pPr marL="342900" lvl="0" indent="-274320" algn="l" rtl="0">
              <a:lnSpc>
                <a:spcPct val="80000"/>
              </a:lnSpc>
              <a:spcBef>
                <a:spcPts val="336"/>
              </a:spcBef>
              <a:spcAft>
                <a:spcPts val="0"/>
              </a:spcAft>
              <a:buSzPts val="1276"/>
              <a:buChar char="🞇"/>
            </a:pPr>
            <a:r>
              <a:rPr lang="en-US" sz="1679"/>
              <a:t>Recursively, each of the sub-trees also obeys the binary search tree constraint.</a:t>
            </a:r>
            <a:endParaRPr/>
          </a:p>
          <a:p>
            <a:pPr marL="342900" lvl="0" indent="-274320" algn="l" rtl="0">
              <a:lnSpc>
                <a:spcPct val="80000"/>
              </a:lnSpc>
              <a:spcBef>
                <a:spcPts val="336"/>
              </a:spcBef>
              <a:spcAft>
                <a:spcPts val="0"/>
              </a:spcAft>
              <a:buSzPts val="1276"/>
              <a:buChar char="🞇"/>
            </a:pPr>
            <a:r>
              <a:rPr lang="en-US" sz="1679"/>
              <a:t>For example, in the left sub-tree of the root node, 27 is the root and all elements in its left sub-tree (9, 10, 18, 19, 21) are smaller than 27, while all nodes in its right sub-tree (28, 29, and 36) are greater than the root node’s value.</a:t>
            </a:r>
            <a:endParaRPr/>
          </a:p>
        </p:txBody>
      </p:sp>
      <p:sp>
        <p:nvSpPr>
          <p:cNvPr id="286" name="Google Shape;286;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287" name="Google Shape;287;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88" name="Google Shape;288;p4"/>
          <p:cNvPicPr preferRelativeResize="0"/>
          <p:nvPr/>
        </p:nvPicPr>
        <p:blipFill rotWithShape="1">
          <a:blip r:embed="rId3">
            <a:alphaModFix/>
          </a:blip>
          <a:srcRect/>
          <a:stretch/>
        </p:blipFill>
        <p:spPr>
          <a:xfrm>
            <a:off x="2819400" y="1204913"/>
            <a:ext cx="2890837" cy="23002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50"/>
          <p:cNvSpPr txBox="1">
            <a:spLocks noGrp="1"/>
          </p:cNvSpPr>
          <p:nvPr>
            <p:ph type="title"/>
          </p:nvPr>
        </p:nvSpPr>
        <p:spPr>
          <a:xfrm>
            <a:off x="457200" y="3810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29" name="Google Shape;729;p50"/>
          <p:cNvSpPr txBox="1">
            <a:spLocks noGrp="1"/>
          </p:cNvSpPr>
          <p:nvPr>
            <p:ph type="body" idx="1"/>
          </p:nvPr>
        </p:nvSpPr>
        <p:spPr>
          <a:xfrm>
            <a:off x="533400" y="3505200"/>
            <a:ext cx="8077200" cy="3124200"/>
          </a:xfrm>
          <a:prstGeom prst="rect">
            <a:avLst/>
          </a:prstGeom>
          <a:noFill/>
          <a:ln>
            <a:noFill/>
          </a:ln>
        </p:spPr>
        <p:txBody>
          <a:bodyPr spcFirstLastPara="1" wrap="square" lIns="91425" tIns="45700" rIns="91425" bIns="45700" anchor="t" anchorCtr="0">
            <a:normAutofit/>
          </a:bodyPr>
          <a:lstStyle/>
          <a:p>
            <a:pPr marL="457200" lvl="0" indent="-351790" algn="l" rtl="0">
              <a:lnSpc>
                <a:spcPct val="80000"/>
              </a:lnSpc>
              <a:spcBef>
                <a:spcPts val="0"/>
              </a:spcBef>
              <a:spcAft>
                <a:spcPts val="0"/>
              </a:spcAft>
              <a:buSzPts val="1940"/>
              <a:buChar char="🞇"/>
            </a:pPr>
            <a:r>
              <a:rPr lang="en-US" sz="1940" b="1" i="1"/>
              <a:t>RR Rotation</a:t>
            </a:r>
            <a:endParaRPr sz="1940" b="1" i="1"/>
          </a:p>
          <a:p>
            <a:pPr marL="457200" lvl="0" indent="-351790" algn="l" rtl="0">
              <a:lnSpc>
                <a:spcPct val="80000"/>
              </a:lnSpc>
              <a:spcBef>
                <a:spcPts val="0"/>
              </a:spcBef>
              <a:spcAft>
                <a:spcPts val="0"/>
              </a:spcAft>
              <a:buSzPts val="1940"/>
              <a:buChar char="🞇"/>
            </a:pPr>
            <a:r>
              <a:rPr lang="en-US" sz="1940"/>
              <a:t>A single left rotation is performed. This type of rotation is identified when a node has a balanced factor as -2, and its right-child has a balance factor as -1. </a:t>
            </a:r>
            <a:endParaRPr sz="1940" b="1" i="1"/>
          </a:p>
          <a:p>
            <a:pPr marL="457200" lvl="0" indent="-351790" algn="l" rtl="0">
              <a:lnSpc>
                <a:spcPct val="80000"/>
              </a:lnSpc>
              <a:spcBef>
                <a:spcPts val="0"/>
              </a:spcBef>
              <a:spcAft>
                <a:spcPts val="0"/>
              </a:spcAft>
              <a:buSzPts val="1940"/>
              <a:buChar char="🞇"/>
            </a:pPr>
            <a:r>
              <a:rPr lang="en-US" sz="1940"/>
              <a:t>Tree (a) is an AVL tree. </a:t>
            </a:r>
            <a:endParaRPr sz="1940"/>
          </a:p>
          <a:p>
            <a:pPr marL="457200" lvl="0" indent="-351790" algn="l" rtl="0">
              <a:lnSpc>
                <a:spcPct val="80000"/>
              </a:lnSpc>
              <a:spcBef>
                <a:spcPts val="0"/>
              </a:spcBef>
              <a:spcAft>
                <a:spcPts val="0"/>
              </a:spcAft>
              <a:buSzPts val="1940"/>
              <a:buChar char="🞇"/>
            </a:pPr>
            <a:r>
              <a:rPr lang="en-US" sz="1940"/>
              <a:t>In tree (b), a new node is inserted in the right sub-tree of the right sub-tree of the critical node A (node A is the critical node because it is the closest ancestor whose balance factor is not –1, 0, or 1), so we apply RR rotation as shown in tree (c). </a:t>
            </a:r>
            <a:endParaRPr sz="1940"/>
          </a:p>
          <a:p>
            <a:pPr marL="457200" lvl="0" indent="-351790" algn="l" rtl="0">
              <a:lnSpc>
                <a:spcPct val="80000"/>
              </a:lnSpc>
              <a:spcBef>
                <a:spcPts val="0"/>
              </a:spcBef>
              <a:spcAft>
                <a:spcPts val="0"/>
              </a:spcAft>
              <a:buSzPts val="1940"/>
              <a:buChar char="🞇"/>
            </a:pPr>
            <a:r>
              <a:rPr lang="en-US" sz="1940"/>
              <a:t>While rotation, node B becomes the root, with A and T3 as its left and right child. T1 and T2 become the left and right sub-trees of A.</a:t>
            </a:r>
            <a:endParaRPr sz="1940"/>
          </a:p>
        </p:txBody>
      </p:sp>
      <p:sp>
        <p:nvSpPr>
          <p:cNvPr id="730" name="Google Shape;730;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40</a:t>
            </a:fld>
            <a:endParaRPr/>
          </a:p>
        </p:txBody>
      </p:sp>
      <p:sp>
        <p:nvSpPr>
          <p:cNvPr id="731" name="Google Shape;731;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32" name="Google Shape;732;p50"/>
          <p:cNvPicPr preferRelativeResize="0"/>
          <p:nvPr/>
        </p:nvPicPr>
        <p:blipFill rotWithShape="1">
          <a:blip r:embed="rId3">
            <a:alphaModFix/>
          </a:blip>
          <a:srcRect/>
          <a:stretch/>
        </p:blipFill>
        <p:spPr>
          <a:xfrm>
            <a:off x="1524000" y="1066800"/>
            <a:ext cx="5955420" cy="2362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5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39" name="Google Shape;739;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41</a:t>
            </a:fld>
            <a:endParaRPr/>
          </a:p>
        </p:txBody>
      </p:sp>
      <p:sp>
        <p:nvSpPr>
          <p:cNvPr id="740" name="Google Shape;740;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41" name="Google Shape;741;p51"/>
          <p:cNvPicPr preferRelativeResize="0"/>
          <p:nvPr/>
        </p:nvPicPr>
        <p:blipFill rotWithShape="1">
          <a:blip r:embed="rId3">
            <a:alphaModFix/>
          </a:blip>
          <a:srcRect/>
          <a:stretch/>
        </p:blipFill>
        <p:spPr>
          <a:xfrm>
            <a:off x="1524000" y="1229157"/>
            <a:ext cx="6324600" cy="486684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48" name="Google Shape;748;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42</a:t>
            </a:fld>
            <a:endParaRPr/>
          </a:p>
        </p:txBody>
      </p:sp>
      <p:sp>
        <p:nvSpPr>
          <p:cNvPr id="749" name="Google Shape;749;p52"/>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50" name="Google Shape;750;p52"/>
          <p:cNvPicPr preferRelativeResize="0"/>
          <p:nvPr/>
        </p:nvPicPr>
        <p:blipFill rotWithShape="1">
          <a:blip r:embed="rId3">
            <a:alphaModFix/>
          </a:blip>
          <a:srcRect/>
          <a:stretch/>
        </p:blipFill>
        <p:spPr>
          <a:xfrm>
            <a:off x="3722400" y="3429000"/>
            <a:ext cx="4800700" cy="2732325"/>
          </a:xfrm>
          <a:prstGeom prst="rect">
            <a:avLst/>
          </a:prstGeom>
          <a:noFill/>
          <a:ln>
            <a:noFill/>
          </a:ln>
        </p:spPr>
      </p:pic>
      <p:sp>
        <p:nvSpPr>
          <p:cNvPr id="751" name="Google Shape;751;p52"/>
          <p:cNvSpPr txBox="1">
            <a:spLocks noGrp="1"/>
          </p:cNvSpPr>
          <p:nvPr>
            <p:ph type="body" idx="1"/>
          </p:nvPr>
        </p:nvSpPr>
        <p:spPr>
          <a:xfrm>
            <a:off x="685800" y="1027450"/>
            <a:ext cx="77589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0"/>
              </a:spcBef>
              <a:spcAft>
                <a:spcPts val="0"/>
              </a:spcAft>
              <a:buSzPts val="1414"/>
              <a:buChar char="🞇"/>
            </a:pPr>
            <a:r>
              <a:rPr lang="en-US" sz="1860" b="1" i="1"/>
              <a:t>LR and RL Rotations</a:t>
            </a:r>
            <a:endParaRPr sz="1860" b="1" i="1"/>
          </a:p>
          <a:p>
            <a:pPr marL="342900" lvl="0" indent="-274319" algn="l" rtl="0">
              <a:lnSpc>
                <a:spcPct val="80000"/>
              </a:lnSpc>
              <a:spcBef>
                <a:spcPts val="372"/>
              </a:spcBef>
              <a:spcAft>
                <a:spcPts val="0"/>
              </a:spcAft>
              <a:buSzPts val="1414"/>
              <a:buChar char="🞇"/>
            </a:pPr>
            <a:r>
              <a:rPr lang="en-US" sz="1860"/>
              <a:t>Consider the AVL tree given in Fig. 10.44 and see how LR r Tree (a) is an AVL tree. In tree (b), a new node is inserted in the right sub-tree of the left sub-tree of the critical node A (node A is the critical node because it is the closest ancestor whose balance factor is not –1, 0 or 1), so we apply LR rotation as shown in tree (c). </a:t>
            </a:r>
            <a:endParaRPr sz="1860"/>
          </a:p>
          <a:p>
            <a:pPr marL="342900" lvl="0" indent="-274319" algn="l" rtl="0">
              <a:lnSpc>
                <a:spcPct val="80000"/>
              </a:lnSpc>
              <a:spcBef>
                <a:spcPts val="372"/>
              </a:spcBef>
              <a:spcAft>
                <a:spcPts val="0"/>
              </a:spcAft>
              <a:buSzPts val="1414"/>
              <a:buChar char="🞇"/>
            </a:pPr>
            <a:r>
              <a:rPr lang="en-US" sz="1860"/>
              <a:t>Note that the new node has now become a part of tree T2. While rotation, node C becomes the root, with B and A as its left and right children. </a:t>
            </a:r>
            <a:endParaRPr/>
          </a:p>
        </p:txBody>
      </p:sp>
      <p:sp>
        <p:nvSpPr>
          <p:cNvPr id="752" name="Google Shape;752;p52"/>
          <p:cNvSpPr txBox="1">
            <a:spLocks noGrp="1"/>
          </p:cNvSpPr>
          <p:nvPr>
            <p:ph type="body" idx="1"/>
          </p:nvPr>
        </p:nvSpPr>
        <p:spPr>
          <a:xfrm>
            <a:off x="701975" y="3505200"/>
            <a:ext cx="3189000" cy="3124200"/>
          </a:xfrm>
          <a:prstGeom prst="rect">
            <a:avLst/>
          </a:prstGeom>
          <a:noFill/>
          <a:ln>
            <a:noFill/>
          </a:ln>
        </p:spPr>
        <p:txBody>
          <a:bodyPr spcFirstLastPara="1" wrap="square" lIns="91425" tIns="45700" rIns="91425" bIns="45700" anchor="t" anchorCtr="0">
            <a:noAutofit/>
          </a:bodyPr>
          <a:lstStyle/>
          <a:p>
            <a:pPr marL="342900" lvl="0" indent="-274319" algn="l" rtl="0">
              <a:lnSpc>
                <a:spcPct val="80000"/>
              </a:lnSpc>
              <a:spcBef>
                <a:spcPts val="372"/>
              </a:spcBef>
              <a:spcAft>
                <a:spcPts val="0"/>
              </a:spcAft>
              <a:buSzPts val="1414"/>
              <a:buChar char="🞇"/>
            </a:pPr>
            <a:r>
              <a:rPr lang="en-US" sz="1860"/>
              <a:t>Node B has T1 and T2 as its left and right sub-trees and T3 and T4 become the left and right sub-trees of node 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ga787766547_0_1"/>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Inserting a New Node in an AVL Tree</a:t>
            </a:r>
            <a:endParaRPr sz="3000"/>
          </a:p>
        </p:txBody>
      </p:sp>
      <p:sp>
        <p:nvSpPr>
          <p:cNvPr id="759" name="Google Shape;759;ga787766547_0_1"/>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43</a:t>
            </a:fld>
            <a:endParaRPr/>
          </a:p>
        </p:txBody>
      </p:sp>
      <p:sp>
        <p:nvSpPr>
          <p:cNvPr id="760" name="Google Shape;760;ga787766547_0_1"/>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61" name="Google Shape;761;ga787766547_0_1"/>
          <p:cNvPicPr preferRelativeResize="0"/>
          <p:nvPr/>
        </p:nvPicPr>
        <p:blipFill rotWithShape="1">
          <a:blip r:embed="rId3">
            <a:alphaModFix/>
          </a:blip>
          <a:srcRect/>
          <a:stretch/>
        </p:blipFill>
        <p:spPr>
          <a:xfrm>
            <a:off x="1219200" y="1447800"/>
            <a:ext cx="6703095" cy="39671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68" name="Google Shape;768;p53"/>
          <p:cNvSpPr txBox="1">
            <a:spLocks noGrp="1"/>
          </p:cNvSpPr>
          <p:nvPr>
            <p:ph type="body" idx="1"/>
          </p:nvPr>
        </p:nvSpPr>
        <p:spPr>
          <a:xfrm>
            <a:off x="533400" y="4090700"/>
            <a:ext cx="8077200" cy="2691000"/>
          </a:xfrm>
          <a:prstGeom prst="rect">
            <a:avLst/>
          </a:prstGeom>
          <a:noFill/>
          <a:ln>
            <a:noFill/>
          </a:ln>
        </p:spPr>
        <p:txBody>
          <a:bodyPr spcFirstLastPara="1" wrap="square" lIns="91425" tIns="45700" rIns="91425" bIns="45700" anchor="t" anchorCtr="0">
            <a:normAutofit/>
          </a:bodyPr>
          <a:lstStyle/>
          <a:p>
            <a:pPr marL="342900" lvl="0" indent="-280669" algn="l" rtl="0">
              <a:lnSpc>
                <a:spcPct val="80000"/>
              </a:lnSpc>
              <a:spcBef>
                <a:spcPts val="0"/>
              </a:spcBef>
              <a:spcAft>
                <a:spcPts val="0"/>
              </a:spcAft>
              <a:buSzPts val="1240"/>
              <a:buChar char="🞇"/>
            </a:pPr>
            <a:r>
              <a:rPr lang="en-US" sz="1600" b="1" i="1"/>
              <a:t>LR and RL Rotations</a:t>
            </a:r>
            <a:endParaRPr sz="1600" b="1" i="1"/>
          </a:p>
          <a:p>
            <a:pPr marL="342900" lvl="0" indent="-280669" algn="l" rtl="0">
              <a:lnSpc>
                <a:spcPct val="80000"/>
              </a:lnSpc>
              <a:spcBef>
                <a:spcPts val="300"/>
              </a:spcBef>
              <a:spcAft>
                <a:spcPts val="0"/>
              </a:spcAft>
              <a:buSzPts val="1240"/>
              <a:buChar char="🞇"/>
            </a:pPr>
            <a:r>
              <a:rPr lang="en-US" sz="1600"/>
              <a:t>Now, consider the AVL tree given in Fig.10.46 and see how RL rotation is done to rebalance the tree. </a:t>
            </a:r>
            <a:endParaRPr sz="1600"/>
          </a:p>
          <a:p>
            <a:pPr marL="342900" lvl="0" indent="-280669" algn="l" rtl="0">
              <a:lnSpc>
                <a:spcPct val="80000"/>
              </a:lnSpc>
              <a:spcBef>
                <a:spcPts val="300"/>
              </a:spcBef>
              <a:spcAft>
                <a:spcPts val="0"/>
              </a:spcAft>
              <a:buSzPts val="1240"/>
              <a:buChar char="🞇"/>
            </a:pPr>
            <a:r>
              <a:rPr lang="en-US" sz="1600"/>
              <a:t>Tree (a) is an AVL tree. In tree (b), a new node is inserted in the left sub-tree of the right sub-tree of the critical node A (node A is the critical node because it is the closest ancestor whose balance factor is not –1, 0, or 1), so we apply RL rotation as shown in tree (c). </a:t>
            </a:r>
            <a:endParaRPr sz="1600"/>
          </a:p>
          <a:p>
            <a:pPr marL="342900" lvl="0" indent="-280669" algn="l" rtl="0">
              <a:lnSpc>
                <a:spcPct val="80000"/>
              </a:lnSpc>
              <a:spcBef>
                <a:spcPts val="300"/>
              </a:spcBef>
              <a:spcAft>
                <a:spcPts val="0"/>
              </a:spcAft>
              <a:buSzPts val="1240"/>
              <a:buChar char="🞇"/>
            </a:pPr>
            <a:r>
              <a:rPr lang="en-US" sz="1600"/>
              <a:t>While rotation, node C becomes the root, with A and B as its left and right children. </a:t>
            </a:r>
            <a:endParaRPr sz="1600"/>
          </a:p>
          <a:p>
            <a:pPr marL="342900" lvl="0" indent="-280669" algn="l" rtl="0">
              <a:lnSpc>
                <a:spcPct val="80000"/>
              </a:lnSpc>
              <a:spcBef>
                <a:spcPts val="300"/>
              </a:spcBef>
              <a:spcAft>
                <a:spcPts val="0"/>
              </a:spcAft>
              <a:buSzPts val="1240"/>
              <a:buChar char="🞇"/>
            </a:pPr>
            <a:r>
              <a:rPr lang="en-US" sz="1600"/>
              <a:t>Node A has T1 and T2 as its left and right sub-trees and T3 and T4 become the left and right sub-trees of node B.</a:t>
            </a:r>
            <a:endParaRPr sz="2500"/>
          </a:p>
        </p:txBody>
      </p:sp>
      <p:sp>
        <p:nvSpPr>
          <p:cNvPr id="769" name="Google Shape;769;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44</a:t>
            </a:fld>
            <a:endParaRPr/>
          </a:p>
        </p:txBody>
      </p:sp>
      <p:sp>
        <p:nvSpPr>
          <p:cNvPr id="770" name="Google Shape;770;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71" name="Google Shape;771;p53"/>
          <p:cNvPicPr preferRelativeResize="0"/>
          <p:nvPr/>
        </p:nvPicPr>
        <p:blipFill rotWithShape="1">
          <a:blip r:embed="rId3">
            <a:alphaModFix/>
          </a:blip>
          <a:srcRect/>
          <a:stretch/>
        </p:blipFill>
        <p:spPr>
          <a:xfrm>
            <a:off x="1676400" y="1066800"/>
            <a:ext cx="6096000" cy="302390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5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2800"/>
              <a:t>Inserting a New Node in an AVL Tree</a:t>
            </a:r>
            <a:endParaRPr sz="2800"/>
          </a:p>
        </p:txBody>
      </p:sp>
      <p:sp>
        <p:nvSpPr>
          <p:cNvPr id="778" name="Google Shape;778;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45</a:t>
            </a:fld>
            <a:endParaRPr/>
          </a:p>
        </p:txBody>
      </p:sp>
      <p:sp>
        <p:nvSpPr>
          <p:cNvPr id="779" name="Google Shape;779;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80" name="Google Shape;780;p54"/>
          <p:cNvPicPr preferRelativeResize="0"/>
          <p:nvPr/>
        </p:nvPicPr>
        <p:blipFill rotWithShape="1">
          <a:blip r:embed="rId3">
            <a:alphaModFix/>
          </a:blip>
          <a:srcRect/>
          <a:stretch/>
        </p:blipFill>
        <p:spPr>
          <a:xfrm>
            <a:off x="1562100" y="1125275"/>
            <a:ext cx="5816050" cy="53283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5"/>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100"/>
              <a:t>Deleting a node from an AVL Tree</a:t>
            </a:r>
            <a:endParaRPr sz="3100"/>
          </a:p>
        </p:txBody>
      </p:sp>
      <p:sp>
        <p:nvSpPr>
          <p:cNvPr id="787" name="Google Shape;787;p55"/>
          <p:cNvSpPr txBox="1">
            <a:spLocks noGrp="1"/>
          </p:cNvSpPr>
          <p:nvPr>
            <p:ph type="body" idx="1"/>
          </p:nvPr>
        </p:nvSpPr>
        <p:spPr>
          <a:xfrm>
            <a:off x="533400" y="12954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en-US" sz="1860"/>
              <a:t>Deletion of a node in an AVL tree is similar to that of binary search trees. But it goes one step ahead. </a:t>
            </a:r>
            <a:endParaRPr sz="1860"/>
          </a:p>
          <a:p>
            <a:pPr marL="342900" lvl="0" indent="-274319" algn="l" rtl="0">
              <a:lnSpc>
                <a:spcPct val="80000"/>
              </a:lnSpc>
              <a:spcBef>
                <a:spcPts val="372"/>
              </a:spcBef>
              <a:spcAft>
                <a:spcPts val="0"/>
              </a:spcAft>
              <a:buSzPts val="1414"/>
              <a:buChar char="🞇"/>
            </a:pPr>
            <a:r>
              <a:rPr lang="en-US" sz="1860"/>
              <a:t>Deletion may disturb the AVLness of the tree, so to rebalance the AVL tree, we need to perform rotations. There are two classes of rotations that can be performed on an AVL tree after deleting a given node.</a:t>
            </a:r>
            <a:endParaRPr sz="1860"/>
          </a:p>
          <a:p>
            <a:pPr marL="342900" lvl="0" indent="-274319" algn="l" rtl="0">
              <a:lnSpc>
                <a:spcPct val="80000"/>
              </a:lnSpc>
              <a:spcBef>
                <a:spcPts val="372"/>
              </a:spcBef>
              <a:spcAft>
                <a:spcPts val="0"/>
              </a:spcAft>
              <a:buSzPts val="1414"/>
              <a:buChar char="🞇"/>
            </a:pPr>
            <a:r>
              <a:rPr lang="en-US" sz="1860"/>
              <a:t>These rotations are R rotation and L rotation.</a:t>
            </a:r>
            <a:endParaRPr/>
          </a:p>
          <a:p>
            <a:pPr marL="342900" lvl="0" indent="-274319" algn="l" rtl="0">
              <a:lnSpc>
                <a:spcPct val="80000"/>
              </a:lnSpc>
              <a:spcBef>
                <a:spcPts val="372"/>
              </a:spcBef>
              <a:spcAft>
                <a:spcPts val="0"/>
              </a:spcAft>
              <a:buSzPts val="1414"/>
              <a:buChar char="🞇"/>
            </a:pPr>
            <a:r>
              <a:rPr lang="en-US" sz="1860"/>
              <a:t>On deletion of node X from the AVL tree, if node A becomes the critical node (closest ancestor node on the path from X to the root node that does not have its balance factor as 1, 0, or –1), then the type of rotation depends on whether X is in the left sub-tree of A or in its right sub-tree. </a:t>
            </a:r>
            <a:endParaRPr sz="1860"/>
          </a:p>
          <a:p>
            <a:pPr marL="342900" lvl="0" indent="-274319" algn="l" rtl="0">
              <a:lnSpc>
                <a:spcPct val="80000"/>
              </a:lnSpc>
              <a:spcBef>
                <a:spcPts val="372"/>
              </a:spcBef>
              <a:spcAft>
                <a:spcPts val="0"/>
              </a:spcAft>
              <a:buSzPts val="1414"/>
              <a:buChar char="🞇"/>
            </a:pPr>
            <a:r>
              <a:rPr lang="en-US" sz="1860"/>
              <a:t>If the node to be deleted is present in the left sub-tree of A, then L rotation is applied, else if X is in the right sub-tree, R rotation is performed.</a:t>
            </a:r>
            <a:endParaRPr/>
          </a:p>
          <a:p>
            <a:pPr marL="342900" lvl="0" indent="-274319" algn="l" rtl="0">
              <a:lnSpc>
                <a:spcPct val="80000"/>
              </a:lnSpc>
              <a:spcBef>
                <a:spcPts val="372"/>
              </a:spcBef>
              <a:spcAft>
                <a:spcPts val="0"/>
              </a:spcAft>
              <a:buSzPts val="1414"/>
              <a:buChar char="🞇"/>
            </a:pPr>
            <a:r>
              <a:rPr lang="en-US" sz="1860"/>
              <a:t>Further, there are three categories of L and R rotations. The variations of L rotation are L–1, L0, and L1 rotation. Correspondingly for R rotation, there are R0, R–1, and R1 rotations. </a:t>
            </a:r>
            <a:endParaRPr sz="1860"/>
          </a:p>
          <a:p>
            <a:pPr marL="342900" lvl="0" indent="-274319" algn="l" rtl="0">
              <a:lnSpc>
                <a:spcPct val="80000"/>
              </a:lnSpc>
              <a:spcBef>
                <a:spcPts val="372"/>
              </a:spcBef>
              <a:spcAft>
                <a:spcPts val="0"/>
              </a:spcAft>
              <a:buSzPts val="1414"/>
              <a:buChar char="🞇"/>
            </a:pPr>
            <a:r>
              <a:rPr lang="en-US" sz="1860"/>
              <a:t>In this section, we will discuss only R rotation. L rotations are the mirror images of R rotations.</a:t>
            </a:r>
            <a:endParaRPr sz="1860"/>
          </a:p>
        </p:txBody>
      </p:sp>
      <p:sp>
        <p:nvSpPr>
          <p:cNvPr id="788" name="Google Shape;788;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46</a:t>
            </a:fld>
            <a:endParaRPr/>
          </a:p>
        </p:txBody>
      </p:sp>
      <p:sp>
        <p:nvSpPr>
          <p:cNvPr id="789" name="Google Shape;789;p5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Deleting a node from an AVL Tree</a:t>
            </a:r>
            <a:endParaRPr sz="3200"/>
          </a:p>
        </p:txBody>
      </p:sp>
      <p:sp>
        <p:nvSpPr>
          <p:cNvPr id="796" name="Google Shape;796;p56"/>
          <p:cNvSpPr txBox="1">
            <a:spLocks noGrp="1"/>
          </p:cNvSpPr>
          <p:nvPr>
            <p:ph type="body" idx="1"/>
          </p:nvPr>
        </p:nvSpPr>
        <p:spPr>
          <a:xfrm>
            <a:off x="533400" y="3581400"/>
            <a:ext cx="8077200" cy="2590800"/>
          </a:xfrm>
          <a:prstGeom prst="rect">
            <a:avLst/>
          </a:prstGeom>
          <a:noFill/>
          <a:ln>
            <a:noFill/>
          </a:ln>
        </p:spPr>
        <p:txBody>
          <a:bodyPr spcFirstLastPara="1" wrap="square" lIns="91425" tIns="45700" rIns="91425" bIns="45700" anchor="t" anchorCtr="0">
            <a:normAutofit lnSpcReduction="10000"/>
          </a:bodyPr>
          <a:lstStyle/>
          <a:p>
            <a:pPr marL="342900" lvl="0" indent="-287019" algn="l" rtl="0">
              <a:lnSpc>
                <a:spcPct val="80000"/>
              </a:lnSpc>
              <a:spcBef>
                <a:spcPts val="0"/>
              </a:spcBef>
              <a:spcAft>
                <a:spcPts val="0"/>
              </a:spcAft>
              <a:buSzPts val="1340"/>
              <a:buChar char="🞇"/>
            </a:pPr>
            <a:r>
              <a:rPr lang="en-US" sz="1700" b="1" i="1"/>
              <a:t>R0 Rotation</a:t>
            </a:r>
            <a:endParaRPr sz="1700" b="1" i="1"/>
          </a:p>
          <a:p>
            <a:pPr marL="342900" lvl="0" indent="-287019" algn="l" rtl="0">
              <a:lnSpc>
                <a:spcPct val="80000"/>
              </a:lnSpc>
              <a:spcBef>
                <a:spcPts val="300"/>
              </a:spcBef>
              <a:spcAft>
                <a:spcPts val="0"/>
              </a:spcAft>
              <a:buSzPts val="1340"/>
              <a:buChar char="🞇"/>
            </a:pPr>
            <a:r>
              <a:rPr lang="en-US" sz="1700"/>
              <a:t>Let B be the root of the left or right sub-tree of A (critical node). R0 rotation is applied if the balance factor of B is 0. This is illustrated in Fig. 10.48.</a:t>
            </a:r>
            <a:endParaRPr sz="1700"/>
          </a:p>
          <a:p>
            <a:pPr marL="342900" lvl="0" indent="-287019" algn="l" rtl="0">
              <a:lnSpc>
                <a:spcPct val="80000"/>
              </a:lnSpc>
              <a:spcBef>
                <a:spcPts val="300"/>
              </a:spcBef>
              <a:spcAft>
                <a:spcPts val="0"/>
              </a:spcAft>
              <a:buSzPts val="1340"/>
              <a:buChar char="🞇"/>
            </a:pPr>
            <a:r>
              <a:rPr lang="en-US" sz="1700"/>
              <a:t>Tree (a) is an AVL tree. In tree (b), the node X is to be deleted from the right sub-tree of the critical node A (node A is the critical node because it is the closest ancestor whose balance factor is not –1, 0, or 1). Since the balance factor of node B is 0, we apply R0 rotation as shown in tree (c).</a:t>
            </a:r>
            <a:endParaRPr sz="2600"/>
          </a:p>
          <a:p>
            <a:pPr marL="342900" lvl="0" indent="-287019" algn="l" rtl="0">
              <a:lnSpc>
                <a:spcPct val="80000"/>
              </a:lnSpc>
              <a:spcBef>
                <a:spcPts val="300"/>
              </a:spcBef>
              <a:spcAft>
                <a:spcPts val="0"/>
              </a:spcAft>
              <a:buSzPts val="1340"/>
              <a:buChar char="🞇"/>
            </a:pPr>
            <a:r>
              <a:rPr lang="en-US" sz="1700"/>
              <a:t>During the process of rotation, node B becomes the root, with T1 and A as its left and right child.</a:t>
            </a:r>
            <a:endParaRPr sz="1700"/>
          </a:p>
          <a:p>
            <a:pPr marL="342900" lvl="0" indent="-287019" algn="l" rtl="0">
              <a:lnSpc>
                <a:spcPct val="80000"/>
              </a:lnSpc>
              <a:spcBef>
                <a:spcPts val="300"/>
              </a:spcBef>
              <a:spcAft>
                <a:spcPts val="0"/>
              </a:spcAft>
              <a:buSzPts val="1340"/>
              <a:buChar char="🞇"/>
            </a:pPr>
            <a:r>
              <a:rPr lang="en-US" sz="1700"/>
              <a:t>T2 and T3 become the left and right sub-trees of A.</a:t>
            </a:r>
            <a:endParaRPr sz="1700"/>
          </a:p>
        </p:txBody>
      </p:sp>
      <p:sp>
        <p:nvSpPr>
          <p:cNvPr id="797" name="Google Shape;797;p5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47</a:t>
            </a:fld>
            <a:endParaRPr/>
          </a:p>
        </p:txBody>
      </p:sp>
      <p:sp>
        <p:nvSpPr>
          <p:cNvPr id="798" name="Google Shape;798;p5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799" name="Google Shape;799;p56"/>
          <p:cNvPicPr preferRelativeResize="0"/>
          <p:nvPr/>
        </p:nvPicPr>
        <p:blipFill rotWithShape="1">
          <a:blip r:embed="rId3">
            <a:alphaModFix/>
          </a:blip>
          <a:srcRect/>
          <a:stretch/>
        </p:blipFill>
        <p:spPr>
          <a:xfrm>
            <a:off x="533400" y="1256775"/>
            <a:ext cx="4038600" cy="1553845"/>
          </a:xfrm>
          <a:prstGeom prst="rect">
            <a:avLst/>
          </a:prstGeom>
          <a:noFill/>
          <a:ln>
            <a:noFill/>
          </a:ln>
        </p:spPr>
      </p:pic>
      <p:pic>
        <p:nvPicPr>
          <p:cNvPr id="800" name="Google Shape;800;p56"/>
          <p:cNvPicPr preferRelativeResize="0"/>
          <p:nvPr/>
        </p:nvPicPr>
        <p:blipFill rotWithShape="1">
          <a:blip r:embed="rId4">
            <a:alphaModFix/>
          </a:blip>
          <a:srcRect/>
          <a:stretch/>
        </p:blipFill>
        <p:spPr>
          <a:xfrm>
            <a:off x="4819400" y="1256775"/>
            <a:ext cx="3362318" cy="24770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07" name="Google Shape;807;p57"/>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Observe that R0 and R1 rotations are similar to LL rotations; the only difference is that R0 and R1 rotations yield different balance factors. </a:t>
            </a:r>
            <a:endParaRPr sz="1679"/>
          </a:p>
          <a:p>
            <a:pPr marL="342900" lvl="0" indent="-274320" algn="l" rtl="0">
              <a:lnSpc>
                <a:spcPct val="80000"/>
              </a:lnSpc>
              <a:spcBef>
                <a:spcPts val="336"/>
              </a:spcBef>
              <a:spcAft>
                <a:spcPts val="0"/>
              </a:spcAft>
              <a:buSzPts val="1276"/>
              <a:buChar char="🞇"/>
            </a:pPr>
            <a:r>
              <a:rPr lang="en-US" sz="1679"/>
              <a:t>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During the process of rotation, node B becomes the root, with T1 and A as its left and right children. T2 and T3 become the left and right sub-trees of A.</a:t>
            </a:r>
            <a:endParaRPr/>
          </a:p>
        </p:txBody>
      </p:sp>
      <p:sp>
        <p:nvSpPr>
          <p:cNvPr id="808" name="Google Shape;808;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48</a:t>
            </a:fld>
            <a:endParaRPr/>
          </a:p>
        </p:txBody>
      </p:sp>
      <p:sp>
        <p:nvSpPr>
          <p:cNvPr id="809" name="Google Shape;809;p5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10" name="Google Shape;810;p57"/>
          <p:cNvPicPr preferRelativeResize="0"/>
          <p:nvPr/>
        </p:nvPicPr>
        <p:blipFill rotWithShape="1">
          <a:blip r:embed="rId3">
            <a:alphaModFix/>
          </a:blip>
          <a:srcRect/>
          <a:stretch/>
        </p:blipFill>
        <p:spPr>
          <a:xfrm>
            <a:off x="605500" y="1600200"/>
            <a:ext cx="4118900" cy="1600200"/>
          </a:xfrm>
          <a:prstGeom prst="rect">
            <a:avLst/>
          </a:prstGeom>
          <a:noFill/>
          <a:ln>
            <a:noFill/>
          </a:ln>
        </p:spPr>
      </p:pic>
      <p:pic>
        <p:nvPicPr>
          <p:cNvPr id="811" name="Google Shape;811;p57"/>
          <p:cNvPicPr preferRelativeResize="0"/>
          <p:nvPr/>
        </p:nvPicPr>
        <p:blipFill rotWithShape="1">
          <a:blip r:embed="rId4">
            <a:alphaModFix/>
          </a:blip>
          <a:srcRect/>
          <a:stretch/>
        </p:blipFill>
        <p:spPr>
          <a:xfrm>
            <a:off x="4800600" y="1371600"/>
            <a:ext cx="3810000" cy="21431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5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18" name="Google Shape;818;p58"/>
          <p:cNvSpPr txBox="1">
            <a:spLocks noGrp="1"/>
          </p:cNvSpPr>
          <p:nvPr>
            <p:ph type="body" idx="1"/>
          </p:nvPr>
        </p:nvSpPr>
        <p:spPr>
          <a:xfrm>
            <a:off x="533400" y="3581400"/>
            <a:ext cx="8077200" cy="3048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i="1"/>
              <a:t>R–1 Rotation</a:t>
            </a:r>
            <a:endParaRPr sz="1679" b="1" i="1"/>
          </a:p>
          <a:p>
            <a:pPr marL="342900" lvl="0" indent="-274320" algn="l" rtl="0">
              <a:lnSpc>
                <a:spcPct val="80000"/>
              </a:lnSpc>
              <a:spcBef>
                <a:spcPts val="336"/>
              </a:spcBef>
              <a:spcAft>
                <a:spcPts val="0"/>
              </a:spcAft>
              <a:buSzPts val="1276"/>
              <a:buChar char="🞇"/>
            </a:pPr>
            <a:r>
              <a:rPr lang="en-US" sz="1679"/>
              <a:t>Let B be the root of the left or right sub-tree of A (critical node). R–1 rotation is applied if the balance factor of B is –1. </a:t>
            </a:r>
            <a:endParaRPr sz="1679"/>
          </a:p>
          <a:p>
            <a:pPr marL="342900" lvl="0" indent="-274320" algn="l" rtl="0">
              <a:lnSpc>
                <a:spcPct val="80000"/>
              </a:lnSpc>
              <a:spcBef>
                <a:spcPts val="336"/>
              </a:spcBef>
              <a:spcAft>
                <a:spcPts val="0"/>
              </a:spcAft>
              <a:buSzPts val="1276"/>
              <a:buChar char="🞇"/>
            </a:pPr>
            <a:r>
              <a:rPr lang="en-US" sz="1679"/>
              <a:t>Observe that R–1 rotation is similar to LR rotation. Tree (a) is an AVL tree. In tree (b), the node X is to be deleted from the right sub-tree of the critical node A (node A is the critical node because it is the closest ancestor whose balance factor is not –1, 0 or 1). </a:t>
            </a:r>
            <a:endParaRPr sz="1679"/>
          </a:p>
          <a:p>
            <a:pPr marL="342900" lvl="0" indent="-274320" algn="l" rtl="0">
              <a:lnSpc>
                <a:spcPct val="80000"/>
              </a:lnSpc>
              <a:spcBef>
                <a:spcPts val="336"/>
              </a:spcBef>
              <a:spcAft>
                <a:spcPts val="0"/>
              </a:spcAft>
              <a:buSzPts val="1276"/>
              <a:buChar char="🞇"/>
            </a:pPr>
            <a:r>
              <a:rPr lang="en-US" sz="1679"/>
              <a:t>Since the balance factor of node B is –1, we apply R–1 rotation as shown in tree (c).</a:t>
            </a:r>
            <a:endParaRPr/>
          </a:p>
          <a:p>
            <a:pPr marL="342900" lvl="0" indent="-274320" algn="l" rtl="0">
              <a:lnSpc>
                <a:spcPct val="80000"/>
              </a:lnSpc>
              <a:spcBef>
                <a:spcPts val="336"/>
              </a:spcBef>
              <a:spcAft>
                <a:spcPts val="0"/>
              </a:spcAft>
              <a:buSzPts val="1276"/>
              <a:buChar char="🞇"/>
            </a:pPr>
            <a:r>
              <a:rPr lang="en-US" sz="1679"/>
              <a:t>While rotation, node C becomes the root, with T1 and A as its left and right child. T2 and T3 become he left and right sub-trees of A.</a:t>
            </a:r>
            <a:endParaRPr sz="1679" b="1" i="1"/>
          </a:p>
        </p:txBody>
      </p:sp>
      <p:sp>
        <p:nvSpPr>
          <p:cNvPr id="819" name="Google Shape;819;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49</a:t>
            </a:fld>
            <a:endParaRPr/>
          </a:p>
        </p:txBody>
      </p:sp>
      <p:sp>
        <p:nvSpPr>
          <p:cNvPr id="820" name="Google Shape;820;p5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21" name="Google Shape;821;p58"/>
          <p:cNvPicPr preferRelativeResize="0"/>
          <p:nvPr/>
        </p:nvPicPr>
        <p:blipFill rotWithShape="1">
          <a:blip r:embed="rId3">
            <a:alphaModFix/>
          </a:blip>
          <a:srcRect/>
          <a:stretch/>
        </p:blipFill>
        <p:spPr>
          <a:xfrm>
            <a:off x="609600" y="1295400"/>
            <a:ext cx="4429125" cy="2057400"/>
          </a:xfrm>
          <a:prstGeom prst="rect">
            <a:avLst/>
          </a:prstGeom>
          <a:noFill/>
          <a:ln>
            <a:noFill/>
          </a:ln>
        </p:spPr>
      </p:pic>
      <p:pic>
        <p:nvPicPr>
          <p:cNvPr id="822" name="Google Shape;822;p58"/>
          <p:cNvPicPr preferRelativeResize="0"/>
          <p:nvPr/>
        </p:nvPicPr>
        <p:blipFill rotWithShape="1">
          <a:blip r:embed="rId4">
            <a:alphaModFix/>
          </a:blip>
          <a:srcRect/>
          <a:stretch/>
        </p:blipFill>
        <p:spPr>
          <a:xfrm>
            <a:off x="5105400" y="1295401"/>
            <a:ext cx="3490913" cy="19665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
          <p:cNvSpPr txBox="1">
            <a:spLocks noGrp="1"/>
          </p:cNvSpPr>
          <p:nvPr>
            <p:ph type="title"/>
          </p:nvPr>
        </p:nvSpPr>
        <p:spPr>
          <a:xfrm>
            <a:off x="940075" y="44945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295" name="Google Shape;295;p5"/>
          <p:cNvSpPr txBox="1">
            <a:spLocks noGrp="1"/>
          </p:cNvSpPr>
          <p:nvPr>
            <p:ph type="body" idx="1"/>
          </p:nvPr>
        </p:nvSpPr>
        <p:spPr>
          <a:xfrm>
            <a:off x="654875" y="3443275"/>
            <a:ext cx="7848600" cy="3871800"/>
          </a:xfrm>
          <a:prstGeom prst="rect">
            <a:avLst/>
          </a:prstGeom>
          <a:noFill/>
          <a:ln>
            <a:noFill/>
          </a:ln>
        </p:spPr>
        <p:txBody>
          <a:bodyPr spcFirstLastPara="1" wrap="square" lIns="91425" tIns="45700" rIns="91425" bIns="45700" anchor="t" anchorCtr="0">
            <a:normAutofit/>
          </a:bodyPr>
          <a:lstStyle/>
          <a:p>
            <a:pPr marL="342900" lvl="0" indent="-307591" algn="l" rtl="0">
              <a:lnSpc>
                <a:spcPct val="80000"/>
              </a:lnSpc>
              <a:spcBef>
                <a:spcPts val="336"/>
              </a:spcBef>
              <a:spcAft>
                <a:spcPts val="0"/>
              </a:spcAft>
              <a:buSzPts val="1800"/>
              <a:buChar char="🞇"/>
            </a:pPr>
            <a:r>
              <a:rPr lang="en-US" sz="1800"/>
              <a:t>For example, in the given tree, if we have to search for 29, then we know that we have to scan only the left sub-tree. If the value is present in the tree, it will only be in the left sub-tree, as 29 is smaller than 39 (the root node’s value). The left sub-tree has a root node with the value 27. Since 29 is greater than 27, we will move to the right sub-tree, where we will find the element. </a:t>
            </a:r>
            <a:endParaRPr sz="1800"/>
          </a:p>
          <a:p>
            <a:pPr marL="342900" lvl="0" indent="-307591" algn="l" rtl="0">
              <a:lnSpc>
                <a:spcPct val="80000"/>
              </a:lnSpc>
              <a:spcBef>
                <a:spcPts val="336"/>
              </a:spcBef>
              <a:spcAft>
                <a:spcPts val="0"/>
              </a:spcAft>
              <a:buSzPts val="1800"/>
              <a:buChar char="🞇"/>
            </a:pPr>
            <a:r>
              <a:rPr lang="en-US" sz="1800"/>
              <a:t>Due to its efficiency in searching elements, binary search trees are widely used in dictionary problems where the code always inserts and searches the elements that are indexed by some key value.</a:t>
            </a:r>
            <a:endParaRPr sz="1800"/>
          </a:p>
        </p:txBody>
      </p:sp>
      <p:sp>
        <p:nvSpPr>
          <p:cNvPr id="296" name="Google Shape;296;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
        <p:nvSpPr>
          <p:cNvPr id="297" name="Google Shape;297;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298" name="Google Shape;298;p5"/>
          <p:cNvPicPr preferRelativeResize="0"/>
          <p:nvPr/>
        </p:nvPicPr>
        <p:blipFill rotWithShape="1">
          <a:blip r:embed="rId3">
            <a:alphaModFix/>
          </a:blip>
          <a:srcRect/>
          <a:stretch/>
        </p:blipFill>
        <p:spPr>
          <a:xfrm>
            <a:off x="5318487" y="732013"/>
            <a:ext cx="3228375" cy="2568875"/>
          </a:xfrm>
          <a:prstGeom prst="rect">
            <a:avLst/>
          </a:prstGeom>
          <a:noFill/>
          <a:ln>
            <a:noFill/>
          </a:ln>
        </p:spPr>
      </p:pic>
      <p:sp>
        <p:nvSpPr>
          <p:cNvPr id="299" name="Google Shape;299;p5"/>
          <p:cNvSpPr txBox="1">
            <a:spLocks noGrp="1"/>
          </p:cNvSpPr>
          <p:nvPr>
            <p:ph type="body" idx="1"/>
          </p:nvPr>
        </p:nvSpPr>
        <p:spPr>
          <a:xfrm>
            <a:off x="682750" y="1440050"/>
            <a:ext cx="4346400" cy="2380800"/>
          </a:xfrm>
          <a:prstGeom prst="rect">
            <a:avLst/>
          </a:prstGeom>
          <a:noFill/>
          <a:ln>
            <a:noFill/>
          </a:ln>
        </p:spPr>
        <p:txBody>
          <a:bodyPr spcFirstLastPara="1" wrap="square" lIns="91425" tIns="45700" rIns="91425" bIns="45700" anchor="t" anchorCtr="0">
            <a:noAutofit/>
          </a:bodyPr>
          <a:lstStyle/>
          <a:p>
            <a:pPr marL="342900" lvl="0" indent="-307591" algn="l" rtl="0">
              <a:lnSpc>
                <a:spcPct val="80000"/>
              </a:lnSpc>
              <a:spcBef>
                <a:spcPts val="0"/>
              </a:spcBef>
              <a:spcAft>
                <a:spcPts val="0"/>
              </a:spcAft>
              <a:buSzPts val="1800"/>
              <a:buChar char="🞇"/>
            </a:pPr>
            <a:r>
              <a:rPr lang="en-US" sz="1800"/>
              <a:t>Since the nodes in a binary search tree are ordered, the time needed to search an element in the tree is greatly reduced. </a:t>
            </a:r>
            <a:endParaRPr sz="1800"/>
          </a:p>
          <a:p>
            <a:pPr marL="342900" lvl="0" indent="-307591" algn="l" rtl="0">
              <a:lnSpc>
                <a:spcPct val="80000"/>
              </a:lnSpc>
              <a:spcBef>
                <a:spcPts val="336"/>
              </a:spcBef>
              <a:spcAft>
                <a:spcPts val="0"/>
              </a:spcAft>
              <a:buSzPts val="1800"/>
              <a:buChar char="🞇"/>
            </a:pPr>
            <a:r>
              <a:rPr lang="en-US" sz="1800"/>
              <a:t>Whenever we search for an element, we do not need to traverse the entire tree. At every node, we get a hint regarding which sub-tree to search in.</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5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Deleting a node from an AVL Tree</a:t>
            </a:r>
            <a:endParaRPr sz="3600"/>
          </a:p>
        </p:txBody>
      </p:sp>
      <p:sp>
        <p:nvSpPr>
          <p:cNvPr id="829" name="Google Shape;829;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50</a:t>
            </a:fld>
            <a:endParaRPr/>
          </a:p>
        </p:txBody>
      </p:sp>
      <p:sp>
        <p:nvSpPr>
          <p:cNvPr id="830" name="Google Shape;830;p5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831" name="Google Shape;831;p59"/>
          <p:cNvPicPr preferRelativeResize="0"/>
          <p:nvPr/>
        </p:nvPicPr>
        <p:blipFill>
          <a:blip r:embed="rId3">
            <a:alphaModFix/>
          </a:blip>
          <a:stretch>
            <a:fillRect/>
          </a:stretch>
        </p:blipFill>
        <p:spPr>
          <a:xfrm>
            <a:off x="577325" y="1507875"/>
            <a:ext cx="7971775" cy="28636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6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38" name="Google Shape;838;p60"/>
          <p:cNvSpPr txBox="1">
            <a:spLocks noGrp="1"/>
          </p:cNvSpPr>
          <p:nvPr>
            <p:ph type="body" idx="1"/>
          </p:nvPr>
        </p:nvSpPr>
        <p:spPr>
          <a:xfrm>
            <a:off x="533400" y="1219200"/>
            <a:ext cx="8077200" cy="5410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en-US"/>
              <a:t>A red-black tree is a self-balancing binary search tree that was invented in 1972 by Rudolf Bayer who called it the ‘symmetric binary B-tree’. </a:t>
            </a:r>
            <a:endParaRPr/>
          </a:p>
          <a:p>
            <a:pPr marL="342900" lvl="0" indent="-274319" algn="l" rtl="0">
              <a:spcBef>
                <a:spcPts val="480"/>
              </a:spcBef>
              <a:spcAft>
                <a:spcPts val="0"/>
              </a:spcAft>
              <a:buSzPts val="1824"/>
              <a:buChar char="🞇"/>
            </a:pPr>
            <a:r>
              <a:rPr lang="en-US"/>
              <a:t>Although a red-black tree is complex, it has good worst case running time for its operations and is efficient to use as searching, insertion, and deletion can all be done in O(log n) time, where n is the number of nodes in the tree. </a:t>
            </a:r>
            <a:endParaRPr/>
          </a:p>
          <a:p>
            <a:pPr marL="342900" lvl="0" indent="-274319" algn="l" rtl="0">
              <a:spcBef>
                <a:spcPts val="480"/>
              </a:spcBef>
              <a:spcAft>
                <a:spcPts val="0"/>
              </a:spcAft>
              <a:buSzPts val="1824"/>
              <a:buChar char="🞇"/>
            </a:pPr>
            <a:r>
              <a:rPr lang="en-US"/>
              <a:t>Practically, a red-black tree is a binary search tree which inserts and removes intelligently, to keep the tree reasonably balanced. </a:t>
            </a:r>
            <a:endParaRPr/>
          </a:p>
          <a:p>
            <a:pPr marL="342900" lvl="0" indent="-274319" algn="l" rtl="0">
              <a:spcBef>
                <a:spcPts val="480"/>
              </a:spcBef>
              <a:spcAft>
                <a:spcPts val="0"/>
              </a:spcAft>
              <a:buSzPts val="1824"/>
              <a:buChar char="🞇"/>
            </a:pPr>
            <a:r>
              <a:rPr lang="en-US"/>
              <a:t>A special point to note about the red-black tree is that in this tree, no data is stored in the leaf nodes.</a:t>
            </a:r>
            <a:endParaRPr/>
          </a:p>
        </p:txBody>
      </p:sp>
      <p:sp>
        <p:nvSpPr>
          <p:cNvPr id="839" name="Google Shape;839;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51</a:t>
            </a:fld>
            <a:endParaRPr/>
          </a:p>
        </p:txBody>
      </p:sp>
      <p:sp>
        <p:nvSpPr>
          <p:cNvPr id="840" name="Google Shape;840;p6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47" name="Google Shape;847;p61"/>
          <p:cNvSpPr txBox="1">
            <a:spLocks noGrp="1"/>
          </p:cNvSpPr>
          <p:nvPr>
            <p:ph type="body" idx="1"/>
          </p:nvPr>
        </p:nvSpPr>
        <p:spPr>
          <a:xfrm>
            <a:off x="533400" y="1219200"/>
            <a:ext cx="8077200" cy="26670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b="1"/>
              <a:t>Properties of Red-Black Trees</a:t>
            </a:r>
            <a:endParaRPr/>
          </a:p>
          <a:p>
            <a:pPr marL="342900" lvl="0" indent="-274320" algn="l" rtl="0">
              <a:lnSpc>
                <a:spcPct val="80000"/>
              </a:lnSpc>
              <a:spcBef>
                <a:spcPts val="336"/>
              </a:spcBef>
              <a:spcAft>
                <a:spcPts val="0"/>
              </a:spcAft>
              <a:buSzPts val="1276"/>
              <a:buChar char="🞇"/>
            </a:pPr>
            <a:r>
              <a:rPr lang="en-US" sz="1679"/>
              <a:t>A red-black tree is a binary search tree in which every node has a color which is either red or black. </a:t>
            </a:r>
            <a:endParaRPr sz="1679"/>
          </a:p>
          <a:p>
            <a:pPr marL="342900" lvl="0" indent="-274320" algn="l" rtl="0">
              <a:lnSpc>
                <a:spcPct val="80000"/>
              </a:lnSpc>
              <a:spcBef>
                <a:spcPts val="336"/>
              </a:spcBef>
              <a:spcAft>
                <a:spcPts val="0"/>
              </a:spcAft>
              <a:buSzPts val="1276"/>
              <a:buChar char="🞇"/>
            </a:pPr>
            <a:r>
              <a:rPr lang="en-US" sz="1679"/>
              <a:t>Apart from the other restrictions of a binary search tree, the red-black tree has the following additional requirements:</a:t>
            </a:r>
            <a:endParaRPr/>
          </a:p>
          <a:p>
            <a:pPr marL="640080" lvl="1" indent="-274320" algn="l" rtl="0">
              <a:lnSpc>
                <a:spcPct val="80000"/>
              </a:lnSpc>
              <a:spcBef>
                <a:spcPts val="308"/>
              </a:spcBef>
              <a:spcAft>
                <a:spcPts val="0"/>
              </a:spcAft>
              <a:buSzPts val="1170"/>
              <a:buChar char="🞇"/>
            </a:pPr>
            <a:r>
              <a:rPr lang="en-US" sz="1540"/>
              <a:t>1. The color of a node is either red or black.</a:t>
            </a:r>
            <a:endParaRPr/>
          </a:p>
          <a:p>
            <a:pPr marL="640080" lvl="1" indent="-274320" algn="l" rtl="0">
              <a:lnSpc>
                <a:spcPct val="80000"/>
              </a:lnSpc>
              <a:spcBef>
                <a:spcPts val="308"/>
              </a:spcBef>
              <a:spcAft>
                <a:spcPts val="0"/>
              </a:spcAft>
              <a:buSzPts val="1170"/>
              <a:buChar char="🞇"/>
            </a:pPr>
            <a:r>
              <a:rPr lang="en-US" sz="1540"/>
              <a:t>2. The color of the root node is always black.</a:t>
            </a:r>
            <a:endParaRPr/>
          </a:p>
          <a:p>
            <a:pPr marL="640080" lvl="1" indent="-274320" algn="l" rtl="0">
              <a:lnSpc>
                <a:spcPct val="80000"/>
              </a:lnSpc>
              <a:spcBef>
                <a:spcPts val="308"/>
              </a:spcBef>
              <a:spcAft>
                <a:spcPts val="0"/>
              </a:spcAft>
              <a:buSzPts val="1170"/>
              <a:buChar char="🞇"/>
            </a:pPr>
            <a:r>
              <a:rPr lang="en-US" sz="1540"/>
              <a:t>3. All leaf nodes are black.</a:t>
            </a:r>
            <a:endParaRPr/>
          </a:p>
          <a:p>
            <a:pPr marL="640080" lvl="1" indent="-274320" algn="l" rtl="0">
              <a:lnSpc>
                <a:spcPct val="80000"/>
              </a:lnSpc>
              <a:spcBef>
                <a:spcPts val="308"/>
              </a:spcBef>
              <a:spcAft>
                <a:spcPts val="0"/>
              </a:spcAft>
              <a:buSzPts val="1170"/>
              <a:buChar char="🞇"/>
            </a:pPr>
            <a:r>
              <a:rPr lang="en-US" sz="1540"/>
              <a:t>4. Every red node has both the children colored in black.</a:t>
            </a:r>
            <a:endParaRPr/>
          </a:p>
          <a:p>
            <a:pPr marL="640080" lvl="1" indent="-274320" algn="l" rtl="0">
              <a:lnSpc>
                <a:spcPct val="80000"/>
              </a:lnSpc>
              <a:spcBef>
                <a:spcPts val="308"/>
              </a:spcBef>
              <a:spcAft>
                <a:spcPts val="0"/>
              </a:spcAft>
              <a:buSzPts val="1170"/>
              <a:buChar char="🞇"/>
            </a:pPr>
            <a:r>
              <a:rPr lang="en-US" sz="1540"/>
              <a:t>5. Every simple path from a given node to any of its leaf nodes has an equal number of black nodes.</a:t>
            </a:r>
            <a:endParaRPr sz="1540"/>
          </a:p>
        </p:txBody>
      </p:sp>
      <p:sp>
        <p:nvSpPr>
          <p:cNvPr id="848" name="Google Shape;848;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52</a:t>
            </a:fld>
            <a:endParaRPr/>
          </a:p>
        </p:txBody>
      </p:sp>
      <p:sp>
        <p:nvSpPr>
          <p:cNvPr id="849" name="Google Shape;849;p6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850" name="Google Shape;850;p61"/>
          <p:cNvPicPr preferRelativeResize="0"/>
          <p:nvPr/>
        </p:nvPicPr>
        <p:blipFill rotWithShape="1">
          <a:blip r:embed="rId3">
            <a:alphaModFix/>
          </a:blip>
          <a:srcRect/>
          <a:stretch/>
        </p:blipFill>
        <p:spPr>
          <a:xfrm>
            <a:off x="2203640" y="3795712"/>
            <a:ext cx="4806760" cy="25288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2"/>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Red-Black Trees</a:t>
            </a:r>
            <a:endParaRPr sz="3600"/>
          </a:p>
        </p:txBody>
      </p:sp>
      <p:sp>
        <p:nvSpPr>
          <p:cNvPr id="857" name="Google Shape;857;p62"/>
          <p:cNvSpPr txBox="1">
            <a:spLocks noGrp="1"/>
          </p:cNvSpPr>
          <p:nvPr>
            <p:ph type="body" idx="1"/>
          </p:nvPr>
        </p:nvSpPr>
        <p:spPr>
          <a:xfrm>
            <a:off x="533400" y="1219200"/>
            <a:ext cx="8077200" cy="4953000"/>
          </a:xfrm>
          <a:prstGeom prst="rect">
            <a:avLst/>
          </a:prstGeom>
          <a:noFill/>
          <a:ln>
            <a:noFill/>
          </a:ln>
        </p:spPr>
        <p:txBody>
          <a:bodyPr spcFirstLastPara="1" wrap="square" lIns="91425" tIns="45700" rIns="91425" bIns="45700" anchor="t" anchorCtr="0">
            <a:normAutofit lnSpcReduction="10000"/>
          </a:bodyPr>
          <a:lstStyle/>
          <a:p>
            <a:pPr marL="342900" lvl="0" indent="-274320" algn="l" rtl="0">
              <a:lnSpc>
                <a:spcPct val="80000"/>
              </a:lnSpc>
              <a:spcBef>
                <a:spcPts val="0"/>
              </a:spcBef>
              <a:spcAft>
                <a:spcPts val="0"/>
              </a:spcAft>
              <a:buSzPts val="1550"/>
              <a:buChar char="🞇"/>
            </a:pPr>
            <a:r>
              <a:rPr lang="en-US" sz="2040"/>
              <a:t>These constraints enforce a critical property of red-black trees. </a:t>
            </a:r>
            <a:r>
              <a:rPr lang="en-US" sz="2040" i="1"/>
              <a:t>The longest path from the root node to any leaf node is no more than twice as long as the shortest path from the root to any other leaf in that tree.</a:t>
            </a:r>
            <a:endParaRPr/>
          </a:p>
          <a:p>
            <a:pPr marL="342900" lvl="0" indent="-274320" algn="l" rtl="0">
              <a:lnSpc>
                <a:spcPct val="80000"/>
              </a:lnSpc>
              <a:spcBef>
                <a:spcPts val="408"/>
              </a:spcBef>
              <a:spcAft>
                <a:spcPts val="0"/>
              </a:spcAft>
              <a:buSzPts val="1550"/>
              <a:buChar char="🞇"/>
            </a:pPr>
            <a:r>
              <a:rPr lang="en-US" sz="2040"/>
              <a:t>This results in a roughly balanced tree. Since operations such as insertion, deletion, and searching require worst-case times proportional to the height of the tree, this theoretical upper bound on the height allows red-black trees to be efficient in the worst case, unlike ordinary binary search trees.</a:t>
            </a:r>
            <a:endParaRPr/>
          </a:p>
          <a:p>
            <a:pPr marL="342900" lvl="0" indent="-274320" algn="l" rtl="0">
              <a:lnSpc>
                <a:spcPct val="80000"/>
              </a:lnSpc>
              <a:spcBef>
                <a:spcPts val="408"/>
              </a:spcBef>
              <a:spcAft>
                <a:spcPts val="0"/>
              </a:spcAft>
              <a:buSzPts val="1550"/>
              <a:buChar char="🞇"/>
            </a:pPr>
            <a:r>
              <a:rPr lang="en-US" sz="2040"/>
              <a:t>To understand the importance of these properties, it suffices to note that according to property 4, no path can have two red nodes in a row. </a:t>
            </a:r>
            <a:endParaRPr sz="2040"/>
          </a:p>
          <a:p>
            <a:pPr marL="342900" lvl="0" indent="-274320" algn="l" rtl="0">
              <a:lnSpc>
                <a:spcPct val="80000"/>
              </a:lnSpc>
              <a:spcBef>
                <a:spcPts val="408"/>
              </a:spcBef>
              <a:spcAft>
                <a:spcPts val="0"/>
              </a:spcAft>
              <a:buSzPts val="1550"/>
              <a:buChar char="🞇"/>
            </a:pPr>
            <a:r>
              <a:rPr lang="en-US" sz="2040"/>
              <a:t>The shortest possible path will have all black nodes, and the longest possible path would alternately have a red and a black node. </a:t>
            </a:r>
            <a:endParaRPr sz="2040"/>
          </a:p>
          <a:p>
            <a:pPr marL="342900" lvl="0" indent="-274320" algn="l" rtl="0">
              <a:lnSpc>
                <a:spcPct val="80000"/>
              </a:lnSpc>
              <a:spcBef>
                <a:spcPts val="408"/>
              </a:spcBef>
              <a:spcAft>
                <a:spcPts val="0"/>
              </a:spcAft>
              <a:buSzPts val="1550"/>
              <a:buChar char="🞇"/>
            </a:pPr>
            <a:r>
              <a:rPr lang="en-US" sz="2040"/>
              <a:t>Since all maximal paths have the same number of black nodes (property 5), </a:t>
            </a:r>
            <a:r>
              <a:rPr lang="en-US" sz="2040" i="1"/>
              <a:t>no path is more than twice as long as any other path.</a:t>
            </a:r>
            <a:endParaRPr sz="2040"/>
          </a:p>
        </p:txBody>
      </p:sp>
      <p:sp>
        <p:nvSpPr>
          <p:cNvPr id="858" name="Google Shape;858;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53</a:t>
            </a:fld>
            <a:endParaRPr/>
          </a:p>
        </p:txBody>
      </p:sp>
      <p:sp>
        <p:nvSpPr>
          <p:cNvPr id="859" name="Google Shape;859;p6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64"/>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66" name="Google Shape;866;p64"/>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342900" lvl="0" indent="-293369" algn="l" rtl="0">
              <a:lnSpc>
                <a:spcPct val="80000"/>
              </a:lnSpc>
              <a:spcBef>
                <a:spcPts val="0"/>
              </a:spcBef>
              <a:spcAft>
                <a:spcPts val="0"/>
              </a:spcAft>
              <a:buSzPts val="1714"/>
              <a:buChar char="🞇"/>
            </a:pPr>
            <a:r>
              <a:rPr lang="en-US" sz="2160"/>
              <a:t>Performing a read-only operation (like traversing the nodes in a tree) on a red-black tree requires no modification from those used for binary search trees. </a:t>
            </a:r>
            <a:endParaRPr sz="2160"/>
          </a:p>
          <a:p>
            <a:pPr marL="342900" lvl="0" indent="-293369" algn="l" rtl="0">
              <a:lnSpc>
                <a:spcPct val="80000"/>
              </a:lnSpc>
              <a:spcBef>
                <a:spcPts val="372"/>
              </a:spcBef>
              <a:spcAft>
                <a:spcPts val="0"/>
              </a:spcAft>
              <a:buSzPts val="1714"/>
              <a:buChar char="🞇"/>
            </a:pPr>
            <a:r>
              <a:rPr lang="en-US" sz="2160"/>
              <a:t>Remember that every red-black tree is a special case of a binary search tree. </a:t>
            </a:r>
            <a:endParaRPr sz="2160"/>
          </a:p>
          <a:p>
            <a:pPr marL="342900" lvl="0" indent="-293369" algn="l" rtl="0">
              <a:lnSpc>
                <a:spcPct val="80000"/>
              </a:lnSpc>
              <a:spcBef>
                <a:spcPts val="372"/>
              </a:spcBef>
              <a:spcAft>
                <a:spcPts val="0"/>
              </a:spcAft>
              <a:buSzPts val="1714"/>
              <a:buChar char="🞇"/>
            </a:pPr>
            <a:r>
              <a:rPr lang="en-US" sz="2160"/>
              <a:t>However, insertion and deletion operations may violate the properties of a red-black tree. </a:t>
            </a:r>
            <a:endParaRPr sz="2160"/>
          </a:p>
          <a:p>
            <a:pPr marL="342900" lvl="0" indent="0" algn="l" rtl="0">
              <a:lnSpc>
                <a:spcPct val="80000"/>
              </a:lnSpc>
              <a:spcBef>
                <a:spcPts val="372"/>
              </a:spcBef>
              <a:spcAft>
                <a:spcPts val="0"/>
              </a:spcAft>
              <a:buNone/>
            </a:pPr>
            <a:endParaRPr sz="2700"/>
          </a:p>
          <a:p>
            <a:pPr marL="68580" lvl="0" indent="0" algn="l" rtl="0">
              <a:lnSpc>
                <a:spcPct val="80000"/>
              </a:lnSpc>
              <a:spcBef>
                <a:spcPts val="372"/>
              </a:spcBef>
              <a:spcAft>
                <a:spcPts val="0"/>
              </a:spcAft>
              <a:buSzPts val="1414"/>
              <a:buNone/>
            </a:pPr>
            <a:r>
              <a:rPr lang="en-US" sz="2160" b="1" i="1"/>
              <a:t>Inserting a Node in a Red-Black Tree</a:t>
            </a:r>
            <a:endParaRPr sz="2700"/>
          </a:p>
          <a:p>
            <a:pPr marL="342900" lvl="0" indent="-293369" algn="l" rtl="0">
              <a:lnSpc>
                <a:spcPct val="80000"/>
              </a:lnSpc>
              <a:spcBef>
                <a:spcPts val="372"/>
              </a:spcBef>
              <a:spcAft>
                <a:spcPts val="0"/>
              </a:spcAft>
              <a:buSzPts val="1714"/>
              <a:buChar char="🞇"/>
            </a:pPr>
            <a:r>
              <a:rPr lang="en-US" sz="2160"/>
              <a:t>The insertion operation starts in the same way as we add a new node in the binary search tree.</a:t>
            </a:r>
            <a:endParaRPr sz="2700"/>
          </a:p>
          <a:p>
            <a:pPr marL="342900" lvl="0" indent="-293369" algn="l" rtl="0">
              <a:lnSpc>
                <a:spcPct val="80000"/>
              </a:lnSpc>
              <a:spcBef>
                <a:spcPts val="372"/>
              </a:spcBef>
              <a:spcAft>
                <a:spcPts val="0"/>
              </a:spcAft>
              <a:buSzPts val="1714"/>
              <a:buChar char="🞇"/>
            </a:pPr>
            <a:r>
              <a:rPr lang="en-US" sz="2160"/>
              <a:t>However, in a binary search tree, we always add the new node as a leaf, while in a red-black tree, leaf nodes contain no data. </a:t>
            </a:r>
            <a:endParaRPr sz="2160"/>
          </a:p>
          <a:p>
            <a:pPr marL="342900" lvl="0" indent="-293369" algn="l" rtl="0">
              <a:lnSpc>
                <a:spcPct val="80000"/>
              </a:lnSpc>
              <a:spcBef>
                <a:spcPts val="372"/>
              </a:spcBef>
              <a:spcAft>
                <a:spcPts val="0"/>
              </a:spcAft>
              <a:buSzPts val="1714"/>
              <a:buChar char="🞇"/>
            </a:pPr>
            <a:r>
              <a:rPr lang="en-US" sz="2160"/>
              <a:t>So instead of adding the new node as a leaf node, we add a red interior node that has two black leaf nodes. </a:t>
            </a:r>
            <a:endParaRPr sz="2160"/>
          </a:p>
          <a:p>
            <a:pPr marL="342900" lvl="0" indent="0" algn="l" rtl="0">
              <a:lnSpc>
                <a:spcPct val="80000"/>
              </a:lnSpc>
              <a:spcBef>
                <a:spcPts val="372"/>
              </a:spcBef>
              <a:spcAft>
                <a:spcPts val="0"/>
              </a:spcAft>
              <a:buNone/>
            </a:pPr>
            <a:endParaRPr sz="2160"/>
          </a:p>
        </p:txBody>
      </p:sp>
      <p:sp>
        <p:nvSpPr>
          <p:cNvPr id="867" name="Google Shape;867;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54</a:t>
            </a:fld>
            <a:endParaRPr/>
          </a:p>
        </p:txBody>
      </p:sp>
      <p:sp>
        <p:nvSpPr>
          <p:cNvPr id="868" name="Google Shape;868;p6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6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75" name="Google Shape;875;p65"/>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lnSpcReduction="10000"/>
          </a:bodyPr>
          <a:lstStyle/>
          <a:p>
            <a:pPr marL="68580" lvl="0" indent="0" algn="l" rtl="0">
              <a:lnSpc>
                <a:spcPct val="80000"/>
              </a:lnSpc>
              <a:spcBef>
                <a:spcPts val="0"/>
              </a:spcBef>
              <a:spcAft>
                <a:spcPts val="0"/>
              </a:spcAft>
              <a:buSzPts val="1276"/>
              <a:buNone/>
            </a:pPr>
            <a:r>
              <a:rPr lang="en-US" sz="1879" b="1" i="1"/>
              <a:t>Inserting a Node in a Red-Black Tree</a:t>
            </a:r>
            <a:endParaRPr sz="2600"/>
          </a:p>
          <a:p>
            <a:pPr marL="342900" lvl="0" indent="-287019" algn="l" rtl="0">
              <a:lnSpc>
                <a:spcPct val="80000"/>
              </a:lnSpc>
              <a:spcBef>
                <a:spcPts val="336"/>
              </a:spcBef>
              <a:spcAft>
                <a:spcPts val="0"/>
              </a:spcAft>
              <a:buSzPts val="1476"/>
              <a:buChar char="🞇"/>
            </a:pPr>
            <a:r>
              <a:rPr lang="en-US" sz="1879"/>
              <a:t>Once a new node is added, it may violate some properties of the red-black tree. </a:t>
            </a:r>
            <a:endParaRPr sz="1879"/>
          </a:p>
          <a:p>
            <a:pPr marL="342900" lvl="0" indent="-287019" algn="l" rtl="0">
              <a:lnSpc>
                <a:spcPct val="80000"/>
              </a:lnSpc>
              <a:spcBef>
                <a:spcPts val="336"/>
              </a:spcBef>
              <a:spcAft>
                <a:spcPts val="0"/>
              </a:spcAft>
              <a:buSzPts val="1476"/>
              <a:buChar char="🞇"/>
            </a:pPr>
            <a:r>
              <a:rPr lang="en-US" sz="1879"/>
              <a:t>So in order to restore their property, we check for certain cases and restore the property depending on the case that turns up after insertion. </a:t>
            </a:r>
            <a:endParaRPr sz="1879"/>
          </a:p>
          <a:p>
            <a:pPr marL="342900" lvl="0" indent="-287019" algn="l" rtl="0">
              <a:lnSpc>
                <a:spcPct val="80000"/>
              </a:lnSpc>
              <a:spcBef>
                <a:spcPts val="336"/>
              </a:spcBef>
              <a:spcAft>
                <a:spcPts val="0"/>
              </a:spcAft>
              <a:buSzPts val="1476"/>
              <a:buChar char="🞇"/>
            </a:pPr>
            <a:r>
              <a:rPr lang="en-US" sz="1879"/>
              <a:t>But before learning these cases in detail, first let us discuss certain important terms that will be used.</a:t>
            </a:r>
            <a:endParaRPr sz="2600"/>
          </a:p>
          <a:p>
            <a:pPr marL="342900" lvl="0" indent="-287019" algn="l" rtl="0">
              <a:lnSpc>
                <a:spcPct val="80000"/>
              </a:lnSpc>
              <a:spcBef>
                <a:spcPts val="336"/>
              </a:spcBef>
              <a:spcAft>
                <a:spcPts val="0"/>
              </a:spcAft>
              <a:buSzPts val="1476"/>
              <a:buChar char="🞇"/>
            </a:pPr>
            <a:r>
              <a:rPr lang="en-US" sz="1879" i="1"/>
              <a:t>Grandparent node </a:t>
            </a:r>
            <a:r>
              <a:rPr lang="en-US" sz="1879"/>
              <a:t>(G) of a node (N) refers to the parent of N’s parent (P), as in human family trees. </a:t>
            </a:r>
            <a:endParaRPr sz="1879"/>
          </a:p>
          <a:p>
            <a:pPr marL="342900" lvl="0" indent="-287019" algn="l" rtl="0">
              <a:lnSpc>
                <a:spcPct val="80000"/>
              </a:lnSpc>
              <a:spcBef>
                <a:spcPts val="336"/>
              </a:spcBef>
              <a:spcAft>
                <a:spcPts val="0"/>
              </a:spcAft>
              <a:buSzPts val="1476"/>
              <a:buChar char="🞇"/>
            </a:pPr>
            <a:r>
              <a:rPr lang="en-US" sz="1879"/>
              <a:t>The C code to find a node’s grandparent can be given as follows:</a:t>
            </a:r>
            <a:endParaRPr sz="2600"/>
          </a:p>
          <a:p>
            <a:pPr marL="68580" lvl="0" indent="0" algn="l" rtl="0">
              <a:lnSpc>
                <a:spcPct val="80000"/>
              </a:lnSpc>
              <a:spcBef>
                <a:spcPts val="336"/>
              </a:spcBef>
              <a:spcAft>
                <a:spcPts val="0"/>
              </a:spcAft>
              <a:buSzPts val="1276"/>
              <a:buNone/>
            </a:pPr>
            <a:r>
              <a:rPr lang="en-US" sz="1879"/>
              <a:t>	struct node * grand_parent(struct node *n)</a:t>
            </a:r>
            <a:endParaRPr sz="2600"/>
          </a:p>
          <a:p>
            <a:pPr marL="68580" lvl="0" indent="0" algn="l" rtl="0">
              <a:lnSpc>
                <a:spcPct val="80000"/>
              </a:lnSpc>
              <a:spcBef>
                <a:spcPts val="336"/>
              </a:spcBef>
              <a:spcAft>
                <a:spcPts val="0"/>
              </a:spcAft>
              <a:buSzPts val="1276"/>
              <a:buNone/>
            </a:pPr>
            <a:r>
              <a:rPr lang="en-US" sz="1879"/>
              <a:t>	{</a:t>
            </a:r>
            <a:endParaRPr sz="1879"/>
          </a:p>
          <a:p>
            <a:pPr marL="68580" lvl="0" indent="0" algn="l" rtl="0">
              <a:lnSpc>
                <a:spcPct val="80000"/>
              </a:lnSpc>
              <a:spcBef>
                <a:spcPts val="336"/>
              </a:spcBef>
              <a:spcAft>
                <a:spcPts val="0"/>
              </a:spcAft>
              <a:buSzPts val="1276"/>
              <a:buNone/>
            </a:pPr>
            <a:r>
              <a:rPr lang="en-US" sz="1879"/>
              <a:t>	// No parent means no grandparent</a:t>
            </a:r>
            <a:endParaRPr sz="2600"/>
          </a:p>
          <a:p>
            <a:pPr marL="68580" lvl="0" indent="0" algn="l" rtl="0">
              <a:lnSpc>
                <a:spcPct val="80000"/>
              </a:lnSpc>
              <a:spcBef>
                <a:spcPts val="336"/>
              </a:spcBef>
              <a:spcAft>
                <a:spcPts val="0"/>
              </a:spcAft>
              <a:buSzPts val="1276"/>
              <a:buNone/>
            </a:pPr>
            <a:r>
              <a:rPr lang="en-US" sz="1879"/>
              <a:t>		if ((n != NULL) &amp;&amp; (n -&gt; parent != NULL))</a:t>
            </a:r>
            <a:endParaRPr sz="2600"/>
          </a:p>
          <a:p>
            <a:pPr marL="68580" lvl="0" indent="0" algn="l" rtl="0">
              <a:lnSpc>
                <a:spcPct val="80000"/>
              </a:lnSpc>
              <a:spcBef>
                <a:spcPts val="336"/>
              </a:spcBef>
              <a:spcAft>
                <a:spcPts val="0"/>
              </a:spcAft>
              <a:buSzPts val="1276"/>
              <a:buNone/>
            </a:pPr>
            <a:r>
              <a:rPr lang="en-US" sz="1879"/>
              <a:t>			return n -&gt; parent -&gt; parent;</a:t>
            </a:r>
            <a:endParaRPr sz="2600"/>
          </a:p>
          <a:p>
            <a:pPr marL="68580" lvl="0" indent="0" algn="l" rtl="0">
              <a:lnSpc>
                <a:spcPct val="80000"/>
              </a:lnSpc>
              <a:spcBef>
                <a:spcPts val="336"/>
              </a:spcBef>
              <a:spcAft>
                <a:spcPts val="0"/>
              </a:spcAft>
              <a:buSzPts val="1276"/>
              <a:buNone/>
            </a:pPr>
            <a:r>
              <a:rPr lang="en-US" sz="1879"/>
              <a:t>		else</a:t>
            </a:r>
            <a:endParaRPr sz="1879"/>
          </a:p>
          <a:p>
            <a:pPr marL="68580" lvl="0" indent="0" algn="l" rtl="0">
              <a:lnSpc>
                <a:spcPct val="80000"/>
              </a:lnSpc>
              <a:spcBef>
                <a:spcPts val="336"/>
              </a:spcBef>
              <a:spcAft>
                <a:spcPts val="0"/>
              </a:spcAft>
              <a:buSzPts val="1276"/>
              <a:buNone/>
            </a:pPr>
            <a:r>
              <a:rPr lang="en-US" sz="1879"/>
              <a:t>		return NULL;</a:t>
            </a:r>
            <a:endParaRPr sz="2600"/>
          </a:p>
          <a:p>
            <a:pPr marL="68580" lvl="0" indent="0" algn="l" rtl="0">
              <a:lnSpc>
                <a:spcPct val="80000"/>
              </a:lnSpc>
              <a:spcBef>
                <a:spcPts val="336"/>
              </a:spcBef>
              <a:spcAft>
                <a:spcPts val="0"/>
              </a:spcAft>
              <a:buSzPts val="1276"/>
              <a:buNone/>
            </a:pPr>
            <a:r>
              <a:rPr lang="en-US" sz="1879"/>
              <a:t>	}</a:t>
            </a:r>
            <a:endParaRPr sz="2600"/>
          </a:p>
        </p:txBody>
      </p:sp>
      <p:sp>
        <p:nvSpPr>
          <p:cNvPr id="876" name="Google Shape;876;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55</a:t>
            </a:fld>
            <a:endParaRPr/>
          </a:p>
        </p:txBody>
      </p:sp>
      <p:sp>
        <p:nvSpPr>
          <p:cNvPr id="877" name="Google Shape;877;p6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66"/>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84" name="Google Shape;884;p66"/>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140"/>
              <a:buNone/>
            </a:pPr>
            <a:r>
              <a:rPr lang="en-US" sz="2000" b="1" i="1"/>
              <a:t>Inserting a Node in a Red-Black Tree</a:t>
            </a:r>
            <a:endParaRPr sz="2900"/>
          </a:p>
          <a:p>
            <a:pPr marL="342900" lvl="0" indent="-306069" algn="l" rtl="0">
              <a:lnSpc>
                <a:spcPct val="80000"/>
              </a:lnSpc>
              <a:spcBef>
                <a:spcPts val="300"/>
              </a:spcBef>
              <a:spcAft>
                <a:spcPts val="0"/>
              </a:spcAft>
              <a:buSzPts val="1640"/>
              <a:buChar char="🞇"/>
            </a:pPr>
            <a:r>
              <a:rPr lang="en-US" sz="2000" i="1"/>
              <a:t>Uncle node </a:t>
            </a:r>
            <a:r>
              <a:rPr lang="en-US" sz="2000"/>
              <a:t>(U) of a node (N) refers to the sibling of N’s parent (P), as in human family trees.</a:t>
            </a:r>
            <a:endParaRPr sz="2900"/>
          </a:p>
          <a:p>
            <a:pPr marL="342900" lvl="0" indent="-306069" algn="l" rtl="0">
              <a:lnSpc>
                <a:spcPct val="80000"/>
              </a:lnSpc>
              <a:spcBef>
                <a:spcPts val="300"/>
              </a:spcBef>
              <a:spcAft>
                <a:spcPts val="0"/>
              </a:spcAft>
              <a:buSzPts val="1640"/>
              <a:buChar char="🞇"/>
            </a:pPr>
            <a:r>
              <a:rPr lang="en-US" sz="2000"/>
              <a:t>The C code to find a node’s uncle can be given as follows:</a:t>
            </a:r>
            <a:endParaRPr sz="2900"/>
          </a:p>
          <a:p>
            <a:pPr marL="68580" lvl="0" indent="0" algn="l" rtl="0">
              <a:lnSpc>
                <a:spcPct val="80000"/>
              </a:lnSpc>
              <a:spcBef>
                <a:spcPts val="300"/>
              </a:spcBef>
              <a:spcAft>
                <a:spcPts val="0"/>
              </a:spcAft>
              <a:buSzPts val="1140"/>
              <a:buNone/>
            </a:pPr>
            <a:r>
              <a:rPr lang="en-US" sz="2000"/>
              <a:t>	struct node *uncle(struct node *n)</a:t>
            </a:r>
            <a:endParaRPr sz="2900"/>
          </a:p>
          <a:p>
            <a:pPr marL="68580" lvl="0" indent="0" algn="l" rtl="0">
              <a:lnSpc>
                <a:spcPct val="80000"/>
              </a:lnSpc>
              <a:spcBef>
                <a:spcPts val="300"/>
              </a:spcBef>
              <a:spcAft>
                <a:spcPts val="0"/>
              </a:spcAft>
              <a:buSzPts val="1140"/>
              <a:buNone/>
            </a:pPr>
            <a:r>
              <a:rPr lang="en-US" sz="2000"/>
              <a:t>	{</a:t>
            </a:r>
            <a:endParaRPr sz="2000"/>
          </a:p>
          <a:p>
            <a:pPr marL="68580" lvl="0" indent="0" algn="l" rtl="0">
              <a:lnSpc>
                <a:spcPct val="80000"/>
              </a:lnSpc>
              <a:spcBef>
                <a:spcPts val="300"/>
              </a:spcBef>
              <a:spcAft>
                <a:spcPts val="0"/>
              </a:spcAft>
              <a:buSzPts val="1140"/>
              <a:buNone/>
            </a:pPr>
            <a:r>
              <a:rPr lang="en-US" sz="2000"/>
              <a:t>		struct node *g;</a:t>
            </a:r>
            <a:endParaRPr sz="2900"/>
          </a:p>
          <a:p>
            <a:pPr marL="68580" lvl="0" indent="0" algn="l" rtl="0">
              <a:lnSpc>
                <a:spcPct val="80000"/>
              </a:lnSpc>
              <a:spcBef>
                <a:spcPts val="300"/>
              </a:spcBef>
              <a:spcAft>
                <a:spcPts val="0"/>
              </a:spcAft>
              <a:buSzPts val="1140"/>
              <a:buNone/>
            </a:pPr>
            <a:r>
              <a:rPr lang="en-US" sz="2000"/>
              <a:t>		g = grand_parent(n);</a:t>
            </a:r>
            <a:endParaRPr sz="2900"/>
          </a:p>
          <a:p>
            <a:pPr marL="68580" lvl="0" indent="0" algn="l" rtl="0">
              <a:lnSpc>
                <a:spcPct val="80000"/>
              </a:lnSpc>
              <a:spcBef>
                <a:spcPts val="300"/>
              </a:spcBef>
              <a:spcAft>
                <a:spcPts val="0"/>
              </a:spcAft>
              <a:buSzPts val="1140"/>
              <a:buNone/>
            </a:pPr>
            <a:r>
              <a:rPr lang="en-US" sz="2000"/>
              <a:t>		//With no grandparent, there cannot be any uncle</a:t>
            </a:r>
            <a:endParaRPr sz="2900"/>
          </a:p>
          <a:p>
            <a:pPr marL="68580" lvl="0" indent="0" algn="l" rtl="0">
              <a:lnSpc>
                <a:spcPct val="80000"/>
              </a:lnSpc>
              <a:spcBef>
                <a:spcPts val="300"/>
              </a:spcBef>
              <a:spcAft>
                <a:spcPts val="0"/>
              </a:spcAft>
              <a:buSzPts val="1140"/>
              <a:buNone/>
            </a:pPr>
            <a:r>
              <a:rPr lang="en-US" sz="2000"/>
              <a:t>		if (g == NULL)</a:t>
            </a:r>
            <a:endParaRPr sz="2900"/>
          </a:p>
          <a:p>
            <a:pPr marL="68580" lvl="0" indent="0" algn="l" rtl="0">
              <a:lnSpc>
                <a:spcPct val="80000"/>
              </a:lnSpc>
              <a:spcBef>
                <a:spcPts val="300"/>
              </a:spcBef>
              <a:spcAft>
                <a:spcPts val="0"/>
              </a:spcAft>
              <a:buSzPts val="1140"/>
              <a:buNone/>
            </a:pPr>
            <a:r>
              <a:rPr lang="en-US" sz="2000"/>
              <a:t>			return NULL;</a:t>
            </a:r>
            <a:endParaRPr sz="2900"/>
          </a:p>
          <a:p>
            <a:pPr marL="68580" lvl="0" indent="0" algn="l" rtl="0">
              <a:lnSpc>
                <a:spcPct val="80000"/>
              </a:lnSpc>
              <a:spcBef>
                <a:spcPts val="300"/>
              </a:spcBef>
              <a:spcAft>
                <a:spcPts val="0"/>
              </a:spcAft>
              <a:buSzPts val="1140"/>
              <a:buNone/>
            </a:pPr>
            <a:r>
              <a:rPr lang="en-US" sz="2000"/>
              <a:t>		if (n -&gt; parent == g -&gt; left)</a:t>
            </a:r>
            <a:endParaRPr sz="2900"/>
          </a:p>
          <a:p>
            <a:pPr marL="68580" lvl="0" indent="0" algn="l" rtl="0">
              <a:lnSpc>
                <a:spcPct val="80000"/>
              </a:lnSpc>
              <a:spcBef>
                <a:spcPts val="300"/>
              </a:spcBef>
              <a:spcAft>
                <a:spcPts val="0"/>
              </a:spcAft>
              <a:buSzPts val="1140"/>
              <a:buNone/>
            </a:pPr>
            <a:r>
              <a:rPr lang="en-US" sz="2000"/>
              <a:t>			return g -&gt; right;</a:t>
            </a:r>
            <a:endParaRPr sz="2900"/>
          </a:p>
          <a:p>
            <a:pPr marL="68580" lvl="0" indent="0" algn="l" rtl="0">
              <a:lnSpc>
                <a:spcPct val="80000"/>
              </a:lnSpc>
              <a:spcBef>
                <a:spcPts val="300"/>
              </a:spcBef>
              <a:spcAft>
                <a:spcPts val="0"/>
              </a:spcAft>
              <a:buSzPts val="1140"/>
              <a:buNone/>
            </a:pPr>
            <a:r>
              <a:rPr lang="en-US" sz="2000"/>
              <a:t>		else</a:t>
            </a:r>
            <a:endParaRPr sz="2000"/>
          </a:p>
          <a:p>
            <a:pPr marL="68580" lvl="0" indent="0" algn="l" rtl="0">
              <a:lnSpc>
                <a:spcPct val="80000"/>
              </a:lnSpc>
              <a:spcBef>
                <a:spcPts val="300"/>
              </a:spcBef>
              <a:spcAft>
                <a:spcPts val="0"/>
              </a:spcAft>
              <a:buSzPts val="1140"/>
              <a:buNone/>
            </a:pPr>
            <a:r>
              <a:rPr lang="en-US" sz="2000"/>
              <a:t>			return g -&gt; left;</a:t>
            </a:r>
            <a:endParaRPr sz="2900"/>
          </a:p>
          <a:p>
            <a:pPr marL="68580" lvl="0" indent="0" algn="l" rtl="0">
              <a:lnSpc>
                <a:spcPct val="80000"/>
              </a:lnSpc>
              <a:spcBef>
                <a:spcPts val="300"/>
              </a:spcBef>
              <a:spcAft>
                <a:spcPts val="0"/>
              </a:spcAft>
              <a:buSzPts val="1140"/>
              <a:buNone/>
            </a:pPr>
            <a:r>
              <a:rPr lang="en-US" sz="2000"/>
              <a:t>	}</a:t>
            </a:r>
            <a:endParaRPr sz="2000"/>
          </a:p>
          <a:p>
            <a:pPr marL="0" lvl="0" indent="0" algn="l" rtl="0">
              <a:lnSpc>
                <a:spcPct val="80000"/>
              </a:lnSpc>
              <a:spcBef>
                <a:spcPts val="300"/>
              </a:spcBef>
              <a:spcAft>
                <a:spcPts val="0"/>
              </a:spcAft>
              <a:buNone/>
            </a:pPr>
            <a:endParaRPr sz="1875"/>
          </a:p>
        </p:txBody>
      </p:sp>
      <p:sp>
        <p:nvSpPr>
          <p:cNvPr id="885" name="Google Shape;885;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56</a:t>
            </a:fld>
            <a:endParaRPr/>
          </a:p>
        </p:txBody>
      </p:sp>
      <p:sp>
        <p:nvSpPr>
          <p:cNvPr id="886" name="Google Shape;886;p6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ga5ede5bc20_0_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893" name="Google Shape;893;ga5ede5bc20_0_0"/>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140"/>
              <a:buNone/>
            </a:pPr>
            <a:r>
              <a:rPr lang="en-US" sz="2100" b="1" i="1"/>
              <a:t>Inserting a Node in a Red-Black Tree</a:t>
            </a:r>
            <a:endParaRPr sz="3000"/>
          </a:p>
          <a:p>
            <a:pPr marL="342900" lvl="0" indent="-312419" algn="l" rtl="0">
              <a:lnSpc>
                <a:spcPct val="80000"/>
              </a:lnSpc>
              <a:spcBef>
                <a:spcPts val="300"/>
              </a:spcBef>
              <a:spcAft>
                <a:spcPts val="0"/>
              </a:spcAft>
              <a:buSzPts val="1740"/>
              <a:buChar char="🞇"/>
            </a:pPr>
            <a:r>
              <a:rPr lang="en-US" sz="2100"/>
              <a:t>When we insert a new node in a red-black tree, note the following:</a:t>
            </a:r>
            <a:endParaRPr sz="3000"/>
          </a:p>
          <a:p>
            <a:pPr marL="640080" lvl="1" indent="-312420" algn="l" rtl="0">
              <a:lnSpc>
                <a:spcPct val="80000"/>
              </a:lnSpc>
              <a:spcBef>
                <a:spcPts val="275"/>
              </a:spcBef>
              <a:spcAft>
                <a:spcPts val="0"/>
              </a:spcAft>
              <a:buSzPts val="1645"/>
              <a:buChar char="🞇"/>
            </a:pPr>
            <a:r>
              <a:rPr lang="en-US" sz="1975"/>
              <a:t>All leaf nodes are always black. So property 3 always holds true.</a:t>
            </a:r>
            <a:endParaRPr sz="2800"/>
          </a:p>
          <a:p>
            <a:pPr marL="640080" lvl="1" indent="-312420" algn="l" rtl="0">
              <a:lnSpc>
                <a:spcPct val="80000"/>
              </a:lnSpc>
              <a:spcBef>
                <a:spcPts val="275"/>
              </a:spcBef>
              <a:spcAft>
                <a:spcPts val="0"/>
              </a:spcAft>
              <a:buSzPts val="1645"/>
              <a:buChar char="🞇"/>
            </a:pPr>
            <a:r>
              <a:rPr lang="en-US" sz="1975"/>
              <a:t>Property 4 (both children of every red node are black) is threatened only by adding a red node, repainting a black node red, or a rotation.</a:t>
            </a:r>
            <a:endParaRPr sz="1975"/>
          </a:p>
          <a:p>
            <a:pPr marL="640080" lvl="1" indent="-312420" algn="l" rtl="0">
              <a:lnSpc>
                <a:spcPct val="80000"/>
              </a:lnSpc>
              <a:spcBef>
                <a:spcPts val="275"/>
              </a:spcBef>
              <a:spcAft>
                <a:spcPts val="0"/>
              </a:spcAft>
              <a:buSzPts val="1645"/>
              <a:buChar char="🞇"/>
            </a:pPr>
            <a:r>
              <a:rPr lang="en-US" sz="1975"/>
              <a:t>Property 5 (all paths from any given node to its leaf nodes has equal number of black nodes) is threatened only by adding a black node, repainting a red node black, or a rotation.</a:t>
            </a:r>
            <a:endParaRPr sz="1975"/>
          </a:p>
        </p:txBody>
      </p:sp>
      <p:sp>
        <p:nvSpPr>
          <p:cNvPr id="894" name="Google Shape;894;ga5ede5bc20_0_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57</a:t>
            </a:fld>
            <a:endParaRPr/>
          </a:p>
        </p:txBody>
      </p:sp>
      <p:sp>
        <p:nvSpPr>
          <p:cNvPr id="895" name="Google Shape;895;ga5ede5bc20_0_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7"/>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02" name="Google Shape;902;p67"/>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687"/>
              <a:buNone/>
            </a:pPr>
            <a:r>
              <a:rPr lang="en-US" sz="2220" b="1" i="1"/>
              <a:t>Inserting a Node in a Red-Black Tree</a:t>
            </a:r>
            <a:endParaRPr/>
          </a:p>
          <a:p>
            <a:pPr marL="342900" lvl="0" indent="-274319" algn="l" rtl="0">
              <a:lnSpc>
                <a:spcPct val="80000"/>
              </a:lnSpc>
              <a:spcBef>
                <a:spcPts val="444"/>
              </a:spcBef>
              <a:spcAft>
                <a:spcPts val="0"/>
              </a:spcAft>
              <a:buSzPts val="1687"/>
              <a:buChar char="🞇"/>
            </a:pPr>
            <a:r>
              <a:rPr lang="en-US" sz="2220" b="1" i="1"/>
              <a:t>Case 1:</a:t>
            </a:r>
            <a:r>
              <a:rPr lang="en-US" sz="2220" i="1"/>
              <a:t> The New Node N is Added as the Root of the Tree</a:t>
            </a:r>
            <a:endParaRPr/>
          </a:p>
          <a:p>
            <a:pPr marL="342900" lvl="0" indent="-274319" algn="l" rtl="0">
              <a:lnSpc>
                <a:spcPct val="80000"/>
              </a:lnSpc>
              <a:spcBef>
                <a:spcPts val="444"/>
              </a:spcBef>
              <a:spcAft>
                <a:spcPts val="0"/>
              </a:spcAft>
              <a:buSzPts val="1687"/>
              <a:buChar char="🞇"/>
            </a:pPr>
            <a:r>
              <a:rPr lang="en-US" sz="2220"/>
              <a:t>In this case, N is repainted black, as the root of the tree is always black. </a:t>
            </a:r>
            <a:endParaRPr sz="2220"/>
          </a:p>
          <a:p>
            <a:pPr marL="342900" lvl="0" indent="-274319" algn="l" rtl="0">
              <a:lnSpc>
                <a:spcPct val="80000"/>
              </a:lnSpc>
              <a:spcBef>
                <a:spcPts val="444"/>
              </a:spcBef>
              <a:spcAft>
                <a:spcPts val="0"/>
              </a:spcAft>
              <a:buSzPts val="1687"/>
              <a:buChar char="🞇"/>
            </a:pPr>
            <a:r>
              <a:rPr lang="en-US" sz="2220"/>
              <a:t>Since N adds one black node to every path at once, Property 5 is not violated. </a:t>
            </a:r>
            <a:endParaRPr sz="2220"/>
          </a:p>
          <a:p>
            <a:pPr marL="342900" lvl="0" indent="-274319" algn="l" rtl="0">
              <a:lnSpc>
                <a:spcPct val="80000"/>
              </a:lnSpc>
              <a:spcBef>
                <a:spcPts val="444"/>
              </a:spcBef>
              <a:spcAft>
                <a:spcPts val="0"/>
              </a:spcAft>
              <a:buSzPts val="1687"/>
              <a:buChar char="🞇"/>
            </a:pPr>
            <a:r>
              <a:rPr lang="en-US" sz="2220"/>
              <a:t>The C code for case 1 can be given as follows:</a:t>
            </a:r>
            <a:endParaRPr/>
          </a:p>
          <a:p>
            <a:pPr marL="68580" lvl="0" indent="0" algn="l" rtl="0">
              <a:lnSpc>
                <a:spcPct val="80000"/>
              </a:lnSpc>
              <a:spcBef>
                <a:spcPts val="444"/>
              </a:spcBef>
              <a:spcAft>
                <a:spcPts val="0"/>
              </a:spcAft>
              <a:buSzPts val="1687"/>
              <a:buNone/>
            </a:pPr>
            <a:r>
              <a:rPr lang="en-US" sz="2220"/>
              <a:t>	void case1(struct node *n)</a:t>
            </a:r>
            <a:endParaRPr/>
          </a:p>
          <a:p>
            <a:pPr marL="68580" lvl="0" indent="0" algn="l" rtl="0">
              <a:lnSpc>
                <a:spcPct val="80000"/>
              </a:lnSpc>
              <a:spcBef>
                <a:spcPts val="444"/>
              </a:spcBef>
              <a:spcAft>
                <a:spcPts val="0"/>
              </a:spcAft>
              <a:buSzPts val="1687"/>
              <a:buNone/>
            </a:pPr>
            <a:r>
              <a:rPr lang="en-US" sz="2220"/>
              <a:t>	{</a:t>
            </a:r>
            <a:endParaRPr sz="2220"/>
          </a:p>
          <a:p>
            <a:pPr marL="68580" lvl="0" indent="0" algn="l" rtl="0">
              <a:lnSpc>
                <a:spcPct val="80000"/>
              </a:lnSpc>
              <a:spcBef>
                <a:spcPts val="444"/>
              </a:spcBef>
              <a:spcAft>
                <a:spcPts val="0"/>
              </a:spcAft>
              <a:buSzPts val="1687"/>
              <a:buNone/>
            </a:pPr>
            <a:r>
              <a:rPr lang="en-US" sz="2220"/>
              <a:t>		if (n -&gt; parent == NULL) // Root node</a:t>
            </a:r>
            <a:endParaRPr/>
          </a:p>
          <a:p>
            <a:pPr marL="68580" lvl="0" indent="0" algn="l" rtl="0">
              <a:lnSpc>
                <a:spcPct val="80000"/>
              </a:lnSpc>
              <a:spcBef>
                <a:spcPts val="444"/>
              </a:spcBef>
              <a:spcAft>
                <a:spcPts val="0"/>
              </a:spcAft>
              <a:buSzPts val="1687"/>
              <a:buNone/>
            </a:pPr>
            <a:r>
              <a:rPr lang="en-US" sz="2220"/>
              <a:t>			n -&gt; colour = BLACK;</a:t>
            </a:r>
            <a:endParaRPr/>
          </a:p>
          <a:p>
            <a:pPr marL="68580" lvl="0" indent="0" algn="l" rtl="0">
              <a:lnSpc>
                <a:spcPct val="80000"/>
              </a:lnSpc>
              <a:spcBef>
                <a:spcPts val="444"/>
              </a:spcBef>
              <a:spcAft>
                <a:spcPts val="0"/>
              </a:spcAft>
              <a:buSzPts val="1687"/>
              <a:buNone/>
            </a:pPr>
            <a:r>
              <a:rPr lang="en-US" sz="2220"/>
              <a:t>		else</a:t>
            </a:r>
            <a:endParaRPr sz="2220"/>
          </a:p>
          <a:p>
            <a:pPr marL="68580" lvl="0" indent="0" algn="l" rtl="0">
              <a:lnSpc>
                <a:spcPct val="80000"/>
              </a:lnSpc>
              <a:spcBef>
                <a:spcPts val="444"/>
              </a:spcBef>
              <a:spcAft>
                <a:spcPts val="0"/>
              </a:spcAft>
              <a:buSzPts val="1687"/>
              <a:buNone/>
            </a:pPr>
            <a:r>
              <a:rPr lang="en-US" sz="2220"/>
              <a:t>			case2(n);</a:t>
            </a:r>
            <a:endParaRPr/>
          </a:p>
          <a:p>
            <a:pPr marL="68580" lvl="0" indent="0" algn="l" rtl="0">
              <a:lnSpc>
                <a:spcPct val="80000"/>
              </a:lnSpc>
              <a:spcBef>
                <a:spcPts val="444"/>
              </a:spcBef>
              <a:spcAft>
                <a:spcPts val="0"/>
              </a:spcAft>
              <a:buSzPts val="1687"/>
              <a:buNone/>
            </a:pPr>
            <a:r>
              <a:rPr lang="en-US" sz="2220"/>
              <a:t>	}</a:t>
            </a:r>
            <a:endParaRPr/>
          </a:p>
        </p:txBody>
      </p:sp>
      <p:sp>
        <p:nvSpPr>
          <p:cNvPr id="903" name="Google Shape;903;p6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58</a:t>
            </a:fld>
            <a:endParaRPr/>
          </a:p>
        </p:txBody>
      </p:sp>
      <p:sp>
        <p:nvSpPr>
          <p:cNvPr id="904" name="Google Shape;904;p6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6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11" name="Google Shape;911;p68"/>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276"/>
              <a:buNone/>
            </a:pPr>
            <a:r>
              <a:rPr lang="en-US" sz="1679" b="1" i="1"/>
              <a:t>Inserting a Node in a Red-Black Tree</a:t>
            </a:r>
            <a:endParaRPr/>
          </a:p>
          <a:p>
            <a:pPr marL="342900" lvl="0" indent="-274320" algn="l" rtl="0">
              <a:lnSpc>
                <a:spcPct val="80000"/>
              </a:lnSpc>
              <a:spcBef>
                <a:spcPts val="336"/>
              </a:spcBef>
              <a:spcAft>
                <a:spcPts val="0"/>
              </a:spcAft>
              <a:buSzPts val="1276"/>
              <a:buChar char="🞇"/>
            </a:pPr>
            <a:r>
              <a:rPr lang="en-US" sz="1679" b="1" i="1"/>
              <a:t>Case 2:</a:t>
            </a:r>
            <a:r>
              <a:rPr lang="en-US" sz="1679" i="1"/>
              <a:t> The New Node’s Parent P is Black</a:t>
            </a:r>
            <a:endParaRPr/>
          </a:p>
          <a:p>
            <a:pPr marL="342900" lvl="0" indent="-274320" algn="l" rtl="0">
              <a:lnSpc>
                <a:spcPct val="80000"/>
              </a:lnSpc>
              <a:spcBef>
                <a:spcPts val="336"/>
              </a:spcBef>
              <a:spcAft>
                <a:spcPts val="0"/>
              </a:spcAft>
              <a:buSzPts val="1276"/>
              <a:buChar char="🞇"/>
            </a:pPr>
            <a:r>
              <a:rPr lang="en-US" sz="1679"/>
              <a:t>In this case, both children of every red node are black, so Property 4 is not invalidated. </a:t>
            </a:r>
            <a:endParaRPr sz="1679"/>
          </a:p>
          <a:p>
            <a:pPr marL="342900" lvl="0" indent="-274320" algn="l" rtl="0">
              <a:lnSpc>
                <a:spcPct val="80000"/>
              </a:lnSpc>
              <a:spcBef>
                <a:spcPts val="336"/>
              </a:spcBef>
              <a:spcAft>
                <a:spcPts val="0"/>
              </a:spcAft>
              <a:buSzPts val="1276"/>
              <a:buChar char="🞇"/>
            </a:pPr>
            <a:r>
              <a:rPr lang="en-US" sz="1679"/>
              <a:t>Property 5 is also not threatened. This is because the new node N has two black leaf children, but because N is red, the paths through each of its children have the same number of black nodes. </a:t>
            </a:r>
            <a:endParaRPr sz="1679"/>
          </a:p>
          <a:p>
            <a:pPr marL="342900" lvl="0" indent="-274320" algn="l" rtl="0">
              <a:lnSpc>
                <a:spcPct val="80000"/>
              </a:lnSpc>
              <a:spcBef>
                <a:spcPts val="336"/>
              </a:spcBef>
              <a:spcAft>
                <a:spcPts val="0"/>
              </a:spcAft>
              <a:buSzPts val="1276"/>
              <a:buChar char="🞇"/>
            </a:pPr>
            <a:r>
              <a:rPr lang="en-US" sz="1679"/>
              <a:t>The C code to check for case 2 can be given as follows:</a:t>
            </a:r>
            <a:endParaRPr/>
          </a:p>
          <a:p>
            <a:pPr marL="68580" lvl="0" indent="0" algn="l" rtl="0">
              <a:lnSpc>
                <a:spcPct val="80000"/>
              </a:lnSpc>
              <a:spcBef>
                <a:spcPts val="336"/>
              </a:spcBef>
              <a:spcAft>
                <a:spcPts val="0"/>
              </a:spcAft>
              <a:buSzPts val="1276"/>
              <a:buNone/>
            </a:pPr>
            <a:r>
              <a:rPr lang="en-US" sz="1679"/>
              <a:t>	void case2(struct node *n)</a:t>
            </a:r>
            <a:endParaRPr/>
          </a:p>
          <a:p>
            <a:pPr marL="68580" lvl="0" indent="0" algn="l" rtl="0">
              <a:lnSpc>
                <a:spcPct val="80000"/>
              </a:lnSpc>
              <a:spcBef>
                <a:spcPts val="336"/>
              </a:spcBef>
              <a:spcAft>
                <a:spcPts val="0"/>
              </a:spcAft>
              <a:buSzPts val="1276"/>
              <a:buNone/>
            </a:pPr>
            <a:r>
              <a:rPr lang="en-US" sz="1679"/>
              <a:t>	{</a:t>
            </a:r>
            <a:endParaRPr sz="1679"/>
          </a:p>
          <a:p>
            <a:pPr marL="68580" lvl="0" indent="0" algn="l" rtl="0">
              <a:lnSpc>
                <a:spcPct val="80000"/>
              </a:lnSpc>
              <a:spcBef>
                <a:spcPts val="336"/>
              </a:spcBef>
              <a:spcAft>
                <a:spcPts val="0"/>
              </a:spcAft>
              <a:buSzPts val="1276"/>
              <a:buNone/>
            </a:pPr>
            <a:r>
              <a:rPr lang="en-US" sz="1679"/>
              <a:t>		if (n -&gt; parent -&gt; colour == BLACK)</a:t>
            </a:r>
            <a:endParaRPr/>
          </a:p>
          <a:p>
            <a:pPr marL="68580" lvl="0" indent="0" algn="l" rtl="0">
              <a:lnSpc>
                <a:spcPct val="80000"/>
              </a:lnSpc>
              <a:spcBef>
                <a:spcPts val="336"/>
              </a:spcBef>
              <a:spcAft>
                <a:spcPts val="0"/>
              </a:spcAft>
              <a:buSzPts val="1276"/>
              <a:buNone/>
            </a:pPr>
            <a:r>
              <a:rPr lang="en-US" sz="1679"/>
              <a:t>			return; </a:t>
            </a:r>
            <a:endParaRPr sz="1679"/>
          </a:p>
          <a:p>
            <a:pPr marL="68580" lvl="0" indent="0" algn="l" rtl="0">
              <a:lnSpc>
                <a:spcPct val="80000"/>
              </a:lnSpc>
              <a:spcBef>
                <a:spcPts val="336"/>
              </a:spcBef>
              <a:spcAft>
                <a:spcPts val="0"/>
              </a:spcAft>
              <a:buSzPts val="1276"/>
              <a:buNone/>
            </a:pPr>
            <a:r>
              <a:rPr lang="en-US" sz="1679"/>
              <a:t>			/* Red black tree property is not violated*/</a:t>
            </a:r>
            <a:endParaRPr/>
          </a:p>
          <a:p>
            <a:pPr marL="68580" lvl="0" indent="0" algn="l" rtl="0">
              <a:lnSpc>
                <a:spcPct val="80000"/>
              </a:lnSpc>
              <a:spcBef>
                <a:spcPts val="336"/>
              </a:spcBef>
              <a:spcAft>
                <a:spcPts val="0"/>
              </a:spcAft>
              <a:buSzPts val="1276"/>
              <a:buNone/>
            </a:pPr>
            <a:r>
              <a:rPr lang="en-US" sz="1679"/>
              <a:t>		else</a:t>
            </a:r>
            <a:endParaRPr sz="1679"/>
          </a:p>
          <a:p>
            <a:pPr marL="68580" lvl="0" indent="0" algn="l" rtl="0">
              <a:lnSpc>
                <a:spcPct val="80000"/>
              </a:lnSpc>
              <a:spcBef>
                <a:spcPts val="336"/>
              </a:spcBef>
              <a:spcAft>
                <a:spcPts val="0"/>
              </a:spcAft>
              <a:buSzPts val="1276"/>
              <a:buNone/>
            </a:pPr>
            <a:r>
              <a:rPr lang="en-US" sz="1679"/>
              <a:t>			case3(n);</a:t>
            </a:r>
            <a:endParaRPr/>
          </a:p>
          <a:p>
            <a:pPr marL="68580" lvl="0" indent="0" algn="l" rtl="0">
              <a:lnSpc>
                <a:spcPct val="80000"/>
              </a:lnSpc>
              <a:spcBef>
                <a:spcPts val="336"/>
              </a:spcBef>
              <a:spcAft>
                <a:spcPts val="0"/>
              </a:spcAft>
              <a:buSzPts val="1276"/>
              <a:buNone/>
            </a:pPr>
            <a:r>
              <a:rPr lang="en-US" sz="1679"/>
              <a:t>	}</a:t>
            </a:r>
            <a:endParaRPr sz="1679"/>
          </a:p>
          <a:p>
            <a:pPr marL="342900" lvl="0" indent="-274320" algn="l" rtl="0">
              <a:lnSpc>
                <a:spcPct val="80000"/>
              </a:lnSpc>
              <a:spcBef>
                <a:spcPts val="336"/>
              </a:spcBef>
              <a:spcAft>
                <a:spcPts val="0"/>
              </a:spcAft>
              <a:buSzPts val="1276"/>
              <a:buChar char="🞇"/>
            </a:pPr>
            <a:r>
              <a:rPr lang="en-US" sz="1679" i="1"/>
              <a:t>In the following cases, it is assumed that </a:t>
            </a:r>
            <a:r>
              <a:rPr lang="en-US" sz="1679"/>
              <a:t>N </a:t>
            </a:r>
            <a:r>
              <a:rPr lang="en-US" sz="1679" i="1"/>
              <a:t>has a grandparent node </a:t>
            </a:r>
            <a:r>
              <a:rPr lang="en-US" sz="1679"/>
              <a:t>G</a:t>
            </a:r>
            <a:r>
              <a:rPr lang="en-US" sz="1679" i="1"/>
              <a:t>, because its parent </a:t>
            </a:r>
            <a:r>
              <a:rPr lang="en-US" sz="1679"/>
              <a:t>P </a:t>
            </a:r>
            <a:r>
              <a:rPr lang="en-US" sz="1679" i="1"/>
              <a:t>is red, and </a:t>
            </a:r>
            <a:r>
              <a:rPr lang="en-US" sz="1679" b="1" i="1"/>
              <a:t>if it were the root, it would be black. </a:t>
            </a:r>
            <a:r>
              <a:rPr lang="en-US" sz="1679" i="1"/>
              <a:t>Thus, </a:t>
            </a:r>
            <a:r>
              <a:rPr lang="en-US" sz="1679"/>
              <a:t>N </a:t>
            </a:r>
            <a:r>
              <a:rPr lang="en-US" sz="1679" i="1"/>
              <a:t>also has an uncle node </a:t>
            </a:r>
            <a:r>
              <a:rPr lang="en-US" sz="1679"/>
              <a:t>U </a:t>
            </a:r>
            <a:r>
              <a:rPr lang="en-US" sz="1679" i="1"/>
              <a:t>(irrespective of whether </a:t>
            </a:r>
            <a:r>
              <a:rPr lang="en-US" sz="1679"/>
              <a:t>U </a:t>
            </a:r>
            <a:r>
              <a:rPr lang="en-US" sz="1679" i="1"/>
              <a:t>is a leaf node or an internal node).</a:t>
            </a:r>
            <a:endParaRPr sz="1679"/>
          </a:p>
        </p:txBody>
      </p:sp>
      <p:sp>
        <p:nvSpPr>
          <p:cNvPr id="912" name="Google Shape;912;p6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59</a:t>
            </a:fld>
            <a:endParaRPr/>
          </a:p>
        </p:txBody>
      </p:sp>
      <p:sp>
        <p:nvSpPr>
          <p:cNvPr id="913" name="Google Shape;913;p6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6"/>
          <p:cNvSpPr txBox="1">
            <a:spLocks noGrp="1"/>
          </p:cNvSpPr>
          <p:nvPr>
            <p:ph type="title"/>
          </p:nvPr>
        </p:nvSpPr>
        <p:spPr>
          <a:xfrm>
            <a:off x="685800" y="33747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200"/>
              <a:t>Binary Search Trees</a:t>
            </a:r>
            <a:endParaRPr sz="3200"/>
          </a:p>
        </p:txBody>
      </p:sp>
      <p:sp>
        <p:nvSpPr>
          <p:cNvPr id="306" name="Google Shape;306;p6"/>
          <p:cNvSpPr txBox="1">
            <a:spLocks noGrp="1"/>
          </p:cNvSpPr>
          <p:nvPr>
            <p:ph type="body" idx="1"/>
          </p:nvPr>
        </p:nvSpPr>
        <p:spPr>
          <a:xfrm>
            <a:off x="685800" y="914400"/>
            <a:ext cx="7848600" cy="5548313"/>
          </a:xfrm>
          <a:prstGeom prst="rect">
            <a:avLst/>
          </a:prstGeom>
          <a:noFill/>
          <a:ln>
            <a:noFill/>
          </a:ln>
        </p:spPr>
        <p:txBody>
          <a:bodyPr spcFirstLastPara="1" wrap="square" lIns="91425" tIns="45700" rIns="91425" bIns="45700" anchor="t" anchorCtr="0">
            <a:normAutofit/>
          </a:bodyPr>
          <a:lstStyle/>
          <a:p>
            <a:pPr marL="342900" lvl="0" indent="-298196" algn="l" rtl="0">
              <a:spcBef>
                <a:spcPts val="0"/>
              </a:spcBef>
              <a:spcAft>
                <a:spcPts val="0"/>
              </a:spcAft>
              <a:buSzPts val="2200"/>
              <a:buChar char="🞇"/>
            </a:pPr>
            <a:r>
              <a:rPr lang="en-US" sz="2200"/>
              <a:t>Binary search trees also speed up the insertion and deletion operations. </a:t>
            </a:r>
            <a:endParaRPr sz="2200"/>
          </a:p>
          <a:p>
            <a:pPr marL="342900" lvl="0" indent="-298196" algn="l" rtl="0">
              <a:spcBef>
                <a:spcPts val="480"/>
              </a:spcBef>
              <a:spcAft>
                <a:spcPts val="0"/>
              </a:spcAft>
              <a:buSzPts val="2200"/>
              <a:buChar char="🞇"/>
            </a:pPr>
            <a:r>
              <a:rPr lang="en-US" sz="2200"/>
              <a:t>The tree has a speed advantage when the data in the structure changes rapidly.</a:t>
            </a:r>
            <a:endParaRPr sz="2200"/>
          </a:p>
          <a:p>
            <a:pPr marL="342900" lvl="0" indent="-298196" algn="l" rtl="0">
              <a:spcBef>
                <a:spcPts val="480"/>
              </a:spcBef>
              <a:spcAft>
                <a:spcPts val="0"/>
              </a:spcAft>
              <a:buSzPts val="2200"/>
              <a:buChar char="🞇"/>
            </a:pPr>
            <a:r>
              <a:rPr lang="en-US" sz="2200"/>
              <a:t>Binary search trees are considered to be efficient data structures especially when compared with sorted linear arrays and linked lists. </a:t>
            </a:r>
            <a:endParaRPr sz="2200"/>
          </a:p>
          <a:p>
            <a:pPr marL="342900" lvl="0" indent="-327152" algn="l" rtl="0">
              <a:lnSpc>
                <a:spcPct val="80000"/>
              </a:lnSpc>
              <a:spcBef>
                <a:spcPts val="336"/>
              </a:spcBef>
              <a:spcAft>
                <a:spcPts val="0"/>
              </a:spcAft>
              <a:buSzPts val="2200"/>
              <a:buChar char="🞇"/>
            </a:pPr>
            <a:r>
              <a:rPr lang="en-US" sz="2200"/>
              <a:t>In binary search tree, the average running time of a search operation is O(log</a:t>
            </a:r>
            <a:r>
              <a:rPr lang="en-US" sz="2200" baseline="-25000"/>
              <a:t>2</a:t>
            </a:r>
            <a:r>
              <a:rPr lang="en-US" sz="2200"/>
              <a:t>n), as at every step, we eliminate half of the sub-tree from the search process. </a:t>
            </a:r>
            <a:endParaRPr sz="2200"/>
          </a:p>
          <a:p>
            <a:pPr marL="342900" lvl="0" indent="-298196" algn="l" rtl="0">
              <a:spcBef>
                <a:spcPts val="480"/>
              </a:spcBef>
              <a:spcAft>
                <a:spcPts val="0"/>
              </a:spcAft>
              <a:buSzPts val="2200"/>
              <a:buChar char="🞇"/>
            </a:pPr>
            <a:r>
              <a:rPr lang="en-US" sz="2200"/>
              <a:t>In a sorted array, searching can be done in O(log</a:t>
            </a:r>
            <a:r>
              <a:rPr lang="en-US" sz="2200" baseline="-25000"/>
              <a:t>2</a:t>
            </a:r>
            <a:r>
              <a:rPr lang="en-US" sz="2200"/>
              <a:t>n) time, but insertions and deletions are quite expensive. </a:t>
            </a:r>
            <a:endParaRPr sz="2200"/>
          </a:p>
          <a:p>
            <a:pPr marL="342900" lvl="0" indent="-298196" algn="l" rtl="0">
              <a:spcBef>
                <a:spcPts val="480"/>
              </a:spcBef>
              <a:spcAft>
                <a:spcPts val="0"/>
              </a:spcAft>
              <a:buSzPts val="2200"/>
              <a:buChar char="🞇"/>
            </a:pPr>
            <a:r>
              <a:rPr lang="en-US" sz="2200"/>
              <a:t>In contrast, inserting and deleting elements in a linked list is easier, but searching for an element is done in O(n) time.</a:t>
            </a:r>
            <a:endParaRPr sz="2200"/>
          </a:p>
        </p:txBody>
      </p:sp>
      <p:sp>
        <p:nvSpPr>
          <p:cNvPr id="307" name="Google Shape;307;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
        <p:nvSpPr>
          <p:cNvPr id="308" name="Google Shape;308;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69"/>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0" name="Google Shape;920;p69"/>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90000"/>
              </a:lnSpc>
              <a:spcBef>
                <a:spcPts val="0"/>
              </a:spcBef>
              <a:spcAft>
                <a:spcPts val="0"/>
              </a:spcAft>
              <a:buSzPts val="1550"/>
              <a:buNone/>
            </a:pPr>
            <a:r>
              <a:rPr lang="en-US" sz="2040" b="1" i="1"/>
              <a:t>Inserting a Node in a Red-Black Tree</a:t>
            </a:r>
            <a:endParaRPr/>
          </a:p>
          <a:p>
            <a:pPr marL="342900" lvl="0" indent="-274320" algn="l" rtl="0">
              <a:lnSpc>
                <a:spcPct val="90000"/>
              </a:lnSpc>
              <a:spcBef>
                <a:spcPts val="408"/>
              </a:spcBef>
              <a:spcAft>
                <a:spcPts val="0"/>
              </a:spcAft>
              <a:buSzPts val="1550"/>
              <a:buChar char="🞇"/>
            </a:pPr>
            <a:r>
              <a:rPr lang="en-US" sz="2040" b="1" i="1"/>
              <a:t>Case 3:</a:t>
            </a:r>
            <a:r>
              <a:rPr lang="en-US" sz="2040" i="1"/>
              <a:t> If Both the Parent (P) and the Uncle (U) are Red</a:t>
            </a:r>
            <a:endParaRPr/>
          </a:p>
          <a:p>
            <a:pPr marL="342900" lvl="0" indent="-274320" algn="l" rtl="0">
              <a:lnSpc>
                <a:spcPct val="90000"/>
              </a:lnSpc>
              <a:spcBef>
                <a:spcPts val="408"/>
              </a:spcBef>
              <a:spcAft>
                <a:spcPts val="0"/>
              </a:spcAft>
              <a:buSzPts val="1550"/>
              <a:buChar char="🞇"/>
            </a:pPr>
            <a:r>
              <a:rPr lang="en-US" sz="2040"/>
              <a:t>In this case, Property 4 is violated. Insertion in the third case is illustrated in Fig. 10.57.</a:t>
            </a:r>
            <a:endParaRPr/>
          </a:p>
          <a:p>
            <a:pPr marL="342900" lvl="0" indent="-274320" algn="l" rtl="0">
              <a:lnSpc>
                <a:spcPct val="90000"/>
              </a:lnSpc>
              <a:spcBef>
                <a:spcPts val="408"/>
              </a:spcBef>
              <a:spcAft>
                <a:spcPts val="0"/>
              </a:spcAft>
              <a:buSzPts val="1550"/>
              <a:buChar char="🞇"/>
            </a:pPr>
            <a:r>
              <a:rPr lang="en-US" sz="2040"/>
              <a:t>In order to restore Property 4, both nodes (P and U) are repainted black and the grandparent G is repainted red. </a:t>
            </a:r>
            <a:endParaRPr sz="2040"/>
          </a:p>
          <a:p>
            <a:pPr marL="342900" lvl="0" indent="-274320" algn="l" rtl="0">
              <a:lnSpc>
                <a:spcPct val="90000"/>
              </a:lnSpc>
              <a:spcBef>
                <a:spcPts val="408"/>
              </a:spcBef>
              <a:spcAft>
                <a:spcPts val="0"/>
              </a:spcAft>
              <a:buSzPts val="1550"/>
              <a:buChar char="🞇"/>
            </a:pPr>
            <a:r>
              <a:rPr lang="en-US" sz="2040"/>
              <a:t>Now, the new red node N has a black parent. Since any path through the parent or uncle must pass through the grandparent, the number of black nodes on these paths has not changed.</a:t>
            </a:r>
            <a:endParaRPr/>
          </a:p>
          <a:p>
            <a:pPr marL="342900" lvl="0" indent="-274320" algn="l" rtl="0">
              <a:lnSpc>
                <a:spcPct val="90000"/>
              </a:lnSpc>
              <a:spcBef>
                <a:spcPts val="408"/>
              </a:spcBef>
              <a:spcAft>
                <a:spcPts val="0"/>
              </a:spcAft>
              <a:buSzPts val="1550"/>
              <a:buChar char="🞇"/>
            </a:pPr>
            <a:r>
              <a:rPr lang="en-US" sz="2040"/>
              <a:t>However, the grandparent G may now violate Property 2 which says that the root node is always black or Property 4 which states that both children of every red node are black. </a:t>
            </a:r>
            <a:endParaRPr sz="2040"/>
          </a:p>
          <a:p>
            <a:pPr marL="342900" lvl="0" indent="-274320" algn="l" rtl="0">
              <a:lnSpc>
                <a:spcPct val="90000"/>
              </a:lnSpc>
              <a:spcBef>
                <a:spcPts val="408"/>
              </a:spcBef>
              <a:spcAft>
                <a:spcPts val="0"/>
              </a:spcAft>
              <a:buSzPts val="1550"/>
              <a:buChar char="🞇"/>
            </a:pPr>
            <a:r>
              <a:rPr lang="en-US" sz="2040"/>
              <a:t>Property 4 will be violated when G has a red parent. In order to fix this problem, this entire procedure is recursively performed on G from Case 1.</a:t>
            </a:r>
            <a:endParaRPr sz="2040"/>
          </a:p>
        </p:txBody>
      </p:sp>
      <p:sp>
        <p:nvSpPr>
          <p:cNvPr id="921" name="Google Shape;921;p6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60</a:t>
            </a:fld>
            <a:endParaRPr/>
          </a:p>
        </p:txBody>
      </p:sp>
      <p:sp>
        <p:nvSpPr>
          <p:cNvPr id="922" name="Google Shape;922;p6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70"/>
          <p:cNvSpPr txBox="1">
            <a:spLocks noGrp="1"/>
          </p:cNvSpPr>
          <p:nvPr>
            <p:ph type="title"/>
          </p:nvPr>
        </p:nvSpPr>
        <p:spPr>
          <a:xfrm>
            <a:off x="457200" y="5334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29" name="Google Shape;929;p70"/>
          <p:cNvSpPr txBox="1">
            <a:spLocks noGrp="1"/>
          </p:cNvSpPr>
          <p:nvPr>
            <p:ph type="body" idx="1"/>
          </p:nvPr>
        </p:nvSpPr>
        <p:spPr>
          <a:xfrm>
            <a:off x="533400" y="3429000"/>
            <a:ext cx="8077200" cy="3200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730"/>
              <a:buNone/>
            </a:pPr>
            <a:r>
              <a:rPr lang="en-US" sz="1260" b="1" i="1"/>
              <a:t>Inserting a Node in a Red-Black Tree</a:t>
            </a:r>
            <a:endParaRPr sz="2700"/>
          </a:p>
          <a:p>
            <a:pPr marL="342900" lvl="0" indent="-293369" algn="l" rtl="0">
              <a:lnSpc>
                <a:spcPct val="80000"/>
              </a:lnSpc>
              <a:spcBef>
                <a:spcPts val="192"/>
              </a:spcBef>
              <a:spcAft>
                <a:spcPts val="0"/>
              </a:spcAft>
              <a:buSzPts val="1030"/>
              <a:buChar char="🞇"/>
            </a:pPr>
            <a:r>
              <a:rPr lang="en-US" sz="1260" i="1"/>
              <a:t>Case 3: </a:t>
            </a:r>
            <a:r>
              <a:rPr lang="en-US" sz="1260"/>
              <a:t>The C code to deal with Case 3 insertion is as follows:</a:t>
            </a:r>
            <a:endParaRPr sz="1260"/>
          </a:p>
          <a:p>
            <a:pPr marL="68580" lvl="0" indent="0" algn="l" rtl="0">
              <a:lnSpc>
                <a:spcPct val="80000"/>
              </a:lnSpc>
              <a:spcBef>
                <a:spcPts val="192"/>
              </a:spcBef>
              <a:spcAft>
                <a:spcPts val="0"/>
              </a:spcAft>
              <a:buSzPts val="730"/>
              <a:buNone/>
            </a:pPr>
            <a:r>
              <a:rPr lang="en-US" sz="1260"/>
              <a:t>	void case3(struct node *n)</a:t>
            </a:r>
            <a:endParaRPr sz="2700"/>
          </a:p>
          <a:p>
            <a:pPr marL="68580" lvl="0" indent="0" algn="l" rtl="0">
              <a:lnSpc>
                <a:spcPct val="80000"/>
              </a:lnSpc>
              <a:spcBef>
                <a:spcPts val="192"/>
              </a:spcBef>
              <a:spcAft>
                <a:spcPts val="0"/>
              </a:spcAft>
              <a:buSzPts val="730"/>
              <a:buNone/>
            </a:pPr>
            <a:r>
              <a:rPr lang="en-US" sz="1260"/>
              <a:t>	{</a:t>
            </a:r>
            <a:endParaRPr sz="1260"/>
          </a:p>
          <a:p>
            <a:pPr marL="68580" lvl="0" indent="0" algn="l" rtl="0">
              <a:lnSpc>
                <a:spcPct val="80000"/>
              </a:lnSpc>
              <a:spcBef>
                <a:spcPts val="192"/>
              </a:spcBef>
              <a:spcAft>
                <a:spcPts val="0"/>
              </a:spcAft>
              <a:buSzPts val="730"/>
              <a:buNone/>
            </a:pPr>
            <a:r>
              <a:rPr lang="en-US" sz="1260"/>
              <a:t>		struct node *u, *g;	</a:t>
            </a:r>
            <a:endParaRPr sz="2700"/>
          </a:p>
          <a:p>
            <a:pPr marL="68580" lvl="0" indent="0" algn="l" rtl="0">
              <a:lnSpc>
                <a:spcPct val="80000"/>
              </a:lnSpc>
              <a:spcBef>
                <a:spcPts val="192"/>
              </a:spcBef>
              <a:spcAft>
                <a:spcPts val="0"/>
              </a:spcAft>
              <a:buSzPts val="730"/>
              <a:buNone/>
            </a:pPr>
            <a:r>
              <a:rPr lang="en-US" sz="1260"/>
              <a:t>		u = uncle (n);</a:t>
            </a:r>
            <a:endParaRPr sz="2700"/>
          </a:p>
          <a:p>
            <a:pPr marL="68580" lvl="0" indent="0" algn="l" rtl="0">
              <a:lnSpc>
                <a:spcPct val="80000"/>
              </a:lnSpc>
              <a:spcBef>
                <a:spcPts val="192"/>
              </a:spcBef>
              <a:spcAft>
                <a:spcPts val="0"/>
              </a:spcAft>
              <a:buSzPts val="730"/>
              <a:buNone/>
            </a:pPr>
            <a:r>
              <a:rPr lang="en-US" sz="1260"/>
              <a:t>		g = grand_parent(n);</a:t>
            </a:r>
            <a:endParaRPr sz="2700"/>
          </a:p>
          <a:p>
            <a:pPr marL="68580" lvl="0" indent="0" algn="l" rtl="0">
              <a:lnSpc>
                <a:spcPct val="80000"/>
              </a:lnSpc>
              <a:spcBef>
                <a:spcPts val="192"/>
              </a:spcBef>
              <a:spcAft>
                <a:spcPts val="0"/>
              </a:spcAft>
              <a:buSzPts val="730"/>
              <a:buNone/>
            </a:pPr>
            <a:r>
              <a:rPr lang="en-US" sz="1260"/>
              <a:t>		if ((u != NULL) &amp;&amp; (u -&gt; colour == RED)) {</a:t>
            </a:r>
            <a:endParaRPr sz="2700"/>
          </a:p>
          <a:p>
            <a:pPr marL="68580" lvl="0" indent="0" algn="l" rtl="0">
              <a:lnSpc>
                <a:spcPct val="80000"/>
              </a:lnSpc>
              <a:spcBef>
                <a:spcPts val="192"/>
              </a:spcBef>
              <a:spcAft>
                <a:spcPts val="0"/>
              </a:spcAft>
              <a:buSzPts val="730"/>
              <a:buNone/>
            </a:pPr>
            <a:r>
              <a:rPr lang="en-US" sz="1260"/>
              <a:t>			n -&gt; parent -&gt; colour = BLACK;</a:t>
            </a:r>
            <a:endParaRPr sz="2700"/>
          </a:p>
          <a:p>
            <a:pPr marL="68580" lvl="0" indent="0" algn="l" rtl="0">
              <a:lnSpc>
                <a:spcPct val="80000"/>
              </a:lnSpc>
              <a:spcBef>
                <a:spcPts val="192"/>
              </a:spcBef>
              <a:spcAft>
                <a:spcPts val="0"/>
              </a:spcAft>
              <a:buSzPts val="730"/>
              <a:buNone/>
            </a:pPr>
            <a:r>
              <a:rPr lang="en-US" sz="1260"/>
              <a:t>			u -&gt; colour = BLACK;</a:t>
            </a:r>
            <a:endParaRPr sz="2700"/>
          </a:p>
          <a:p>
            <a:pPr marL="68580" lvl="0" indent="0" algn="l" rtl="0">
              <a:lnSpc>
                <a:spcPct val="80000"/>
              </a:lnSpc>
              <a:spcBef>
                <a:spcPts val="192"/>
              </a:spcBef>
              <a:spcAft>
                <a:spcPts val="0"/>
              </a:spcAft>
              <a:buSzPts val="730"/>
              <a:buNone/>
            </a:pPr>
            <a:r>
              <a:rPr lang="en-US" sz="1260"/>
              <a:t>			g -&gt; colour = RED;</a:t>
            </a:r>
            <a:endParaRPr sz="2700"/>
          </a:p>
          <a:p>
            <a:pPr marL="68580" lvl="0" indent="0" algn="l" rtl="0">
              <a:lnSpc>
                <a:spcPct val="80000"/>
              </a:lnSpc>
              <a:spcBef>
                <a:spcPts val="192"/>
              </a:spcBef>
              <a:spcAft>
                <a:spcPts val="0"/>
              </a:spcAft>
              <a:buSzPts val="730"/>
              <a:buNone/>
            </a:pPr>
            <a:r>
              <a:rPr lang="en-US" sz="1260"/>
              <a:t>			case1(g);</a:t>
            </a:r>
            <a:endParaRPr sz="2700"/>
          </a:p>
          <a:p>
            <a:pPr marL="68580" lvl="0" indent="0" algn="l" rtl="0">
              <a:lnSpc>
                <a:spcPct val="80000"/>
              </a:lnSpc>
              <a:spcBef>
                <a:spcPts val="192"/>
              </a:spcBef>
              <a:spcAft>
                <a:spcPts val="0"/>
              </a:spcAft>
              <a:buSzPts val="730"/>
              <a:buNone/>
            </a:pPr>
            <a:r>
              <a:rPr lang="en-US" sz="1260"/>
              <a:t>		}</a:t>
            </a:r>
            <a:endParaRPr sz="1260"/>
          </a:p>
          <a:p>
            <a:pPr marL="68580" lvl="0" indent="0" algn="l" rtl="0">
              <a:lnSpc>
                <a:spcPct val="80000"/>
              </a:lnSpc>
              <a:spcBef>
                <a:spcPts val="192"/>
              </a:spcBef>
              <a:spcAft>
                <a:spcPts val="0"/>
              </a:spcAft>
              <a:buSzPts val="730"/>
              <a:buNone/>
            </a:pPr>
            <a:r>
              <a:rPr lang="en-US" sz="1260"/>
              <a:t>		else {</a:t>
            </a:r>
            <a:endParaRPr sz="2700"/>
          </a:p>
          <a:p>
            <a:pPr marL="68580" lvl="0" indent="0" algn="l" rtl="0">
              <a:lnSpc>
                <a:spcPct val="80000"/>
              </a:lnSpc>
              <a:spcBef>
                <a:spcPts val="192"/>
              </a:spcBef>
              <a:spcAft>
                <a:spcPts val="0"/>
              </a:spcAft>
              <a:buSzPts val="730"/>
              <a:buNone/>
            </a:pPr>
            <a:r>
              <a:rPr lang="en-US" sz="1260"/>
              <a:t>			insert_case4(n);</a:t>
            </a:r>
            <a:endParaRPr sz="2700"/>
          </a:p>
          <a:p>
            <a:pPr marL="68580" lvl="0" indent="0" algn="l" rtl="0">
              <a:lnSpc>
                <a:spcPct val="80000"/>
              </a:lnSpc>
              <a:spcBef>
                <a:spcPts val="192"/>
              </a:spcBef>
              <a:spcAft>
                <a:spcPts val="0"/>
              </a:spcAft>
              <a:buSzPts val="730"/>
              <a:buNone/>
            </a:pPr>
            <a:r>
              <a:rPr lang="en-US" sz="1260"/>
              <a:t>		}</a:t>
            </a:r>
            <a:endParaRPr sz="1260"/>
          </a:p>
          <a:p>
            <a:pPr marL="68580" lvl="0" indent="0" algn="l" rtl="0">
              <a:lnSpc>
                <a:spcPct val="80000"/>
              </a:lnSpc>
              <a:spcBef>
                <a:spcPts val="192"/>
              </a:spcBef>
              <a:spcAft>
                <a:spcPts val="0"/>
              </a:spcAft>
              <a:buSzPts val="730"/>
              <a:buNone/>
            </a:pPr>
            <a:r>
              <a:rPr lang="en-US" sz="1260"/>
              <a:t>	}</a:t>
            </a:r>
            <a:endParaRPr sz="1260"/>
          </a:p>
        </p:txBody>
      </p:sp>
      <p:sp>
        <p:nvSpPr>
          <p:cNvPr id="930" name="Google Shape;930;p7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61</a:t>
            </a:fld>
            <a:endParaRPr/>
          </a:p>
        </p:txBody>
      </p:sp>
      <p:sp>
        <p:nvSpPr>
          <p:cNvPr id="931" name="Google Shape;931;p7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32" name="Google Shape;932;p70"/>
          <p:cNvPicPr preferRelativeResize="0"/>
          <p:nvPr/>
        </p:nvPicPr>
        <p:blipFill rotWithShape="1">
          <a:blip r:embed="rId3">
            <a:alphaModFix/>
          </a:blip>
          <a:srcRect/>
          <a:stretch/>
        </p:blipFill>
        <p:spPr>
          <a:xfrm>
            <a:off x="2514600" y="1143000"/>
            <a:ext cx="4081991" cy="2209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71"/>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39" name="Google Shape;939;p71"/>
          <p:cNvSpPr txBox="1">
            <a:spLocks noGrp="1"/>
          </p:cNvSpPr>
          <p:nvPr>
            <p:ph type="body" idx="1"/>
          </p:nvPr>
        </p:nvSpPr>
        <p:spPr>
          <a:xfrm>
            <a:off x="533400" y="1219200"/>
            <a:ext cx="8077200" cy="51054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00" b="1" i="1"/>
              <a:t>Inserting a Node in a Red-Black Tree</a:t>
            </a:r>
            <a:endParaRPr sz="1600"/>
          </a:p>
          <a:p>
            <a:pPr marL="342900" lvl="0" indent="-312216" algn="l" rtl="0">
              <a:lnSpc>
                <a:spcPct val="80000"/>
              </a:lnSpc>
              <a:spcBef>
                <a:spcPts val="264"/>
              </a:spcBef>
              <a:spcAft>
                <a:spcPts val="0"/>
              </a:spcAft>
              <a:buSzPts val="1600"/>
              <a:buChar char="🞇"/>
            </a:pPr>
            <a:r>
              <a:rPr lang="en-US" sz="1600" b="1" i="1"/>
              <a:t>Case 4:</a:t>
            </a:r>
            <a:r>
              <a:rPr lang="en-US" sz="1600" i="1"/>
              <a:t> The Parent P is Red but the Uncle U is Black and N is the Right Child of P and P is the Left Child of G</a:t>
            </a:r>
            <a:endParaRPr sz="1600"/>
          </a:p>
          <a:p>
            <a:pPr marL="342900" lvl="0" indent="-312216" algn="l" rtl="0">
              <a:lnSpc>
                <a:spcPct val="80000"/>
              </a:lnSpc>
              <a:spcBef>
                <a:spcPts val="264"/>
              </a:spcBef>
              <a:spcAft>
                <a:spcPts val="0"/>
              </a:spcAft>
              <a:buSzPts val="1600"/>
              <a:buChar char="🞇"/>
            </a:pPr>
            <a:r>
              <a:rPr lang="en-US" sz="1600"/>
              <a:t>In order to fix this problem, a left rotation is done to switch the roles of the new node N and its parent P. </a:t>
            </a:r>
            <a:endParaRPr sz="1600"/>
          </a:p>
          <a:p>
            <a:pPr marL="342900" lvl="0" indent="-289052" algn="l" rtl="0">
              <a:lnSpc>
                <a:spcPct val="80000"/>
              </a:lnSpc>
              <a:spcBef>
                <a:spcPts val="264"/>
              </a:spcBef>
              <a:spcAft>
                <a:spcPts val="0"/>
              </a:spcAft>
              <a:buSzPts val="1600"/>
              <a:buChar char="🞇"/>
            </a:pPr>
            <a:r>
              <a:rPr lang="en-US" sz="1600"/>
              <a:t>After the rotation, note that in the C code, we have re-labelled N and P and then, case 5 is called to deal with the new node’s parent. This is done because Property 4 which says both children of every red node should be black is still violated. </a:t>
            </a:r>
            <a:endParaRPr sz="1600"/>
          </a:p>
          <a:p>
            <a:pPr marL="342900" lvl="0" indent="-289052" algn="l" rtl="0">
              <a:lnSpc>
                <a:spcPct val="80000"/>
              </a:lnSpc>
              <a:spcBef>
                <a:spcPts val="264"/>
              </a:spcBef>
              <a:spcAft>
                <a:spcPts val="0"/>
              </a:spcAft>
              <a:buSzPts val="1600"/>
              <a:buChar char="🞇"/>
            </a:pPr>
            <a:r>
              <a:rPr lang="en-US" sz="1600"/>
              <a:t>Figure 10.58 illustrates Case 4 insertion. Note that in case N is the left child of P and P is the right child of G, we have to perform a right rotation. In the C code that handles Case 4, we check for P and N and then, perform either a left or a right rotation.</a:t>
            </a:r>
            <a:endParaRPr sz="1600"/>
          </a:p>
          <a:p>
            <a:pPr marL="68580" lvl="0" indent="0" algn="l" rtl="0">
              <a:lnSpc>
                <a:spcPct val="80000"/>
              </a:lnSpc>
              <a:spcBef>
                <a:spcPts val="264"/>
              </a:spcBef>
              <a:spcAft>
                <a:spcPts val="0"/>
              </a:spcAft>
              <a:buSzPts val="1003"/>
              <a:buNone/>
            </a:pPr>
            <a:endParaRPr sz="1600"/>
          </a:p>
        </p:txBody>
      </p:sp>
      <p:sp>
        <p:nvSpPr>
          <p:cNvPr id="940" name="Google Shape;940;p7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62</a:t>
            </a:fld>
            <a:endParaRPr/>
          </a:p>
        </p:txBody>
      </p:sp>
      <p:sp>
        <p:nvSpPr>
          <p:cNvPr id="941" name="Google Shape;941;p7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42" name="Google Shape;942;p71"/>
          <p:cNvPicPr preferRelativeResize="0"/>
          <p:nvPr/>
        </p:nvPicPr>
        <p:blipFill>
          <a:blip r:embed="rId3">
            <a:alphaModFix/>
          </a:blip>
          <a:stretch>
            <a:fillRect/>
          </a:stretch>
        </p:blipFill>
        <p:spPr>
          <a:xfrm>
            <a:off x="1173038" y="4035175"/>
            <a:ext cx="3743325" cy="21907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ga5ede5bc20_0_8"/>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000"/>
              <a:t>Operations on Red-Black Trees</a:t>
            </a:r>
            <a:endParaRPr sz="3000"/>
          </a:p>
        </p:txBody>
      </p:sp>
      <p:sp>
        <p:nvSpPr>
          <p:cNvPr id="949" name="Google Shape;949;ga5ede5bc20_0_8"/>
          <p:cNvSpPr txBox="1">
            <a:spLocks noGrp="1"/>
          </p:cNvSpPr>
          <p:nvPr>
            <p:ph type="body" idx="1"/>
          </p:nvPr>
        </p:nvSpPr>
        <p:spPr>
          <a:xfrm>
            <a:off x="533400" y="1143000"/>
            <a:ext cx="8077200" cy="51054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264"/>
              </a:spcBef>
              <a:spcAft>
                <a:spcPts val="0"/>
              </a:spcAft>
              <a:buSzPts val="1100"/>
              <a:buNone/>
            </a:pPr>
            <a:r>
              <a:rPr lang="en-US" sz="1900" b="1" i="1"/>
              <a:t>Inserting a Node in a Red-Black Tree</a:t>
            </a:r>
            <a:endParaRPr sz="1720" b="1" i="1"/>
          </a:p>
          <a:p>
            <a:pPr marL="0" lvl="0" indent="0" algn="l" rtl="0">
              <a:lnSpc>
                <a:spcPct val="80000"/>
              </a:lnSpc>
              <a:spcBef>
                <a:spcPts val="264"/>
              </a:spcBef>
              <a:spcAft>
                <a:spcPts val="0"/>
              </a:spcAft>
              <a:buSzPts val="1100"/>
              <a:buNone/>
            </a:pPr>
            <a:r>
              <a:rPr lang="en-US" sz="1560"/>
              <a:t>void case4(struct node *n)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SzPts val="1100"/>
              <a:buNone/>
            </a:pPr>
            <a:r>
              <a:rPr lang="en-US" sz="1560"/>
              <a:t>    struct node *g = grand_parent(n);</a:t>
            </a:r>
            <a:endParaRPr sz="1560"/>
          </a:p>
          <a:p>
            <a:pPr marL="0" lvl="0" indent="0" algn="l" rtl="0">
              <a:lnSpc>
                <a:spcPct val="80000"/>
              </a:lnSpc>
              <a:spcBef>
                <a:spcPts val="264"/>
              </a:spcBef>
              <a:spcAft>
                <a:spcPts val="0"/>
              </a:spcAft>
              <a:buSzPts val="1100"/>
              <a:buNone/>
            </a:pPr>
            <a:r>
              <a:rPr lang="en-US" sz="1560"/>
              <a:t>    if ((n == n -&gt; parent -&gt; right) &amp;&amp; (n -&gt; parent == g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rotate_left(n -&gt; parent);</a:t>
            </a:r>
            <a:endParaRPr sz="1560"/>
          </a:p>
          <a:p>
            <a:pPr marL="0" lvl="0" indent="0" algn="l" rtl="0">
              <a:lnSpc>
                <a:spcPct val="80000"/>
              </a:lnSpc>
              <a:spcBef>
                <a:spcPts val="264"/>
              </a:spcBef>
              <a:spcAft>
                <a:spcPts val="0"/>
              </a:spcAft>
              <a:buSzPts val="1100"/>
              <a:buNone/>
            </a:pPr>
            <a:r>
              <a:rPr lang="en-US" sz="1560"/>
              <a:t>    	n = n -&gt; left;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else if ((n == n -&gt; parent -&gt; left) &amp;&amp; (n -&gt; parent == g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rotate_right(n -&gt; parent);</a:t>
            </a:r>
            <a:endParaRPr sz="1560"/>
          </a:p>
          <a:p>
            <a:pPr marL="0" lvl="0" indent="0" algn="l" rtl="0">
              <a:lnSpc>
                <a:spcPct val="80000"/>
              </a:lnSpc>
              <a:spcBef>
                <a:spcPts val="264"/>
              </a:spcBef>
              <a:spcAft>
                <a:spcPts val="0"/>
              </a:spcAft>
              <a:buSzPts val="1100"/>
              <a:buNone/>
            </a:pPr>
            <a:r>
              <a:rPr lang="en-US" sz="1560"/>
              <a:t>    	n = n -&gt; right;</a:t>
            </a:r>
            <a:endParaRPr sz="1560"/>
          </a:p>
          <a:p>
            <a:pPr marL="0" lvl="0" indent="0" algn="l" rtl="0">
              <a:lnSpc>
                <a:spcPct val="80000"/>
              </a:lnSpc>
              <a:spcBef>
                <a:spcPts val="264"/>
              </a:spcBef>
              <a:spcAft>
                <a:spcPts val="0"/>
              </a:spcAft>
              <a:buSzPts val="1100"/>
              <a:buNone/>
            </a:pPr>
            <a:r>
              <a:rPr lang="en-US" sz="1560"/>
              <a:t>    }</a:t>
            </a:r>
            <a:endParaRPr sz="1560"/>
          </a:p>
          <a:p>
            <a:pPr marL="0" lvl="0" indent="0" algn="l" rtl="0">
              <a:lnSpc>
                <a:spcPct val="80000"/>
              </a:lnSpc>
              <a:spcBef>
                <a:spcPts val="264"/>
              </a:spcBef>
              <a:spcAft>
                <a:spcPts val="0"/>
              </a:spcAft>
              <a:buSzPts val="1100"/>
              <a:buNone/>
            </a:pPr>
            <a:r>
              <a:rPr lang="en-US" sz="1560"/>
              <a:t>    case5(n);</a:t>
            </a:r>
            <a:endParaRPr sz="1560"/>
          </a:p>
          <a:p>
            <a:pPr marL="0" lvl="0" indent="0" algn="l" rtl="0">
              <a:lnSpc>
                <a:spcPct val="80000"/>
              </a:lnSpc>
              <a:spcBef>
                <a:spcPts val="264"/>
              </a:spcBef>
              <a:spcAft>
                <a:spcPts val="0"/>
              </a:spcAft>
              <a:buSzPts val="1100"/>
              <a:buNone/>
            </a:pPr>
            <a:r>
              <a:rPr lang="en-US" sz="1560"/>
              <a:t>}</a:t>
            </a:r>
            <a:endParaRPr sz="1560"/>
          </a:p>
          <a:p>
            <a:pPr marL="0" lvl="0" indent="0" algn="l" rtl="0">
              <a:lnSpc>
                <a:spcPct val="80000"/>
              </a:lnSpc>
              <a:spcBef>
                <a:spcPts val="264"/>
              </a:spcBef>
              <a:spcAft>
                <a:spcPts val="0"/>
              </a:spcAft>
              <a:buClr>
                <a:schemeClr val="dk1"/>
              </a:buClr>
              <a:buSzPts val="1100"/>
              <a:buFont typeface="Arial"/>
              <a:buNone/>
            </a:pPr>
            <a:endParaRPr sz="1720" b="1" i="1"/>
          </a:p>
          <a:p>
            <a:pPr marL="0" lvl="0" indent="0" algn="l" rtl="0">
              <a:lnSpc>
                <a:spcPct val="80000"/>
              </a:lnSpc>
              <a:spcBef>
                <a:spcPts val="264"/>
              </a:spcBef>
              <a:spcAft>
                <a:spcPts val="0"/>
              </a:spcAft>
              <a:buSzPts val="1003"/>
              <a:buNone/>
            </a:pPr>
            <a:endParaRPr sz="1720" b="1" i="1"/>
          </a:p>
        </p:txBody>
      </p:sp>
      <p:sp>
        <p:nvSpPr>
          <p:cNvPr id="950" name="Google Shape;950;ga5ede5bc20_0_8"/>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63</a:t>
            </a:fld>
            <a:endParaRPr/>
          </a:p>
        </p:txBody>
      </p:sp>
      <p:sp>
        <p:nvSpPr>
          <p:cNvPr id="951" name="Google Shape;951;ga5ede5bc20_0_8"/>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52" name="Google Shape;952;ga5ede5bc20_0_8"/>
          <p:cNvPicPr preferRelativeResize="0"/>
          <p:nvPr/>
        </p:nvPicPr>
        <p:blipFill>
          <a:blip r:embed="rId3">
            <a:alphaModFix/>
          </a:blip>
          <a:stretch>
            <a:fillRect/>
          </a:stretch>
        </p:blipFill>
        <p:spPr>
          <a:xfrm>
            <a:off x="4649088" y="3887225"/>
            <a:ext cx="3743325" cy="21907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73"/>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59" name="Google Shape;959;p73"/>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rmAutofit/>
          </a:bodyPr>
          <a:lstStyle/>
          <a:p>
            <a:pPr marL="68580" lvl="0" indent="0" algn="l" rtl="0">
              <a:lnSpc>
                <a:spcPct val="80000"/>
              </a:lnSpc>
              <a:spcBef>
                <a:spcPts val="0"/>
              </a:spcBef>
              <a:spcAft>
                <a:spcPts val="0"/>
              </a:spcAft>
              <a:buSzPts val="1003"/>
              <a:buNone/>
            </a:pPr>
            <a:r>
              <a:rPr lang="en-US" sz="1620" b="1" i="1"/>
              <a:t>Inserting a Node in a Red-Black Tree</a:t>
            </a:r>
            <a:endParaRPr sz="2700"/>
          </a:p>
          <a:p>
            <a:pPr marL="342900" lvl="0" indent="-293369" algn="l" rtl="0">
              <a:lnSpc>
                <a:spcPct val="80000"/>
              </a:lnSpc>
              <a:spcBef>
                <a:spcPts val="264"/>
              </a:spcBef>
              <a:spcAft>
                <a:spcPts val="0"/>
              </a:spcAft>
              <a:buSzPts val="1303"/>
              <a:buChar char="🞇"/>
            </a:pPr>
            <a:r>
              <a:rPr lang="en-US" sz="1620" b="1" i="1"/>
              <a:t>Case 5:</a:t>
            </a:r>
            <a:r>
              <a:rPr lang="en-US" sz="1620" i="1"/>
              <a:t> The Parent P is Red but the Uncle U is Black and the New Node N is the Left Child of P, and P is the Left Child of its Parent G.</a:t>
            </a:r>
            <a:endParaRPr sz="2700"/>
          </a:p>
          <a:p>
            <a:pPr marL="342900" lvl="0" indent="-293369" algn="l" rtl="0">
              <a:lnSpc>
                <a:spcPct val="80000"/>
              </a:lnSpc>
              <a:spcBef>
                <a:spcPts val="264"/>
              </a:spcBef>
              <a:spcAft>
                <a:spcPts val="0"/>
              </a:spcAft>
              <a:buSzPts val="1303"/>
              <a:buChar char="🞇"/>
            </a:pPr>
            <a:r>
              <a:rPr lang="en-US" sz="1620"/>
              <a:t>In order to fix this problem, a right rotation on G (the grandparent of N) is performed. </a:t>
            </a:r>
            <a:endParaRPr sz="1620"/>
          </a:p>
          <a:p>
            <a:pPr marL="342900" lvl="0" indent="-293369" algn="l" rtl="0">
              <a:lnSpc>
                <a:spcPct val="80000"/>
              </a:lnSpc>
              <a:spcBef>
                <a:spcPts val="264"/>
              </a:spcBef>
              <a:spcAft>
                <a:spcPts val="0"/>
              </a:spcAft>
              <a:buSzPts val="1303"/>
              <a:buChar char="🞇"/>
            </a:pPr>
            <a:r>
              <a:rPr lang="en-US" sz="1620"/>
              <a:t>After this rotation, the former parent P is now the parent of both the new node N and the former grandparent G.</a:t>
            </a:r>
            <a:endParaRPr sz="2700"/>
          </a:p>
          <a:p>
            <a:pPr marL="342900" lvl="0" indent="-293369" algn="l" rtl="0">
              <a:lnSpc>
                <a:spcPct val="80000"/>
              </a:lnSpc>
              <a:spcBef>
                <a:spcPts val="264"/>
              </a:spcBef>
              <a:spcAft>
                <a:spcPts val="0"/>
              </a:spcAft>
              <a:buSzPts val="1303"/>
              <a:buChar char="🞇"/>
            </a:pPr>
            <a:r>
              <a:rPr lang="en-US" sz="1620"/>
              <a:t>We know that the colour of G is black (because otherwise its former child P could not have been red), so now switch the colours of P and G so that the resulting tree satisfies Property 4 which states that both children of a red node are black.</a:t>
            </a:r>
            <a:endParaRPr sz="1620"/>
          </a:p>
          <a:p>
            <a:pPr marL="342900" lvl="0" indent="-293369" algn="l" rtl="0">
              <a:lnSpc>
                <a:spcPct val="80000"/>
              </a:lnSpc>
              <a:spcBef>
                <a:spcPts val="264"/>
              </a:spcBef>
              <a:spcAft>
                <a:spcPts val="0"/>
              </a:spcAft>
              <a:buSzPts val="1303"/>
              <a:buChar char="🞇"/>
            </a:pPr>
            <a:r>
              <a:rPr lang="en-US" sz="1620"/>
              <a:t>Note that in case N is the right child of P and P is the right child of G, we perform a left rotation.</a:t>
            </a:r>
            <a:endParaRPr sz="2700"/>
          </a:p>
          <a:p>
            <a:pPr marL="0" lvl="0" indent="0" algn="l" rtl="0">
              <a:lnSpc>
                <a:spcPct val="80000"/>
              </a:lnSpc>
              <a:spcBef>
                <a:spcPts val="264"/>
              </a:spcBef>
              <a:spcAft>
                <a:spcPts val="0"/>
              </a:spcAft>
              <a:buSzPts val="1003"/>
              <a:buNone/>
            </a:pPr>
            <a:endParaRPr sz="2700"/>
          </a:p>
        </p:txBody>
      </p:sp>
      <p:sp>
        <p:nvSpPr>
          <p:cNvPr id="960" name="Google Shape;960;p7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64</a:t>
            </a:fld>
            <a:endParaRPr/>
          </a:p>
        </p:txBody>
      </p:sp>
      <p:sp>
        <p:nvSpPr>
          <p:cNvPr id="961" name="Google Shape;961;p7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62" name="Google Shape;962;p73"/>
          <p:cNvPicPr preferRelativeResize="0"/>
          <p:nvPr/>
        </p:nvPicPr>
        <p:blipFill>
          <a:blip r:embed="rId3">
            <a:alphaModFix/>
          </a:blip>
          <a:stretch>
            <a:fillRect/>
          </a:stretch>
        </p:blipFill>
        <p:spPr>
          <a:xfrm>
            <a:off x="864372" y="4074747"/>
            <a:ext cx="4695975" cy="23229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ga5ede5bc20_0_20"/>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3600"/>
              <a:buFont typeface="Century Gothic"/>
              <a:buNone/>
            </a:pPr>
            <a:r>
              <a:rPr lang="en-US" sz="3600"/>
              <a:t>Operations on Red-Black Trees</a:t>
            </a:r>
            <a:endParaRPr sz="3600"/>
          </a:p>
        </p:txBody>
      </p:sp>
      <p:sp>
        <p:nvSpPr>
          <p:cNvPr id="969" name="Google Shape;969;ga5ede5bc20_0_20"/>
          <p:cNvSpPr txBox="1">
            <a:spLocks noGrp="1"/>
          </p:cNvSpPr>
          <p:nvPr>
            <p:ph type="body" idx="1"/>
          </p:nvPr>
        </p:nvSpPr>
        <p:spPr>
          <a:xfrm>
            <a:off x="533400" y="1219200"/>
            <a:ext cx="8077200" cy="5029200"/>
          </a:xfrm>
          <a:prstGeom prst="rect">
            <a:avLst/>
          </a:prstGeom>
          <a:noFill/>
          <a:ln>
            <a:noFill/>
          </a:ln>
        </p:spPr>
        <p:txBody>
          <a:bodyPr spcFirstLastPara="1" wrap="square" lIns="91425" tIns="45700" rIns="91425" bIns="45700" anchor="t" anchorCtr="0">
            <a:noAutofit/>
          </a:bodyPr>
          <a:lstStyle/>
          <a:p>
            <a:pPr marL="68580" lvl="0" indent="0" algn="l" rtl="0">
              <a:lnSpc>
                <a:spcPct val="80000"/>
              </a:lnSpc>
              <a:spcBef>
                <a:spcPts val="0"/>
              </a:spcBef>
              <a:spcAft>
                <a:spcPts val="0"/>
              </a:spcAft>
              <a:buSzPts val="1003"/>
              <a:buNone/>
            </a:pPr>
            <a:r>
              <a:rPr lang="en-US" sz="1520" b="1" i="1"/>
              <a:t>Inserting a Node in a Red-Black Tree</a:t>
            </a:r>
            <a:endParaRPr sz="2600"/>
          </a:p>
          <a:p>
            <a:pPr marL="342900" lvl="0" indent="-287019" algn="l" rtl="0">
              <a:lnSpc>
                <a:spcPct val="80000"/>
              </a:lnSpc>
              <a:spcBef>
                <a:spcPts val="264"/>
              </a:spcBef>
              <a:spcAft>
                <a:spcPts val="0"/>
              </a:spcAft>
              <a:buSzPts val="1203"/>
              <a:buChar char="🞇"/>
            </a:pPr>
            <a:r>
              <a:rPr lang="en-US" sz="1520"/>
              <a:t>In the C code that handles Case 5, we check for P and N and then, perform either a left or a right rotation.</a:t>
            </a:r>
            <a:endParaRPr sz="2600"/>
          </a:p>
          <a:p>
            <a:pPr marL="68580" lvl="0" indent="0" algn="l" rtl="0">
              <a:lnSpc>
                <a:spcPct val="80000"/>
              </a:lnSpc>
              <a:spcBef>
                <a:spcPts val="264"/>
              </a:spcBef>
              <a:spcAft>
                <a:spcPts val="0"/>
              </a:spcAft>
              <a:buSzPts val="1003"/>
              <a:buNone/>
            </a:pPr>
            <a:r>
              <a:rPr lang="en-US" sz="1520"/>
              <a:t>	void case5(struct node *n)</a:t>
            </a:r>
            <a:endParaRPr sz="2600"/>
          </a:p>
          <a:p>
            <a:pPr marL="68580" lvl="0" indent="0" algn="l" rtl="0">
              <a:lnSpc>
                <a:spcPct val="80000"/>
              </a:lnSpc>
              <a:spcBef>
                <a:spcPts val="264"/>
              </a:spcBef>
              <a:spcAft>
                <a:spcPts val="0"/>
              </a:spcAft>
              <a:buSzPts val="1003"/>
              <a:buNone/>
            </a:pPr>
            <a:r>
              <a:rPr lang="en-US" sz="1520"/>
              <a:t>	{</a:t>
            </a:r>
            <a:endParaRPr sz="1520"/>
          </a:p>
          <a:p>
            <a:pPr marL="68580" lvl="0" indent="0" algn="l" rtl="0">
              <a:lnSpc>
                <a:spcPct val="80000"/>
              </a:lnSpc>
              <a:spcBef>
                <a:spcPts val="264"/>
              </a:spcBef>
              <a:spcAft>
                <a:spcPts val="0"/>
              </a:spcAft>
              <a:buSzPts val="1003"/>
              <a:buNone/>
            </a:pPr>
            <a:r>
              <a:rPr lang="en-US" sz="1520"/>
              <a:t>		struct node *g;</a:t>
            </a:r>
            <a:endParaRPr sz="2600"/>
          </a:p>
          <a:p>
            <a:pPr marL="68580" lvl="0" indent="0" algn="l" rtl="0">
              <a:lnSpc>
                <a:spcPct val="80000"/>
              </a:lnSpc>
              <a:spcBef>
                <a:spcPts val="264"/>
              </a:spcBef>
              <a:spcAft>
                <a:spcPts val="0"/>
              </a:spcAft>
              <a:buSzPts val="1003"/>
              <a:buNone/>
            </a:pPr>
            <a:r>
              <a:rPr lang="en-US" sz="1520"/>
              <a:t>		g = grandparent(n);</a:t>
            </a:r>
            <a:endParaRPr sz="2600"/>
          </a:p>
          <a:p>
            <a:pPr marL="68580" lvl="0" indent="0" algn="l" rtl="0">
              <a:lnSpc>
                <a:spcPct val="80000"/>
              </a:lnSpc>
              <a:spcBef>
                <a:spcPts val="264"/>
              </a:spcBef>
              <a:spcAft>
                <a:spcPts val="0"/>
              </a:spcAft>
              <a:buSzPts val="1003"/>
              <a:buNone/>
            </a:pPr>
            <a:r>
              <a:rPr lang="en-US" sz="1520"/>
              <a:t>		if ((n == n -&gt; parent -&gt; left) &amp;&amp; (n -&gt; parent == g -&gt; left))</a:t>
            </a:r>
            <a:endParaRPr sz="2600"/>
          </a:p>
          <a:p>
            <a:pPr marL="68580" lvl="0" indent="0" algn="l" rtl="0">
              <a:lnSpc>
                <a:spcPct val="80000"/>
              </a:lnSpc>
              <a:spcBef>
                <a:spcPts val="264"/>
              </a:spcBef>
              <a:spcAft>
                <a:spcPts val="0"/>
              </a:spcAft>
              <a:buSzPts val="1003"/>
              <a:buNone/>
            </a:pPr>
            <a:r>
              <a:rPr lang="en-US" sz="1520"/>
              <a:t>			rotate_right(g);</a:t>
            </a:r>
            <a:endParaRPr sz="2600"/>
          </a:p>
          <a:p>
            <a:pPr marL="68580" lvl="0" indent="0" algn="l" rtl="0">
              <a:lnSpc>
                <a:spcPct val="80000"/>
              </a:lnSpc>
              <a:spcBef>
                <a:spcPts val="264"/>
              </a:spcBef>
              <a:spcAft>
                <a:spcPts val="0"/>
              </a:spcAft>
              <a:buSzPts val="1003"/>
              <a:buNone/>
            </a:pPr>
            <a:r>
              <a:rPr lang="en-US" sz="1520"/>
              <a:t>		else if ((n == n -&gt; parent -&gt; right) &amp;&amp; (n -&gt; parent == g -&gt; right))</a:t>
            </a:r>
            <a:endParaRPr sz="2600"/>
          </a:p>
          <a:p>
            <a:pPr marL="68580" lvl="0" indent="0" algn="l" rtl="0">
              <a:lnSpc>
                <a:spcPct val="80000"/>
              </a:lnSpc>
              <a:spcBef>
                <a:spcPts val="264"/>
              </a:spcBef>
              <a:spcAft>
                <a:spcPts val="0"/>
              </a:spcAft>
              <a:buSzPts val="1003"/>
              <a:buNone/>
            </a:pPr>
            <a:r>
              <a:rPr lang="en-US" sz="1520"/>
              <a:t>			rotate_left(g);</a:t>
            </a:r>
            <a:endParaRPr sz="2600"/>
          </a:p>
          <a:p>
            <a:pPr marL="68580" lvl="0" indent="0" algn="l" rtl="0">
              <a:lnSpc>
                <a:spcPct val="80000"/>
              </a:lnSpc>
              <a:spcBef>
                <a:spcPts val="264"/>
              </a:spcBef>
              <a:spcAft>
                <a:spcPts val="0"/>
              </a:spcAft>
              <a:buSzPts val="1003"/>
              <a:buNone/>
            </a:pPr>
            <a:r>
              <a:rPr lang="en-US" sz="1520"/>
              <a:t>		n -&gt; parent -&gt; colour = BLACK;</a:t>
            </a:r>
            <a:endParaRPr sz="2600"/>
          </a:p>
          <a:p>
            <a:pPr marL="68580" lvl="0" indent="0" algn="l" rtl="0">
              <a:lnSpc>
                <a:spcPct val="80000"/>
              </a:lnSpc>
              <a:spcBef>
                <a:spcPts val="264"/>
              </a:spcBef>
              <a:spcAft>
                <a:spcPts val="0"/>
              </a:spcAft>
              <a:buSzPts val="1003"/>
              <a:buNone/>
            </a:pPr>
            <a:r>
              <a:rPr lang="en-US" sz="1520"/>
              <a:t>		g -&gt; colour = RED;</a:t>
            </a:r>
            <a:endParaRPr sz="2600"/>
          </a:p>
          <a:p>
            <a:pPr marL="68580" lvl="0" indent="0" algn="l" rtl="0">
              <a:lnSpc>
                <a:spcPct val="80000"/>
              </a:lnSpc>
              <a:spcBef>
                <a:spcPts val="264"/>
              </a:spcBef>
              <a:spcAft>
                <a:spcPts val="0"/>
              </a:spcAft>
              <a:buSzPts val="1003"/>
              <a:buNone/>
            </a:pPr>
            <a:r>
              <a:rPr lang="en-US" sz="1520"/>
              <a:t>	}</a:t>
            </a:r>
            <a:endParaRPr sz="2600"/>
          </a:p>
        </p:txBody>
      </p:sp>
      <p:sp>
        <p:nvSpPr>
          <p:cNvPr id="970" name="Google Shape;970;ga5ede5bc20_0_20"/>
          <p:cNvSpPr txBox="1">
            <a:spLocks noGrp="1"/>
          </p:cNvSpPr>
          <p:nvPr>
            <p:ph type="sldNum" idx="12"/>
          </p:nvPr>
        </p:nvSpPr>
        <p:spPr>
          <a:xfrm>
            <a:off x="4649096" y="224491"/>
            <a:ext cx="13323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65</a:t>
            </a:fld>
            <a:endParaRPr/>
          </a:p>
        </p:txBody>
      </p:sp>
      <p:sp>
        <p:nvSpPr>
          <p:cNvPr id="971" name="Google Shape;971;ga5ede5bc20_0_20"/>
          <p:cNvSpPr txBox="1">
            <a:spLocks noGrp="1"/>
          </p:cNvSpPr>
          <p:nvPr>
            <p:ph type="ftr" idx="11"/>
          </p:nvPr>
        </p:nvSpPr>
        <p:spPr>
          <a:xfrm>
            <a:off x="5181600" y="6324600"/>
            <a:ext cx="3502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rgbClr val="000000"/>
                </a:solidFill>
              </a:rPr>
              <a:t>Data Structures Using C, Second Edition</a:t>
            </a:r>
            <a:endParaRPr b="1">
              <a:solidFill>
                <a:srgbClr val="000000"/>
              </a:solidFill>
            </a:endParaRPr>
          </a:p>
          <a:p>
            <a:pPr marL="0" lvl="0" indent="0" algn="r" rtl="0">
              <a:spcBef>
                <a:spcPts val="0"/>
              </a:spcBef>
              <a:spcAft>
                <a:spcPts val="0"/>
              </a:spcAft>
              <a:buNone/>
            </a:pPr>
            <a:r>
              <a:rPr lang="en-US">
                <a:solidFill>
                  <a:srgbClr val="000000"/>
                </a:solidFill>
              </a:rPr>
              <a:t>Reema Thareja</a:t>
            </a:r>
            <a:endParaRPr>
              <a:solidFill>
                <a:srgbClr val="000000"/>
              </a:solidFill>
            </a:endParaRPr>
          </a:p>
        </p:txBody>
      </p:sp>
      <p:pic>
        <p:nvPicPr>
          <p:cNvPr id="972" name="Google Shape;972;ga5ede5bc20_0_20"/>
          <p:cNvPicPr preferRelativeResize="0"/>
          <p:nvPr/>
        </p:nvPicPr>
        <p:blipFill>
          <a:blip r:embed="rId3">
            <a:alphaModFix/>
          </a:blip>
          <a:stretch>
            <a:fillRect/>
          </a:stretch>
        </p:blipFill>
        <p:spPr>
          <a:xfrm>
            <a:off x="3662322" y="3910297"/>
            <a:ext cx="4726550" cy="233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
          <p:cNvSpPr txBox="1">
            <a:spLocks noGrp="1"/>
          </p:cNvSpPr>
          <p:nvPr>
            <p:ph type="title"/>
          </p:nvPr>
        </p:nvSpPr>
        <p:spPr>
          <a:xfrm>
            <a:off x="993600" y="532525"/>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15" name="Google Shape;315;p7"/>
          <p:cNvSpPr txBox="1">
            <a:spLocks noGrp="1"/>
          </p:cNvSpPr>
          <p:nvPr>
            <p:ph type="body" idx="1"/>
          </p:nvPr>
        </p:nvSpPr>
        <p:spPr>
          <a:xfrm>
            <a:off x="685800" y="3581400"/>
            <a:ext cx="7848600" cy="2895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en-US" sz="1679"/>
              <a:t>However, in the worst case, a binary search tree will take O(n) time to search for an element. </a:t>
            </a:r>
            <a:endParaRPr sz="1679"/>
          </a:p>
          <a:p>
            <a:pPr marL="342900" lvl="0" indent="-274320" algn="l" rtl="0">
              <a:lnSpc>
                <a:spcPct val="80000"/>
              </a:lnSpc>
              <a:spcBef>
                <a:spcPts val="336"/>
              </a:spcBef>
              <a:spcAft>
                <a:spcPts val="0"/>
              </a:spcAft>
              <a:buSzPts val="1276"/>
              <a:buChar char="🞇"/>
            </a:pPr>
            <a:r>
              <a:rPr lang="en-US" sz="1679"/>
              <a:t>The worst case would occur when the tree is a linear chain of nodes as given in Figure.</a:t>
            </a:r>
            <a:endParaRPr sz="1679"/>
          </a:p>
          <a:p>
            <a:pPr marL="342900" lvl="0" indent="-274320" algn="l" rtl="0">
              <a:lnSpc>
                <a:spcPct val="80000"/>
              </a:lnSpc>
              <a:spcBef>
                <a:spcPts val="336"/>
              </a:spcBef>
              <a:spcAft>
                <a:spcPts val="0"/>
              </a:spcAft>
              <a:buSzPts val="1276"/>
              <a:buChar char="🞇"/>
            </a:pPr>
            <a:r>
              <a:rPr lang="en-US" sz="1679"/>
              <a:t>To summarize, a binary search tree is a binary tree with the following properties:</a:t>
            </a:r>
            <a:endParaRPr/>
          </a:p>
          <a:p>
            <a:pPr marL="640080" lvl="1" indent="-274320" algn="l" rtl="0">
              <a:lnSpc>
                <a:spcPct val="80000"/>
              </a:lnSpc>
              <a:spcBef>
                <a:spcPts val="308"/>
              </a:spcBef>
              <a:spcAft>
                <a:spcPts val="0"/>
              </a:spcAft>
              <a:buSzPts val="1170"/>
              <a:buChar char="🞇"/>
            </a:pPr>
            <a:r>
              <a:rPr lang="en-US" sz="1540"/>
              <a:t>The left sub-tree of a node N contains values that are less than N’s value.</a:t>
            </a:r>
            <a:endParaRPr/>
          </a:p>
          <a:p>
            <a:pPr marL="640080" lvl="1" indent="-274320" algn="l" rtl="0">
              <a:lnSpc>
                <a:spcPct val="80000"/>
              </a:lnSpc>
              <a:spcBef>
                <a:spcPts val="308"/>
              </a:spcBef>
              <a:spcAft>
                <a:spcPts val="0"/>
              </a:spcAft>
              <a:buSzPts val="1170"/>
              <a:buChar char="🞇"/>
            </a:pPr>
            <a:r>
              <a:rPr lang="en-US" sz="1540"/>
              <a:t>The right sub-tree of a node N contains values that are greater than N’s value.</a:t>
            </a:r>
            <a:endParaRPr/>
          </a:p>
          <a:p>
            <a:pPr marL="640080" lvl="1" indent="-274320" algn="l" rtl="0">
              <a:lnSpc>
                <a:spcPct val="80000"/>
              </a:lnSpc>
              <a:spcBef>
                <a:spcPts val="308"/>
              </a:spcBef>
              <a:spcAft>
                <a:spcPts val="0"/>
              </a:spcAft>
              <a:buSzPts val="1170"/>
              <a:buChar char="🞇"/>
            </a:pPr>
            <a:r>
              <a:rPr lang="en-US" sz="1540"/>
              <a:t>Both the left and the right binary trees also satisfy these properties and, thus, are binary search trees.</a:t>
            </a:r>
            <a:endParaRPr/>
          </a:p>
        </p:txBody>
      </p:sp>
      <p:sp>
        <p:nvSpPr>
          <p:cNvPr id="316" name="Google Shape;316;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
        <p:nvSpPr>
          <p:cNvPr id="317" name="Google Shape;317;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18" name="Google Shape;318;p7"/>
          <p:cNvPicPr preferRelativeResize="0"/>
          <p:nvPr/>
        </p:nvPicPr>
        <p:blipFill rotWithShape="1">
          <a:blip r:embed="rId3">
            <a:alphaModFix/>
          </a:blip>
          <a:srcRect/>
          <a:stretch/>
        </p:blipFill>
        <p:spPr>
          <a:xfrm>
            <a:off x="2438400" y="1143000"/>
            <a:ext cx="2823483"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8"/>
          <p:cNvSpPr txBox="1">
            <a:spLocks noGrp="1"/>
          </p:cNvSpPr>
          <p:nvPr>
            <p:ph type="title"/>
          </p:nvPr>
        </p:nvSpPr>
        <p:spPr>
          <a:xfrm>
            <a:off x="914400" y="8382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25" name="Google Shape;325;p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
        <p:nvSpPr>
          <p:cNvPr id="326" name="Google Shape;326;p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27" name="Google Shape;327;p8"/>
          <p:cNvPicPr preferRelativeResize="0"/>
          <p:nvPr/>
        </p:nvPicPr>
        <p:blipFill rotWithShape="1">
          <a:blip r:embed="rId3">
            <a:alphaModFix/>
          </a:blip>
          <a:srcRect/>
          <a:stretch/>
        </p:blipFill>
        <p:spPr>
          <a:xfrm>
            <a:off x="1219200" y="1985963"/>
            <a:ext cx="6729175" cy="19764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9"/>
          <p:cNvSpPr txBox="1">
            <a:spLocks noGrp="1"/>
          </p:cNvSpPr>
          <p:nvPr>
            <p:ph type="title"/>
          </p:nvPr>
        </p:nvSpPr>
        <p:spPr>
          <a:xfrm>
            <a:off x="914400" y="533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en-US" sz="3600"/>
              <a:t>Binary Search Trees</a:t>
            </a:r>
            <a:endParaRPr sz="3600"/>
          </a:p>
        </p:txBody>
      </p:sp>
      <p:sp>
        <p:nvSpPr>
          <p:cNvPr id="334" name="Google Shape;334;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
        <p:nvSpPr>
          <p:cNvPr id="335" name="Google Shape;335;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en-US">
                <a:solidFill>
                  <a:schemeClr val="dk1"/>
                </a:solidFill>
              </a:rPr>
              <a:t>Reema Thareja</a:t>
            </a:r>
            <a:endParaRPr>
              <a:solidFill>
                <a:schemeClr val="dk1"/>
              </a:solidFill>
            </a:endParaRPr>
          </a:p>
        </p:txBody>
      </p:sp>
      <p:pic>
        <p:nvPicPr>
          <p:cNvPr id="336" name="Google Shape;336;p9"/>
          <p:cNvPicPr preferRelativeResize="0"/>
          <p:nvPr/>
        </p:nvPicPr>
        <p:blipFill rotWithShape="1">
          <a:blip r:embed="rId3">
            <a:alphaModFix/>
          </a:blip>
          <a:srcRect/>
          <a:stretch/>
        </p:blipFill>
        <p:spPr>
          <a:xfrm>
            <a:off x="1447800" y="1300714"/>
            <a:ext cx="6019800" cy="2280686"/>
          </a:xfrm>
          <a:prstGeom prst="rect">
            <a:avLst/>
          </a:prstGeom>
          <a:noFill/>
          <a:ln>
            <a:noFill/>
          </a:ln>
        </p:spPr>
      </p:pic>
      <p:pic>
        <p:nvPicPr>
          <p:cNvPr id="337" name="Google Shape;337;p9"/>
          <p:cNvPicPr preferRelativeResize="0"/>
          <p:nvPr/>
        </p:nvPicPr>
        <p:blipFill rotWithShape="1">
          <a:blip r:embed="rId4">
            <a:alphaModFix/>
          </a:blip>
          <a:srcRect/>
          <a:stretch/>
        </p:blipFill>
        <p:spPr>
          <a:xfrm>
            <a:off x="1600200" y="3857625"/>
            <a:ext cx="5580606" cy="1857375"/>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7696</Words>
  <Application>Microsoft Office PowerPoint</Application>
  <PresentationFormat>On-screen Show (4:3)</PresentationFormat>
  <Paragraphs>683</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Noto Sans Symbols</vt:lpstr>
      <vt:lpstr>Calibri</vt:lpstr>
      <vt:lpstr>Century Gothic</vt:lpstr>
      <vt:lpstr>Arial</vt:lpstr>
      <vt:lpstr>Austin</vt:lpstr>
      <vt:lpstr>COM2067/ COM267</vt:lpstr>
      <vt:lpstr>PowerPoint Presentation</vt:lpstr>
      <vt:lpstr>Binary Search Trees</vt:lpstr>
      <vt:lpstr>Binary Search Trees</vt:lpstr>
      <vt:lpstr>Binary Search Trees</vt:lpstr>
      <vt:lpstr>Binary Search Trees</vt:lpstr>
      <vt:lpstr>Binary Search Trees</vt:lpstr>
      <vt:lpstr>Binary Search Trees</vt:lpstr>
      <vt:lpstr>Binary Search Trees</vt:lpstr>
      <vt:lpstr>Searching for a Node in a Binary Search Tree</vt:lpstr>
      <vt:lpstr>Searching for a Node in a Binary Search Tree</vt:lpstr>
      <vt:lpstr>Inserting a New Node in a Binary Search Tree</vt:lpstr>
      <vt:lpstr>Inserting a New Node in a Binary Search Tree</vt:lpstr>
      <vt:lpstr>Deleting a Node from a Binary Search Tree</vt:lpstr>
      <vt:lpstr>Deleting a Node from a Binary Search Tree</vt:lpstr>
      <vt:lpstr>Deleting a Node from a Binary Search Tree</vt:lpstr>
      <vt:lpstr>Deleting a Node from a Binary Search Tree</vt:lpstr>
      <vt:lpstr>Deleting a Node from a Binary Search Tree</vt:lpstr>
      <vt:lpstr>Deleting a Node from a Binary Search Tree</vt:lpstr>
      <vt:lpstr>Determining the Height of a Binary Search Tree</vt:lpstr>
      <vt:lpstr>Determining the Number of Nodes</vt:lpstr>
      <vt:lpstr>Determining the Number of Internal Nodes</vt:lpstr>
      <vt:lpstr>Determining the Number of External Nodes</vt:lpstr>
      <vt:lpstr>Deleting a Binary Search Tree</vt:lpstr>
      <vt:lpstr>Finding the Smallest Node in a Binary Search Tree</vt:lpstr>
      <vt:lpstr>Finding the Largest Node in a Binary Search Tree</vt:lpstr>
      <vt:lpstr>AVL Trees</vt:lpstr>
      <vt:lpstr>AVL Trees</vt:lpstr>
      <vt:lpstr>AVL Trees</vt:lpstr>
      <vt:lpstr>AVL Trees</vt:lpstr>
      <vt:lpstr>AVL Trees</vt:lpstr>
      <vt:lpstr>Searching for a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Inserting a New Node in an AVL Tree</vt:lpstr>
      <vt:lpstr>Deleting a node from an AVL Tree</vt:lpstr>
      <vt:lpstr>Deleting a node from an AVL Tree</vt:lpstr>
      <vt:lpstr>Deleting a node from an AVL Tree</vt:lpstr>
      <vt:lpstr>Deleting a node from an AVL Tree</vt:lpstr>
      <vt:lpstr>Deleting a node from an AVL Tree</vt:lpstr>
      <vt:lpstr>Red-Black Trees</vt:lpstr>
      <vt:lpstr>Red-Black Trees</vt:lpstr>
      <vt:lpstr>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lpstr>Operations on Red-Black Trees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COM2067/ COM267</dc:title>
  <dc:creator>AR</dc:creator>
  <cp:lastModifiedBy>Microsoft account</cp:lastModifiedBy>
  <cp:revision>4</cp:revision>
  <dcterms:created xsi:type="dcterms:W3CDTF">2006-08-16T00:00:00Z</dcterms:created>
  <dcterms:modified xsi:type="dcterms:W3CDTF">2023-12-14T04:37:35Z</dcterms:modified>
</cp:coreProperties>
</file>