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A108E9-D5A0-4D34-A278-D48FB864E256}">
  <a:tblStyle styleId="{BFA108E9-D5A0-4D34-A278-D48FB864E25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3" name="Google Shape;73;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0" name="Google Shape;80;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rot="5400000">
            <a:off x="3920332" y="-1256507"/>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1" name="Google Shape;41;p6"/>
          <p:cNvSpPr/>
          <p:nvPr>
            <p:ph idx="2" type="pic"/>
          </p:nvPr>
        </p:nvSpPr>
        <p:spPr>
          <a:xfrm>
            <a:off x="5183188" y="987425"/>
            <a:ext cx="6172200" cy="4873625"/>
          </a:xfrm>
          <a:prstGeom prst="rect">
            <a:avLst/>
          </a:prstGeom>
          <a:noFill/>
          <a:ln>
            <a:noFill/>
          </a:ln>
        </p:spPr>
      </p:sp>
      <p:sp>
        <p:nvSpPr>
          <p:cNvPr id="42" name="Google Shape;42;p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8" name="Google Shape;48;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9" name="Google Shape;49;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4" name="Google Shape;64;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189037" y="1122362"/>
            <a:ext cx="9478962"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b="0" i="0" lang="en-US" sz="6000" u="none">
                <a:solidFill>
                  <a:schemeClr val="dk1"/>
                </a:solidFill>
                <a:latin typeface="Calibri"/>
                <a:ea typeface="Calibri"/>
                <a:cs typeface="Calibri"/>
                <a:sym typeface="Calibri"/>
              </a:rPr>
              <a:t>EXPLORATORY DATA ANALYSIS</a:t>
            </a:r>
            <a:endParaRPr/>
          </a:p>
        </p:txBody>
      </p:sp>
      <p:sp>
        <p:nvSpPr>
          <p:cNvPr id="89" name="Google Shape;89;p13"/>
          <p:cNvSpPr txBox="1"/>
          <p:nvPr>
            <p:ph idx="1" type="subTitle"/>
          </p:nvPr>
        </p:nvSpPr>
        <p:spPr>
          <a:xfrm>
            <a:off x="1524000" y="3602037"/>
            <a:ext cx="9144000" cy="1655762"/>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b="0" i="0" lang="en-US" sz="2400" u="none">
                <a:solidFill>
                  <a:schemeClr val="dk1"/>
                </a:solidFill>
                <a:latin typeface="Calibri"/>
                <a:ea typeface="Calibri"/>
                <a:cs typeface="Calibri"/>
                <a:sym typeface="Calibri"/>
              </a:rPr>
              <a:t>(EDA)</a:t>
            </a:r>
            <a:endParaRPr/>
          </a:p>
        </p:txBody>
      </p:sp>
      <p:sp>
        <p:nvSpPr>
          <p:cNvPr id="90" name="Google Shape;90;p1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1</a:t>
            </a:r>
            <a:endParaRPr/>
          </a:p>
        </p:txBody>
      </p:sp>
      <p:sp>
        <p:nvSpPr>
          <p:cNvPr id="153" name="Google Shape;153;p22"/>
          <p:cNvSpPr txBox="1"/>
          <p:nvPr>
            <p:ph idx="1" type="body"/>
          </p:nvPr>
        </p:nvSpPr>
        <p:spPr>
          <a:xfrm>
            <a:off x="838200" y="1398587"/>
            <a:ext cx="10515600" cy="4778375"/>
          </a:xfrm>
          <a:prstGeom prst="rect">
            <a:avLst/>
          </a:prstGeom>
          <a:noFill/>
          <a:ln>
            <a:noFill/>
          </a:ln>
        </p:spPr>
        <p:txBody>
          <a:bodyPr anchorCtr="0" anchor="t" bIns="45700" lIns="91425" spcFirstLastPara="1" rIns="91425" wrap="square" tIns="45700">
            <a:normAutofit/>
          </a:bodyPr>
          <a:lstStyle/>
          <a:p>
            <a:pPr indent="0" lvl="0" marL="0" marR="0" rtl="0" algn="l">
              <a:lnSpc>
                <a:spcPct val="7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Data from the Places Rated Almanac *Boyer and Savageau, 1985)</a:t>
            </a:r>
            <a:endParaRPr/>
          </a:p>
          <a:p>
            <a:pPr indent="0" lvl="0" marL="0" marR="0" rtl="0" algn="l">
              <a:lnSpc>
                <a:spcPct val="7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9 variables fro 329 metropolitan areas in the USA</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Climate mildness</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Housing cost</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Health care and environment </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Crime</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Transportation supply</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Educational opportunities and effort</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Arts and culture facilities</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Recreational opportunities</a:t>
            </a:r>
            <a:endParaRPr/>
          </a:p>
          <a:p>
            <a:pPr indent="-152400" lvl="0" marL="0" marR="0" rtl="0" algn="l">
              <a:lnSpc>
                <a:spcPct val="70000"/>
              </a:lnSpc>
              <a:spcBef>
                <a:spcPts val="100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Personal economic outlook</a:t>
            </a:r>
            <a:endParaRPr/>
          </a:p>
          <a:p>
            <a:pPr indent="0" lvl="0" marL="0" marR="0" rtl="0" algn="l">
              <a:lnSpc>
                <a:spcPct val="7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latitude and longitude of each city</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54" name="Google Shape;154;p22"/>
          <p:cNvSpPr txBox="1"/>
          <p:nvPr/>
        </p:nvSpPr>
        <p:spPr>
          <a:xfrm>
            <a:off x="6500812" y="2239962"/>
            <a:ext cx="5203825" cy="255428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Questions:</a:t>
            </a:r>
            <a:endParaRPr/>
          </a:p>
          <a:p>
            <a:pPr indent="-127000" lvl="0" marL="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How is climate related to location?</a:t>
            </a:r>
            <a:endParaRPr/>
          </a:p>
          <a:p>
            <a:pPr indent="-127000" lvl="0" marL="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Are there clusters in the data (excluding location)?</a:t>
            </a:r>
            <a:endParaRPr/>
          </a:p>
          <a:p>
            <a:pPr indent="-127000" lvl="0" marL="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Are nearby cities similar?</a:t>
            </a:r>
            <a:endParaRPr/>
          </a:p>
          <a:p>
            <a:pPr indent="-127000" lvl="0" marL="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Any relation bw economic outlook and crime?</a:t>
            </a:r>
            <a:endParaRPr/>
          </a:p>
          <a:p>
            <a:pPr indent="-127000" lvl="0" marL="0" marR="0" rtl="0" algn="l">
              <a:lnSpc>
                <a:spcPct val="10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What else???</a:t>
            </a:r>
            <a:endParaRPr/>
          </a:p>
        </p:txBody>
      </p:sp>
      <p:sp>
        <p:nvSpPr>
          <p:cNvPr id="155" name="Google Shape;155;p2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2</a:t>
            </a:r>
            <a:endParaRPr/>
          </a:p>
        </p:txBody>
      </p:sp>
      <p:sp>
        <p:nvSpPr>
          <p:cNvPr id="161" name="Google Shape;161;p2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a breast cancer research, main questions of interest might 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Does any treatment method result in a higher survival rate? Can a particular treatment be suggested to a woman with specific characteristic?</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Is there any difference between patients in terms of survival rates (e.g. Are white woman more likely to survive compare the black woman if they are both at the same stage of disease?)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62" name="Google Shape;162;p2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3</a:t>
            </a:r>
            <a:endParaRPr/>
          </a:p>
        </p:txBody>
      </p:sp>
      <p:sp>
        <p:nvSpPr>
          <p:cNvPr id="168" name="Google Shape;168;p2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In a project, investigating the well-being of teenagers after an economic hardship, main questions can be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Is there a positive ( and significant) effect of economic problems on distress?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Which other factors can be most related to the distress of teenagers? e.g. age, gender,…?</a:t>
            </a:r>
            <a:endParaRPr/>
          </a:p>
        </p:txBody>
      </p:sp>
      <p:sp>
        <p:nvSpPr>
          <p:cNvPr id="169" name="Google Shape;169;p2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4</a:t>
            </a:r>
            <a:r>
              <a:rPr b="0" i="0" lang="en-US" sz="4400" u="none">
                <a:solidFill>
                  <a:srgbClr val="0070C0"/>
                </a:solidFill>
                <a:latin typeface="Calibri"/>
                <a:ea typeface="Calibri"/>
                <a:cs typeface="Calibri"/>
                <a:sym typeface="Calibri"/>
              </a:rPr>
              <a:t>*</a:t>
            </a:r>
            <a:endParaRPr/>
          </a:p>
        </p:txBody>
      </p:sp>
      <p:sp>
        <p:nvSpPr>
          <p:cNvPr id="175" name="Google Shape;175;p25"/>
          <p:cNvSpPr txBox="1"/>
          <p:nvPr>
            <p:ph idx="1" type="body"/>
          </p:nvPr>
        </p:nvSpPr>
        <p:spPr>
          <a:xfrm>
            <a:off x="838200" y="1316037"/>
            <a:ext cx="10515600" cy="486092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New cancer cases in the U.S. based on a cancer registry </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The rows in the registry are called observations they correspond to individuals </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The columns are variables or data fields they correspond to attributes of the individuals</a:t>
            </a:r>
            <a:endParaRPr/>
          </a:p>
        </p:txBody>
      </p:sp>
      <p:pic>
        <p:nvPicPr>
          <p:cNvPr id="176" name="Google Shape;176;p25"/>
          <p:cNvPicPr preferRelativeResize="0"/>
          <p:nvPr/>
        </p:nvPicPr>
        <p:blipFill rotWithShape="1">
          <a:blip r:embed="rId3">
            <a:alphaModFix/>
          </a:blip>
          <a:srcRect b="0" l="0" r="0" t="0"/>
          <a:stretch/>
        </p:blipFill>
        <p:spPr>
          <a:xfrm>
            <a:off x="3768725" y="3397250"/>
            <a:ext cx="5167312" cy="2928937"/>
          </a:xfrm>
          <a:prstGeom prst="rect">
            <a:avLst/>
          </a:prstGeom>
          <a:noFill/>
          <a:ln>
            <a:noFill/>
          </a:ln>
        </p:spPr>
      </p:pic>
      <p:sp>
        <p:nvSpPr>
          <p:cNvPr id="177" name="Google Shape;177;p25"/>
          <p:cNvSpPr txBox="1"/>
          <p:nvPr/>
        </p:nvSpPr>
        <p:spPr>
          <a:xfrm>
            <a:off x="1027112" y="6326187"/>
            <a:ext cx="5368925" cy="368300"/>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https://www.biostat.wisc.edu/~lindstro/2.EDA.9.10.pdf</a:t>
            </a:r>
            <a:endParaRPr/>
          </a:p>
        </p:txBody>
      </p:sp>
      <p:sp>
        <p:nvSpPr>
          <p:cNvPr id="178" name="Google Shape;178;p2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Examples of Variables</a:t>
            </a:r>
            <a:endParaRPr/>
          </a:p>
        </p:txBody>
      </p:sp>
      <p:sp>
        <p:nvSpPr>
          <p:cNvPr id="184" name="Google Shape;184;p26"/>
          <p:cNvSpPr txBox="1"/>
          <p:nvPr>
            <p:ph idx="1" type="body"/>
          </p:nvPr>
        </p:nvSpPr>
        <p:spPr>
          <a:xfrm>
            <a:off x="838200" y="1690687"/>
            <a:ext cx="10515600" cy="463708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Identifier(s):</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patient number,</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visit # or measurement date (if measured more than once)</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Attributes at study start (baseline):</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enrollment date,</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demographics (age, BMI, etc.)</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prior disease history, labs, etc.</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assigned treatment or intervention group</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outcome variable</a:t>
            </a:r>
            <a:endParaRPr/>
          </a:p>
          <a:p>
            <a:pPr indent="-228600" lvl="0" marL="228600" marR="0" rtl="0" algn="l">
              <a:lnSpc>
                <a:spcPct val="8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 Attributes measured at subsequent times</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any variables that may change over time</a:t>
            </a:r>
            <a:endParaRPr/>
          </a:p>
          <a:p>
            <a:pPr indent="0" lvl="1" marL="457200" marR="0" rtl="0" algn="l">
              <a:lnSpc>
                <a:spcPct val="80000"/>
              </a:lnSpc>
              <a:spcBef>
                <a:spcPts val="500"/>
              </a:spcBef>
              <a:spcAft>
                <a:spcPts val="0"/>
              </a:spcAft>
              <a:buClr>
                <a:schemeClr val="dk1"/>
              </a:buClr>
              <a:buSzPts val="2200"/>
              <a:buFont typeface="Arial"/>
              <a:buNone/>
            </a:pPr>
            <a:r>
              <a:rPr b="0" i="0" lang="en-US" sz="2200" u="none" cap="none" strike="noStrike">
                <a:solidFill>
                  <a:schemeClr val="dk1"/>
                </a:solidFill>
                <a:latin typeface="Calibri"/>
                <a:ea typeface="Calibri"/>
                <a:cs typeface="Calibri"/>
                <a:sym typeface="Calibri"/>
              </a:rPr>
              <a:t>- outcome variable</a:t>
            </a:r>
            <a:endParaRPr/>
          </a:p>
          <a:p>
            <a:pPr indent="-88900" lvl="0" marL="228600" marR="0" rtl="0" algn="l">
              <a:lnSpc>
                <a:spcPct val="90000"/>
              </a:lnSpc>
              <a:spcBef>
                <a:spcPts val="1000"/>
              </a:spcBef>
              <a:spcAft>
                <a:spcPts val="0"/>
              </a:spcAft>
              <a:buClr>
                <a:schemeClr val="dk1"/>
              </a:buClr>
              <a:buSzPts val="2200"/>
              <a:buFont typeface="Arial"/>
              <a:buNone/>
            </a:pPr>
            <a:r>
              <a:t/>
            </a:r>
            <a:endParaRPr b="0" i="0" sz="2200" u="none" cap="none" strike="noStrike">
              <a:solidFill>
                <a:schemeClr val="dk1"/>
              </a:solidFill>
              <a:latin typeface="Calibri"/>
              <a:ea typeface="Calibri"/>
              <a:cs typeface="Calibri"/>
              <a:sym typeface="Calibri"/>
            </a:endParaRPr>
          </a:p>
        </p:txBody>
      </p:sp>
      <p:sp>
        <p:nvSpPr>
          <p:cNvPr id="185" name="Google Shape;185;p2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Data Types and Measurement Scales</a:t>
            </a:r>
            <a:endParaRPr/>
          </a:p>
        </p:txBody>
      </p:sp>
      <p:sp>
        <p:nvSpPr>
          <p:cNvPr id="191" name="Google Shape;191;p2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Variables may be one of several types, and have a defined set of</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valid values.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Two main classes of variables are:</a:t>
            </a:r>
            <a:endParaRPr/>
          </a:p>
          <a:p>
            <a:pPr indent="-228600" lvl="0" marL="228600" marR="0" rtl="0" algn="l">
              <a:lnSpc>
                <a:spcPct val="90000"/>
              </a:lnSpc>
              <a:spcBef>
                <a:spcPts val="100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Continuous Variables: (Quantitative, numeric).</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Continuous data can be rounded or \binned to create categorical data.</a:t>
            </a:r>
            <a:endParaRPr/>
          </a:p>
          <a:p>
            <a:pPr indent="-228600" lvl="0" marL="228600" marR="0" rtl="0" algn="l">
              <a:lnSpc>
                <a:spcPct val="90000"/>
              </a:lnSpc>
              <a:spcBef>
                <a:spcPts val="100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Categorical Variables: (Discrete, qualitative).</a:t>
            </a:r>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Some categorical variables (e.g. counts) are sometimes treated as continuous.</a:t>
            </a:r>
            <a:endParaRPr/>
          </a:p>
        </p:txBody>
      </p:sp>
      <p:sp>
        <p:nvSpPr>
          <p:cNvPr id="192" name="Google Shape;192;p2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Categorical Data</a:t>
            </a:r>
            <a:endParaRPr/>
          </a:p>
        </p:txBody>
      </p:sp>
      <p:sp>
        <p:nvSpPr>
          <p:cNvPr id="198" name="Google Shape;198;p28"/>
          <p:cNvSpPr txBox="1"/>
          <p:nvPr>
            <p:ph idx="1" type="body"/>
          </p:nvPr>
        </p:nvSpPr>
        <p:spPr>
          <a:xfrm>
            <a:off x="838200" y="1444625"/>
            <a:ext cx="10515600" cy="491966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Unordered categorical data (nominal)</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2 possible values (binary or dichotomous)</a:t>
            </a:r>
            <a:endParaRPr/>
          </a:p>
          <a:p>
            <a:pPr indent="0" lvl="2" marL="914400" marR="0" rtl="0" algn="l">
              <a:lnSpc>
                <a:spcPct val="90000"/>
              </a:lnSpc>
              <a:spcBef>
                <a:spcPts val="500"/>
              </a:spcBef>
              <a:spcAft>
                <a:spcPts val="0"/>
              </a:spcAft>
              <a:buClr>
                <a:srgbClr val="0070C0"/>
              </a:buClr>
              <a:buSzPts val="2000"/>
              <a:buFont typeface="Arial"/>
              <a:buNone/>
            </a:pPr>
            <a:r>
              <a:rPr b="0" i="0" lang="en-US" sz="2000" u="none" cap="none" strike="noStrike">
                <a:solidFill>
                  <a:srgbClr val="0070C0"/>
                </a:solidFill>
                <a:latin typeface="Calibri"/>
                <a:ea typeface="Calibri"/>
                <a:cs typeface="Calibri"/>
                <a:sym typeface="Calibri"/>
              </a:rPr>
              <a:t>Examples:</a:t>
            </a:r>
            <a:r>
              <a:rPr b="0" i="0" lang="en-US" sz="2000" u="none" cap="none" strike="noStrike">
                <a:solidFill>
                  <a:schemeClr val="dk1"/>
                </a:solidFill>
                <a:latin typeface="Calibri"/>
                <a:ea typeface="Calibri"/>
                <a:cs typeface="Calibri"/>
                <a:sym typeface="Calibri"/>
              </a:rPr>
              <a:t> gender, alive/dead, yes/no.</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Greater than 2 possible values - No order to categories</a:t>
            </a:r>
            <a:endParaRPr/>
          </a:p>
          <a:p>
            <a:pPr indent="0" lvl="2" marL="914400" marR="0" rtl="0" algn="l">
              <a:lnSpc>
                <a:spcPct val="90000"/>
              </a:lnSpc>
              <a:spcBef>
                <a:spcPts val="500"/>
              </a:spcBef>
              <a:spcAft>
                <a:spcPts val="0"/>
              </a:spcAft>
              <a:buClr>
                <a:srgbClr val="0070C0"/>
              </a:buClr>
              <a:buSzPts val="2000"/>
              <a:buFont typeface="Arial"/>
              <a:buNone/>
            </a:pPr>
            <a:r>
              <a:rPr b="0" i="0" lang="en-US" sz="2000" u="none" cap="none" strike="noStrike">
                <a:solidFill>
                  <a:srgbClr val="0070C0"/>
                </a:solidFill>
                <a:latin typeface="Calibri"/>
                <a:ea typeface="Calibri"/>
                <a:cs typeface="Calibri"/>
                <a:sym typeface="Calibri"/>
              </a:rPr>
              <a:t>Examples: </a:t>
            </a:r>
            <a:r>
              <a:rPr b="0" i="0" lang="en-US" sz="2000" u="none" cap="none" strike="noStrike">
                <a:solidFill>
                  <a:schemeClr val="dk1"/>
                </a:solidFill>
                <a:latin typeface="Calibri"/>
                <a:ea typeface="Calibri"/>
                <a:cs typeface="Calibri"/>
                <a:sym typeface="Calibri"/>
              </a:rPr>
              <a:t>marital status, religion, country of birth, race.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Ordered categorical data (ordinal)</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Ratings or preferences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Cancer stage</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Quality of life scales,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National Cancer Institute's NCI Common Toxicity Criteria</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(severity grades 1-5)</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Number of copies of a recessive gene (0, 1 or 2)</a:t>
            </a:r>
            <a:endParaRPr/>
          </a:p>
        </p:txBody>
      </p:sp>
      <p:sp>
        <p:nvSpPr>
          <p:cNvPr id="199" name="Google Shape;199;p2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EDA Part 2: Summarizing Data With Tables and Plots</a:t>
            </a:r>
            <a:endParaRPr/>
          </a:p>
        </p:txBody>
      </p:sp>
      <p:sp>
        <p:nvSpPr>
          <p:cNvPr id="205" name="Google Shape;205;p2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Examine the entire data set using basic techniques before starting a formal statistical analysis.</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77800" lvl="0" marL="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Familiarizing yourself with the data.</a:t>
            </a:r>
            <a:endParaRPr/>
          </a:p>
          <a:p>
            <a:pPr indent="-177800" lvl="0" marL="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Find possible errors and anomalies.</a:t>
            </a:r>
            <a:endParaRPr/>
          </a:p>
          <a:p>
            <a:pPr indent="-177800" lvl="0" marL="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Examine the distribution of values for each variable.</a:t>
            </a:r>
            <a:endParaRPr/>
          </a:p>
        </p:txBody>
      </p:sp>
      <p:sp>
        <p:nvSpPr>
          <p:cNvPr id="206" name="Google Shape;206;p2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Summarizing Variables</a:t>
            </a:r>
            <a:endParaRPr/>
          </a:p>
        </p:txBody>
      </p:sp>
      <p:sp>
        <p:nvSpPr>
          <p:cNvPr id="212" name="Google Shape;212;p30"/>
          <p:cNvSpPr txBox="1"/>
          <p:nvPr>
            <p:ph idx="1" type="body"/>
          </p:nvPr>
        </p:nvSpPr>
        <p:spPr>
          <a:xfrm>
            <a:off x="838200" y="1500187"/>
            <a:ext cx="10515600" cy="477202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Categorical variables</a:t>
            </a:r>
            <a:endParaRPr/>
          </a:p>
          <a:p>
            <a:pPr indent="0" lvl="1" marL="457200" marR="0" rtl="0" algn="l">
              <a:lnSpc>
                <a:spcPct val="8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Frequency tables - how many observations in each category?</a:t>
            </a:r>
            <a:endParaRPr/>
          </a:p>
          <a:p>
            <a:pPr indent="0" lvl="1" marL="457200" marR="0" rtl="0" algn="l">
              <a:lnSpc>
                <a:spcPct val="8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Relative frequency table - percent in each category.</a:t>
            </a:r>
            <a:endParaRPr/>
          </a:p>
          <a:p>
            <a:pPr indent="0" lvl="1" marL="457200" marR="0" rtl="0" algn="l">
              <a:lnSpc>
                <a:spcPct val="8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Bar chart and other plots.</a:t>
            </a:r>
            <a:endParaRPr/>
          </a:p>
          <a:p>
            <a:pPr indent="-228600" lvl="0" marL="228600" marR="0" rtl="0" algn="l">
              <a:lnSpc>
                <a:spcPct val="80000"/>
              </a:lnSpc>
              <a:spcBef>
                <a:spcPts val="100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Continuous variables</a:t>
            </a:r>
            <a:endParaRPr/>
          </a:p>
          <a:p>
            <a:pPr indent="0" lvl="1" marL="457200" marR="0" rtl="0" algn="l">
              <a:lnSpc>
                <a:spcPct val="8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Bin the observations (create categories .e.g., (0-10), (11-20), etc.) then, treat as ordered categorical.</a:t>
            </a:r>
            <a:endParaRPr/>
          </a:p>
          <a:p>
            <a:pPr indent="0" lvl="1" marL="457200" marR="0" rtl="0" algn="l">
              <a:lnSpc>
                <a:spcPct val="8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Plots specific to Continuous variables.</a:t>
            </a:r>
            <a:endParaRPr/>
          </a:p>
          <a:p>
            <a:pPr indent="-228600" lvl="0" marL="228600" marR="0" rtl="0" algn="l">
              <a:lnSpc>
                <a:spcPct val="8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goal for both categorical and continuous data is data reduction while preserving/extracting key information about the process under investigation.</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13" name="Google Shape;213;p3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Categorical Data Summaries</a:t>
            </a:r>
            <a:endParaRPr/>
          </a:p>
        </p:txBody>
      </p:sp>
      <p:sp>
        <p:nvSpPr>
          <p:cNvPr id="219" name="Google Shape;219;p3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Tables</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Cancer site is a variable taking 5 values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categorical or continuous?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ordered or unordered?</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220" name="Google Shape;220;p31"/>
          <p:cNvPicPr preferRelativeResize="0"/>
          <p:nvPr/>
        </p:nvPicPr>
        <p:blipFill rotWithShape="1">
          <a:blip r:embed="rId3">
            <a:alphaModFix/>
          </a:blip>
          <a:srcRect b="0" l="0" r="0" t="0"/>
          <a:stretch/>
        </p:blipFill>
        <p:spPr>
          <a:xfrm>
            <a:off x="1958975" y="2368550"/>
            <a:ext cx="7880350" cy="1600200"/>
          </a:xfrm>
          <a:prstGeom prst="rect">
            <a:avLst/>
          </a:prstGeom>
          <a:noFill/>
          <a:ln>
            <a:noFill/>
          </a:ln>
        </p:spPr>
      </p:pic>
      <p:sp>
        <p:nvSpPr>
          <p:cNvPr id="221" name="Google Shape;221;p3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EDA?</a:t>
            </a:r>
            <a:endParaRPr/>
          </a:p>
        </p:txBody>
      </p:sp>
      <p:sp>
        <p:nvSpPr>
          <p:cNvPr id="96" name="Google Shape;96;p1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analysis of datasets based on various numerical methods and graphical tools.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Exploring data for patterns, trends, underlying structure, deviations from the trend, anomalies and strange structures.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It facilitates discovering unexpected as well as conforming the expected.</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Another definition: An approach/philosophy for data analysis that employs a variety of techniques (mostly graphical).</a:t>
            </a:r>
            <a:endParaRPr/>
          </a:p>
        </p:txBody>
      </p:sp>
      <p:sp>
        <p:nvSpPr>
          <p:cNvPr id="97" name="Google Shape;97;p1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Frequency Table</a:t>
            </a:r>
            <a:endParaRPr/>
          </a:p>
        </p:txBody>
      </p:sp>
      <p:sp>
        <p:nvSpPr>
          <p:cNvPr id="227" name="Google Shape;227;p3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50800" lvl="0" marL="228600" marR="0" rtl="0" algn="l">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Frequency Table: Categories with counts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Relative Frequency Table: Percentage in each category</a:t>
            </a:r>
            <a:endParaRPr/>
          </a:p>
        </p:txBody>
      </p:sp>
      <p:pic>
        <p:nvPicPr>
          <p:cNvPr id="228" name="Google Shape;228;p32"/>
          <p:cNvPicPr preferRelativeResize="0"/>
          <p:nvPr/>
        </p:nvPicPr>
        <p:blipFill rotWithShape="1">
          <a:blip r:embed="rId3">
            <a:alphaModFix/>
          </a:blip>
          <a:srcRect b="0" l="0" r="0" t="0"/>
          <a:stretch/>
        </p:blipFill>
        <p:spPr>
          <a:xfrm>
            <a:off x="1316037" y="1690687"/>
            <a:ext cx="10009187" cy="1985962"/>
          </a:xfrm>
          <a:prstGeom prst="rect">
            <a:avLst/>
          </a:prstGeom>
          <a:noFill/>
          <a:ln>
            <a:noFill/>
          </a:ln>
        </p:spPr>
      </p:pic>
      <p:sp>
        <p:nvSpPr>
          <p:cNvPr id="229" name="Google Shape;229;p3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Graphing a Frequency Table - Bar Chart:</a:t>
            </a:r>
            <a:endParaRPr/>
          </a:p>
        </p:txBody>
      </p:sp>
      <p:sp>
        <p:nvSpPr>
          <p:cNvPr id="235" name="Google Shape;235;p3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Plot the number of observations in each category:</a:t>
            </a:r>
            <a:endParaRPr/>
          </a:p>
        </p:txBody>
      </p:sp>
      <p:pic>
        <p:nvPicPr>
          <p:cNvPr id="236" name="Google Shape;236;p33"/>
          <p:cNvPicPr preferRelativeResize="0"/>
          <p:nvPr/>
        </p:nvPicPr>
        <p:blipFill rotWithShape="1">
          <a:blip r:embed="rId3">
            <a:alphaModFix/>
          </a:blip>
          <a:srcRect b="0" l="0" r="0" t="0"/>
          <a:stretch/>
        </p:blipFill>
        <p:spPr>
          <a:xfrm>
            <a:off x="3865562" y="2581275"/>
            <a:ext cx="3978275" cy="3730625"/>
          </a:xfrm>
          <a:prstGeom prst="rect">
            <a:avLst/>
          </a:prstGeom>
          <a:noFill/>
          <a:ln>
            <a:noFill/>
          </a:ln>
        </p:spPr>
      </p:pic>
      <p:sp>
        <p:nvSpPr>
          <p:cNvPr id="237" name="Google Shape;237;p3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Continuous Data - Tables</a:t>
            </a:r>
            <a:endParaRPr/>
          </a:p>
        </p:txBody>
      </p:sp>
      <p:sp>
        <p:nvSpPr>
          <p:cNvPr id="243" name="Google Shape;243;p3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Example: Ages of 10 adult leukemia patients:</a:t>
            </a:r>
            <a:endParaRPr/>
          </a:p>
          <a:p>
            <a:pPr indent="0" lvl="0" marL="0" marR="0" rtl="0" algn="ctr">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35; 40; 52; 27; 31; 42; 43; 28; 50; 35</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One option is to group these ages into decades and create a categorical age variable:</a:t>
            </a:r>
            <a:endParaRPr/>
          </a:p>
        </p:txBody>
      </p:sp>
      <p:pic>
        <p:nvPicPr>
          <p:cNvPr id="244" name="Google Shape;244;p34"/>
          <p:cNvPicPr preferRelativeResize="0"/>
          <p:nvPr/>
        </p:nvPicPr>
        <p:blipFill rotWithShape="1">
          <a:blip r:embed="rId3">
            <a:alphaModFix/>
          </a:blip>
          <a:srcRect b="0" l="0" r="0" t="0"/>
          <a:stretch/>
        </p:blipFill>
        <p:spPr>
          <a:xfrm>
            <a:off x="4348162" y="3490912"/>
            <a:ext cx="1933575" cy="3032125"/>
          </a:xfrm>
          <a:prstGeom prst="rect">
            <a:avLst/>
          </a:prstGeom>
          <a:noFill/>
          <a:ln>
            <a:noFill/>
          </a:ln>
        </p:spPr>
      </p:pic>
      <p:sp>
        <p:nvSpPr>
          <p:cNvPr id="245" name="Google Shape;245;p3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251" name="Google Shape;251;p35"/>
          <p:cNvSpPr txBox="1"/>
          <p:nvPr>
            <p:ph idx="1" type="body"/>
          </p:nvPr>
        </p:nvSpPr>
        <p:spPr>
          <a:xfrm>
            <a:off x="838200" y="831850"/>
            <a:ext cx="10515600" cy="534511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We can then create a frequency table for this new categorical age</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variable.</a:t>
            </a:r>
            <a:endParaRPr/>
          </a:p>
        </p:txBody>
      </p:sp>
      <p:pic>
        <p:nvPicPr>
          <p:cNvPr id="252" name="Google Shape;252;p35"/>
          <p:cNvPicPr preferRelativeResize="0"/>
          <p:nvPr/>
        </p:nvPicPr>
        <p:blipFill rotWithShape="1">
          <a:blip r:embed="rId3">
            <a:alphaModFix/>
          </a:blip>
          <a:srcRect b="0" l="0" r="0" t="0"/>
          <a:stretch/>
        </p:blipFill>
        <p:spPr>
          <a:xfrm>
            <a:off x="2603500" y="1992312"/>
            <a:ext cx="6999287" cy="3209925"/>
          </a:xfrm>
          <a:prstGeom prst="rect">
            <a:avLst/>
          </a:prstGeom>
          <a:noFill/>
          <a:ln>
            <a:noFill/>
          </a:ln>
        </p:spPr>
      </p:pic>
      <p:sp>
        <p:nvSpPr>
          <p:cNvPr id="253" name="Google Shape;253;p3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Continuous data - plots</a:t>
            </a:r>
            <a:endParaRPr/>
          </a:p>
        </p:txBody>
      </p:sp>
      <p:sp>
        <p:nvSpPr>
          <p:cNvPr id="259" name="Google Shape;259;p3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histogram is a bar chart constructed using the frequencies or relative frequencies of a grouped (or \binned") continuous variable</a:t>
            </a:r>
            <a:endParaRPr/>
          </a:p>
          <a:p>
            <a:pPr indent="0" lvl="0" marL="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It discards some information (the exact values), retaining only the</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frequencies in each \bin"</a:t>
            </a:r>
            <a:endParaRPr/>
          </a:p>
        </p:txBody>
      </p:sp>
      <p:sp>
        <p:nvSpPr>
          <p:cNvPr id="260" name="Google Shape;260;p3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Age histogram of 10 adult leukemia patients</a:t>
            </a:r>
            <a:endParaRPr/>
          </a:p>
        </p:txBody>
      </p:sp>
      <p:sp>
        <p:nvSpPr>
          <p:cNvPr id="266" name="Google Shape;266;p3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pic>
        <p:nvPicPr>
          <p:cNvPr id="267" name="Google Shape;267;p37"/>
          <p:cNvPicPr preferRelativeResize="0"/>
          <p:nvPr/>
        </p:nvPicPr>
        <p:blipFill rotWithShape="1">
          <a:blip r:embed="rId3">
            <a:alphaModFix/>
          </a:blip>
          <a:srcRect b="0" l="0" r="0" t="0"/>
          <a:stretch/>
        </p:blipFill>
        <p:spPr>
          <a:xfrm>
            <a:off x="3392487" y="1474787"/>
            <a:ext cx="4700587" cy="4603750"/>
          </a:xfrm>
          <a:prstGeom prst="rect">
            <a:avLst/>
          </a:prstGeom>
          <a:noFill/>
          <a:ln>
            <a:noFill/>
          </a:ln>
        </p:spPr>
      </p:pic>
      <p:sp>
        <p:nvSpPr>
          <p:cNvPr id="268" name="Google Shape;268;p3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EXAMPLE 5: Motor Trend Car Road Tests</a:t>
            </a:r>
            <a:endParaRPr/>
          </a:p>
        </p:txBody>
      </p:sp>
      <p:sp>
        <p:nvSpPr>
          <p:cNvPr id="274" name="Google Shape;274;p38"/>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275" name="Google Shape;275;p3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76" name="Google Shape;276;p38"/>
          <p:cNvPicPr preferRelativeResize="0"/>
          <p:nvPr/>
        </p:nvPicPr>
        <p:blipFill rotWithShape="1">
          <a:blip r:embed="rId3">
            <a:alphaModFix/>
          </a:blip>
          <a:srcRect b="0" l="0" r="0" t="0"/>
          <a:stretch/>
        </p:blipFill>
        <p:spPr>
          <a:xfrm>
            <a:off x="2071687" y="1358900"/>
            <a:ext cx="8329612" cy="48180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282" name="Google Shape;282;p3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283" name="Google Shape;283;p3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84" name="Google Shape;284;p39"/>
          <p:cNvPicPr preferRelativeResize="0"/>
          <p:nvPr/>
        </p:nvPicPr>
        <p:blipFill rotWithShape="1">
          <a:blip r:embed="rId3">
            <a:alphaModFix/>
          </a:blip>
          <a:srcRect b="0" l="0" r="0" t="0"/>
          <a:stretch/>
        </p:blipFill>
        <p:spPr>
          <a:xfrm>
            <a:off x="2185987" y="768350"/>
            <a:ext cx="8729662" cy="52308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Running individual summary functions</a:t>
            </a:r>
            <a:endParaRPr/>
          </a:p>
        </p:txBody>
      </p:sp>
      <p:sp>
        <p:nvSpPr>
          <p:cNvPr id="290" name="Google Shape;290;p4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291" name="Google Shape;291;p4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292" name="Google Shape;292;p40"/>
          <p:cNvPicPr preferRelativeResize="0"/>
          <p:nvPr/>
        </p:nvPicPr>
        <p:blipFill rotWithShape="1">
          <a:blip r:embed="rId3">
            <a:alphaModFix/>
          </a:blip>
          <a:srcRect b="0" l="0" r="0" t="0"/>
          <a:stretch/>
        </p:blipFill>
        <p:spPr>
          <a:xfrm>
            <a:off x="2260600" y="1525587"/>
            <a:ext cx="7523162" cy="4252912"/>
          </a:xfrm>
          <a:prstGeom prst="rect">
            <a:avLst/>
          </a:prstGeom>
          <a:noFill/>
          <a:ln>
            <a:noFill/>
          </a:ln>
        </p:spPr>
      </p:pic>
      <p:pic>
        <p:nvPicPr>
          <p:cNvPr id="293" name="Google Shape;293;p40"/>
          <p:cNvPicPr preferRelativeResize="0"/>
          <p:nvPr/>
        </p:nvPicPr>
        <p:blipFill rotWithShape="1">
          <a:blip r:embed="rId4">
            <a:alphaModFix/>
          </a:blip>
          <a:srcRect b="0" l="0" r="0" t="0"/>
          <a:stretch/>
        </p:blipFill>
        <p:spPr>
          <a:xfrm>
            <a:off x="2260600" y="5913437"/>
            <a:ext cx="1870075" cy="5429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Shortcut: the summary() function</a:t>
            </a:r>
            <a:endParaRPr/>
          </a:p>
        </p:txBody>
      </p:sp>
      <p:sp>
        <p:nvSpPr>
          <p:cNvPr id="299" name="Google Shape;299;p4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300" name="Google Shape;300;p4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301" name="Google Shape;301;p41"/>
          <p:cNvPicPr preferRelativeResize="0"/>
          <p:nvPr/>
        </p:nvPicPr>
        <p:blipFill rotWithShape="1">
          <a:blip r:embed="rId3">
            <a:alphaModFix/>
          </a:blip>
          <a:srcRect b="0" l="0" r="0" t="0"/>
          <a:stretch/>
        </p:blipFill>
        <p:spPr>
          <a:xfrm>
            <a:off x="974725" y="1530350"/>
            <a:ext cx="8443912" cy="1944687"/>
          </a:xfrm>
          <a:prstGeom prst="rect">
            <a:avLst/>
          </a:prstGeom>
          <a:noFill/>
          <a:ln>
            <a:noFill/>
          </a:ln>
        </p:spPr>
      </p:pic>
      <p:pic>
        <p:nvPicPr>
          <p:cNvPr id="302" name="Google Shape;302;p41"/>
          <p:cNvPicPr preferRelativeResize="0"/>
          <p:nvPr/>
        </p:nvPicPr>
        <p:blipFill rotWithShape="1">
          <a:blip r:embed="rId4">
            <a:alphaModFix/>
          </a:blip>
          <a:srcRect b="0" l="0" r="0" t="0"/>
          <a:stretch/>
        </p:blipFill>
        <p:spPr>
          <a:xfrm>
            <a:off x="1125537" y="3481387"/>
            <a:ext cx="6134100" cy="2974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5"/>
          <p:cNvPicPr preferRelativeResize="0"/>
          <p:nvPr/>
        </p:nvPicPr>
        <p:blipFill rotWithShape="1">
          <a:blip r:embed="rId3">
            <a:alphaModFix/>
          </a:blip>
          <a:srcRect b="0" l="0" r="0" t="0"/>
          <a:stretch/>
        </p:blipFill>
        <p:spPr>
          <a:xfrm>
            <a:off x="1363662" y="100012"/>
            <a:ext cx="8913812" cy="6757987"/>
          </a:xfrm>
          <a:prstGeom prst="rect">
            <a:avLst/>
          </a:prstGeom>
          <a:noFill/>
          <a:ln>
            <a:noFill/>
          </a:ln>
        </p:spPr>
      </p:pic>
      <p:sp>
        <p:nvSpPr>
          <p:cNvPr id="103" name="Google Shape;103;p1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t>
            </a:r>
            <a:endParaRPr/>
          </a:p>
        </p:txBody>
      </p:sp>
      <p:sp>
        <p:nvSpPr>
          <p:cNvPr id="104" name="Google Shape;104;p1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Tabulate counts with table()</a:t>
            </a:r>
            <a:endParaRPr/>
          </a:p>
        </p:txBody>
      </p:sp>
      <p:sp>
        <p:nvSpPr>
          <p:cNvPr id="308" name="Google Shape;308;p4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309" name="Google Shape;309;p4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pic>
        <p:nvPicPr>
          <p:cNvPr id="310" name="Google Shape;310;p42"/>
          <p:cNvPicPr preferRelativeResize="0"/>
          <p:nvPr/>
        </p:nvPicPr>
        <p:blipFill rotWithShape="1">
          <a:blip r:embed="rId3">
            <a:alphaModFix/>
          </a:blip>
          <a:srcRect b="0" l="0" r="0" t="0"/>
          <a:stretch/>
        </p:blipFill>
        <p:spPr>
          <a:xfrm>
            <a:off x="1000125" y="1450975"/>
            <a:ext cx="7702550" cy="5270500"/>
          </a:xfrm>
          <a:prstGeom prst="rect">
            <a:avLst/>
          </a:prstGeom>
          <a:noFill/>
          <a:ln>
            <a:noFill/>
          </a:ln>
        </p:spPr>
      </p:pic>
      <p:sp>
        <p:nvSpPr>
          <p:cNvPr id="311" name="Google Shape;311;p42"/>
          <p:cNvSpPr txBox="1"/>
          <p:nvPr/>
        </p:nvSpPr>
        <p:spPr>
          <a:xfrm>
            <a:off x="6083300" y="6440487"/>
            <a:ext cx="261937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Table()</a:t>
            </a:r>
            <a:endParaRPr/>
          </a:p>
        </p:txBody>
      </p:sp>
      <p:sp>
        <p:nvSpPr>
          <p:cNvPr id="317" name="Google Shape;317;p4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318" name="Google Shape;318;p4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19" name="Google Shape;319;p43"/>
          <p:cNvPicPr preferRelativeResize="0"/>
          <p:nvPr/>
        </p:nvPicPr>
        <p:blipFill rotWithShape="1">
          <a:blip r:embed="rId3">
            <a:alphaModFix/>
          </a:blip>
          <a:srcRect b="0" l="0" r="0" t="0"/>
          <a:stretch/>
        </p:blipFill>
        <p:spPr>
          <a:xfrm>
            <a:off x="990600" y="1646237"/>
            <a:ext cx="7462837" cy="22304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Plotting Functions</a:t>
            </a:r>
            <a:endParaRPr/>
          </a:p>
        </p:txBody>
      </p:sp>
      <p:sp>
        <p:nvSpPr>
          <p:cNvPr id="325" name="Google Shape;325;p4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R has several distinct plotting systems</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Base R functions</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hist()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barplot()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boxplot()</a:t>
            </a:r>
            <a:endParaRPr/>
          </a:p>
          <a:p>
            <a:pPr indent="-228600" lvl="1" marL="685800" marR="0" rtl="0" algn="l">
              <a:lnSpc>
                <a:spcPct val="90000"/>
              </a:lnSpc>
              <a:spcBef>
                <a:spcPts val="5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plot()</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lattice package</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ggplot2 package</a:t>
            </a:r>
            <a:endParaRPr/>
          </a:p>
        </p:txBody>
      </p:sp>
      <p:sp>
        <p:nvSpPr>
          <p:cNvPr id="326" name="Google Shape;326;p4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Boxplot</a:t>
            </a:r>
            <a:endParaRPr/>
          </a:p>
        </p:txBody>
      </p:sp>
      <p:sp>
        <p:nvSpPr>
          <p:cNvPr id="332" name="Google Shape;332;p45"/>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boxplot(mtcars$mpg, main = "Miles per Gallon")</a:t>
            </a:r>
            <a:endParaRPr/>
          </a:p>
        </p:txBody>
      </p:sp>
      <p:sp>
        <p:nvSpPr>
          <p:cNvPr id="333" name="Google Shape;333;p4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34" name="Google Shape;334;p45"/>
          <p:cNvPicPr preferRelativeResize="0"/>
          <p:nvPr/>
        </p:nvPicPr>
        <p:blipFill rotWithShape="1">
          <a:blip r:embed="rId3">
            <a:alphaModFix/>
          </a:blip>
          <a:srcRect b="0" l="0" r="0" t="0"/>
          <a:stretch/>
        </p:blipFill>
        <p:spPr>
          <a:xfrm>
            <a:off x="3316287" y="2740025"/>
            <a:ext cx="4333875" cy="37988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340" name="Google Shape;340;p46"/>
          <p:cNvSpPr txBox="1"/>
          <p:nvPr>
            <p:ph idx="1" type="body"/>
          </p:nvPr>
        </p:nvSpPr>
        <p:spPr>
          <a:xfrm>
            <a:off x="838200" y="173037"/>
            <a:ext cx="10515600" cy="6003925"/>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boxplot function can also take a formula as an argument mpg  cyl \mpg conditional on cyl"</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&gt; boxplot(mpg ~ cyl,</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data = mtcars,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main = "Miles per Gallon by Number of Cylinders",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xlab = "Cylinders",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ylab = "Miles per Gallon")</a:t>
            </a:r>
            <a:endParaRPr/>
          </a:p>
        </p:txBody>
      </p:sp>
      <p:sp>
        <p:nvSpPr>
          <p:cNvPr id="341" name="Google Shape;341;p4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42" name="Google Shape;342;p46"/>
          <p:cNvPicPr preferRelativeResize="0"/>
          <p:nvPr/>
        </p:nvPicPr>
        <p:blipFill rotWithShape="1">
          <a:blip r:embed="rId3">
            <a:alphaModFix/>
          </a:blip>
          <a:srcRect b="0" l="0" r="0" t="0"/>
          <a:stretch/>
        </p:blipFill>
        <p:spPr>
          <a:xfrm>
            <a:off x="5318125" y="2441575"/>
            <a:ext cx="4425950" cy="4279900"/>
          </a:xfrm>
          <a:prstGeom prst="rect">
            <a:avLst/>
          </a:prstGeom>
          <a:noFill/>
          <a:ln>
            <a:noFill/>
          </a:ln>
        </p:spPr>
      </p:pic>
      <p:sp>
        <p:nvSpPr>
          <p:cNvPr id="343" name="Google Shape;343;p46"/>
          <p:cNvSpPr txBox="1"/>
          <p:nvPr/>
        </p:nvSpPr>
        <p:spPr>
          <a:xfrm>
            <a:off x="8467725" y="6480175"/>
            <a:ext cx="1514475"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349" name="Google Shape;349;p47"/>
          <p:cNvSpPr txBox="1"/>
          <p:nvPr>
            <p:ph idx="1" type="body"/>
          </p:nvPr>
        </p:nvSpPr>
        <p:spPr>
          <a:xfrm>
            <a:off x="838200" y="119062"/>
            <a:ext cx="10515600" cy="60579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 Expand the formula</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boxplot(mpg ~ cyl + am,</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data = mtcars,</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main = "MPG by Number of Cylinders &amp; Transmissions”)</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350" name="Google Shape;350;p4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51" name="Google Shape;351;p47"/>
          <p:cNvPicPr preferRelativeResize="0"/>
          <p:nvPr/>
        </p:nvPicPr>
        <p:blipFill rotWithShape="1">
          <a:blip r:embed="rId3">
            <a:alphaModFix/>
          </a:blip>
          <a:srcRect b="0" l="0" r="0" t="0"/>
          <a:stretch/>
        </p:blipFill>
        <p:spPr>
          <a:xfrm>
            <a:off x="3627437" y="2374900"/>
            <a:ext cx="4589462" cy="4048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Histogram</a:t>
            </a:r>
            <a:endParaRPr/>
          </a:p>
        </p:txBody>
      </p:sp>
      <p:sp>
        <p:nvSpPr>
          <p:cNvPr id="357" name="Google Shape;357;p48"/>
          <p:cNvSpPr txBox="1"/>
          <p:nvPr>
            <p:ph idx="1" type="body"/>
          </p:nvPr>
        </p:nvSpPr>
        <p:spPr>
          <a:xfrm>
            <a:off x="838200" y="1471612"/>
            <a:ext cx="10515600" cy="470535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Takes a vector, and plots the distribution of values</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hist(mtcars$mpg)</a:t>
            </a:r>
            <a:endParaRPr/>
          </a:p>
        </p:txBody>
      </p:sp>
      <p:sp>
        <p:nvSpPr>
          <p:cNvPr id="358" name="Google Shape;358;p4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59" name="Google Shape;359;p48"/>
          <p:cNvPicPr preferRelativeResize="0"/>
          <p:nvPr/>
        </p:nvPicPr>
        <p:blipFill rotWithShape="1">
          <a:blip r:embed="rId3">
            <a:alphaModFix/>
          </a:blip>
          <a:srcRect b="0" l="0" r="0" t="0"/>
          <a:stretch/>
        </p:blipFill>
        <p:spPr>
          <a:xfrm>
            <a:off x="3819525" y="2308225"/>
            <a:ext cx="4681537" cy="4413250"/>
          </a:xfrm>
          <a:prstGeom prst="rect">
            <a:avLst/>
          </a:prstGeom>
          <a:noFill/>
          <a:ln>
            <a:noFill/>
          </a:ln>
        </p:spPr>
      </p:pic>
      <p:sp>
        <p:nvSpPr>
          <p:cNvPr id="360" name="Google Shape;360;p48"/>
          <p:cNvSpPr txBox="1"/>
          <p:nvPr/>
        </p:nvSpPr>
        <p:spPr>
          <a:xfrm>
            <a:off x="7067550" y="6357937"/>
            <a:ext cx="1487487"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Bar Chart</a:t>
            </a:r>
            <a:endParaRPr/>
          </a:p>
        </p:txBody>
      </p:sp>
      <p:sp>
        <p:nvSpPr>
          <p:cNvPr id="366" name="Google Shape;366;p49"/>
          <p:cNvSpPr txBox="1"/>
          <p:nvPr>
            <p:ph idx="1" type="body"/>
          </p:nvPr>
        </p:nvSpPr>
        <p:spPr>
          <a:xfrm>
            <a:off x="63500" y="1362075"/>
            <a:ext cx="10720387" cy="46767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Use the table function to create a two-way frequency table, and</a:t>
            </a:r>
            <a:endParaRPr/>
          </a:p>
          <a:p>
            <a:pPr indent="0" lvl="0" marL="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plotting options to group bars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&gt; counts &lt;- table(mtcars$cyl, mtcars$am)</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&gt; colnames(counts) &lt;- c("Auto", "Manual")</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&gt; barplot(counts,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main = "Number of Cars by Transmission and Cylinders",</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xlab = "Transmission",</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beside = TRUE,</a:t>
            </a:r>
            <a:endParaRPr/>
          </a:p>
          <a:p>
            <a:pPr indent="0" lvl="1" marL="457200" marR="0" rtl="0" algn="l">
              <a:lnSpc>
                <a:spcPct val="90000"/>
              </a:lnSpc>
              <a:spcBef>
                <a:spcPts val="5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 legend = rownames(counts))</a:t>
            </a:r>
            <a:endParaRPr/>
          </a:p>
        </p:txBody>
      </p:sp>
      <p:sp>
        <p:nvSpPr>
          <p:cNvPr id="367" name="Google Shape;367;p4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68" name="Google Shape;368;p49"/>
          <p:cNvPicPr preferRelativeResize="0"/>
          <p:nvPr/>
        </p:nvPicPr>
        <p:blipFill rotWithShape="1">
          <a:blip r:embed="rId3">
            <a:alphaModFix/>
          </a:blip>
          <a:srcRect b="0" l="0" r="0" t="0"/>
          <a:stretch/>
        </p:blipFill>
        <p:spPr>
          <a:xfrm>
            <a:off x="7742237" y="1825625"/>
            <a:ext cx="4449762" cy="4395787"/>
          </a:xfrm>
          <a:prstGeom prst="rect">
            <a:avLst/>
          </a:prstGeom>
          <a:noFill/>
          <a:ln>
            <a:noFill/>
          </a:ln>
        </p:spPr>
      </p:pic>
      <p:sp>
        <p:nvSpPr>
          <p:cNvPr id="369" name="Google Shape;369;p49"/>
          <p:cNvSpPr txBox="1"/>
          <p:nvPr/>
        </p:nvSpPr>
        <p:spPr>
          <a:xfrm>
            <a:off x="10671175" y="6016625"/>
            <a:ext cx="1520825" cy="36988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Scatterplot</a:t>
            </a:r>
            <a:endParaRPr/>
          </a:p>
        </p:txBody>
      </p:sp>
      <p:sp>
        <p:nvSpPr>
          <p:cNvPr id="375" name="Google Shape;375;p50"/>
          <p:cNvSpPr txBox="1"/>
          <p:nvPr>
            <p:ph idx="1" type="body"/>
          </p:nvPr>
        </p:nvSpPr>
        <p:spPr>
          <a:xfrm>
            <a:off x="838200" y="157797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&gt; plot(mtcars$mpg,</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mtcars$hp,</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xlab = "Miles per Gallon",</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ylab = "Horsepower")</a:t>
            </a:r>
            <a:endParaRPr/>
          </a:p>
        </p:txBody>
      </p:sp>
      <p:sp>
        <p:nvSpPr>
          <p:cNvPr id="376" name="Google Shape;376;p5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77" name="Google Shape;377;p50"/>
          <p:cNvPicPr preferRelativeResize="0"/>
          <p:nvPr/>
        </p:nvPicPr>
        <p:blipFill rotWithShape="1">
          <a:blip r:embed="rId3">
            <a:alphaModFix/>
          </a:blip>
          <a:srcRect b="0" l="0" r="0" t="0"/>
          <a:stretch/>
        </p:blipFill>
        <p:spPr>
          <a:xfrm>
            <a:off x="4802187" y="2151062"/>
            <a:ext cx="4635500" cy="4205287"/>
          </a:xfrm>
          <a:prstGeom prst="rect">
            <a:avLst/>
          </a:prstGeom>
          <a:noFill/>
          <a:ln>
            <a:noFill/>
          </a:ln>
        </p:spPr>
      </p:pic>
      <p:sp>
        <p:nvSpPr>
          <p:cNvPr id="378" name="Google Shape;378;p50"/>
          <p:cNvSpPr txBox="1"/>
          <p:nvPr/>
        </p:nvSpPr>
        <p:spPr>
          <a:xfrm>
            <a:off x="8110537" y="6162675"/>
            <a:ext cx="1573212" cy="37623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384" name="Google Shape;384;p51"/>
          <p:cNvSpPr txBox="1"/>
          <p:nvPr>
            <p:ph idx="1" type="body"/>
          </p:nvPr>
        </p:nvSpPr>
        <p:spPr>
          <a:xfrm>
            <a:off x="527050" y="252412"/>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&gt; # create a vector for conditional color coding</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&gt; colorcode &lt;- ifelse(mtcars$am == 0, "red", "blue")</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&gt; plot(mtcars$mpg,</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mtcars$hp,</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xlab = "Miles per Gallon",</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ylab = "Horsepower",</a:t>
            </a:r>
            <a:endParaRPr/>
          </a:p>
          <a:p>
            <a:pPr indent="0" lvl="0" marL="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col = colorcode)</a:t>
            </a:r>
            <a:endParaRPr/>
          </a:p>
        </p:txBody>
      </p:sp>
      <p:sp>
        <p:nvSpPr>
          <p:cNvPr id="385" name="Google Shape;385;p5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386" name="Google Shape;386;p51"/>
          <p:cNvPicPr preferRelativeResize="0"/>
          <p:nvPr/>
        </p:nvPicPr>
        <p:blipFill rotWithShape="1">
          <a:blip r:embed="rId3">
            <a:alphaModFix/>
          </a:blip>
          <a:srcRect b="0" l="0" r="0" t="0"/>
          <a:stretch/>
        </p:blipFill>
        <p:spPr>
          <a:xfrm>
            <a:off x="3398837" y="2428875"/>
            <a:ext cx="5211762" cy="4425950"/>
          </a:xfrm>
          <a:prstGeom prst="rect">
            <a:avLst/>
          </a:prstGeom>
          <a:noFill/>
          <a:ln>
            <a:noFill/>
          </a:ln>
        </p:spPr>
      </p:pic>
      <p:sp>
        <p:nvSpPr>
          <p:cNvPr id="387" name="Google Shape;387;p51"/>
          <p:cNvSpPr txBox="1"/>
          <p:nvPr/>
        </p:nvSpPr>
        <p:spPr>
          <a:xfrm>
            <a:off x="7067550" y="6486525"/>
            <a:ext cx="1774825" cy="368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AIM OF THE EDA</a:t>
            </a:r>
            <a:endParaRPr/>
          </a:p>
        </p:txBody>
      </p:sp>
      <p:sp>
        <p:nvSpPr>
          <p:cNvPr id="110" name="Google Shape;110;p16"/>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Maximize insight into a dataset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Uncover underlying structure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Extract important variables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Detect outliers and anomalies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Test underlying assumptions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Develop valid models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Determine optimal factor settings (Xs)</a:t>
            </a:r>
            <a:endParaRPr/>
          </a:p>
        </p:txBody>
      </p:sp>
      <p:sp>
        <p:nvSpPr>
          <p:cNvPr id="111" name="Google Shape;111;p1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r>
              <a:rPr b="0" i="0" lang="en-US" sz="4400" u="none">
                <a:solidFill>
                  <a:srgbClr val="0070C0"/>
                </a:solidFill>
                <a:latin typeface="Calibri"/>
                <a:ea typeface="Calibri"/>
                <a:cs typeface="Calibri"/>
                <a:sym typeface="Calibri"/>
              </a:rPr>
              <a:t>*</a:t>
            </a:r>
            <a:endParaRPr/>
          </a:p>
        </p:txBody>
      </p:sp>
      <p:sp>
        <p:nvSpPr>
          <p:cNvPr id="393" name="Google Shape;393;p52"/>
          <p:cNvSpPr txBox="1"/>
          <p:nvPr>
            <p:ph idx="1" type="body"/>
          </p:nvPr>
        </p:nvSpPr>
        <p:spPr>
          <a:xfrm>
            <a:off x="838200" y="1335087"/>
            <a:ext cx="10515600" cy="484187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lattice</a:t>
            </a:r>
            <a:r>
              <a:rPr b="0" i="0" lang="en-US" sz="2400" u="none">
                <a:solidFill>
                  <a:schemeClr val="dk1"/>
                </a:solidFill>
                <a:latin typeface="Calibri"/>
                <a:ea typeface="Calibri"/>
                <a:cs typeface="Calibri"/>
                <a:sym typeface="Calibri"/>
              </a:rPr>
              <a:t> is an add-on package that implements Trellis graphics (originally developed for S and S-PLUS) in R. It is a powerful and elegant high-level data visualization system, with an emphasis on multivariate data.</a:t>
            </a:r>
            <a:endParaRPr/>
          </a:p>
          <a:p>
            <a:pPr indent="-228600" lvl="0" marL="228600" marR="0" rtl="0" algn="l">
              <a:lnSpc>
                <a:spcPct val="70000"/>
              </a:lnSpc>
              <a:spcBef>
                <a:spcPts val="10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To fix ideas, we start with a few simple examples. We use the Chem97 dataset from the mlmRev package.</a:t>
            </a:r>
            <a:endParaRPr/>
          </a:p>
          <a:p>
            <a:pPr indent="-76200" lvl="0" marL="228600" marR="0" rtl="0" algn="l">
              <a:lnSpc>
                <a:spcPct val="7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0" lvl="1" marL="457200" marR="0" rtl="0" algn="l">
              <a:lnSpc>
                <a:spcPct val="7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&gt; library(mlmRev)</a:t>
            </a:r>
            <a:endParaRPr/>
          </a:p>
          <a:p>
            <a:pPr indent="0" lvl="1" marL="457200" marR="0" rtl="0" algn="l">
              <a:lnSpc>
                <a:spcPct val="7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&gt; data(Chem97, package = "mlmRev")</a:t>
            </a:r>
            <a:endParaRPr/>
          </a:p>
          <a:p>
            <a:pPr indent="0" lvl="1" marL="457200" marR="0" rtl="0" algn="l">
              <a:lnSpc>
                <a:spcPct val="70000"/>
              </a:lnSpc>
              <a:spcBef>
                <a:spcPts val="5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&gt; head(Chem97)</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 lea school student score gender age gcsescore   gcsecnt</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1   1      1       1     4      F   3     6.625 0.3393157</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2   1      1       2    10      F  -3     7.625 1.3393157</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3   1      1       3    10      F  -4     7.250 0.9643157</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4   1      1       4    10      F  -2     7.500 1.2143157</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5   1      1       5     8      F  -1     6.444 0.1583157</a:t>
            </a:r>
            <a:endParaRPr/>
          </a:p>
          <a:p>
            <a:pPr indent="0" lvl="1" marL="457200" marR="0" rtl="0" algn="l">
              <a:lnSpc>
                <a:spcPct val="70000"/>
              </a:lnSpc>
              <a:spcBef>
                <a:spcPts val="500"/>
              </a:spcBef>
              <a:spcAft>
                <a:spcPts val="0"/>
              </a:spcAft>
              <a:buClr>
                <a:schemeClr val="dk1"/>
              </a:buClr>
              <a:buSzPts val="1800"/>
              <a:buFont typeface="Arial"/>
              <a:buNone/>
            </a:pPr>
            <a:r>
              <a:rPr b="0" i="0" lang="en-US" sz="1800" u="none" cap="none" strike="noStrike">
                <a:solidFill>
                  <a:schemeClr val="dk1"/>
                </a:solidFill>
                <a:latin typeface="Courier New"/>
                <a:ea typeface="Courier New"/>
                <a:cs typeface="Courier New"/>
                <a:sym typeface="Courier New"/>
              </a:rPr>
              <a:t>6   1      1       6    10      F   4     7.750 1.4643157</a:t>
            </a:r>
            <a:endParaRPr/>
          </a:p>
        </p:txBody>
      </p:sp>
      <p:sp>
        <p:nvSpPr>
          <p:cNvPr id="394" name="Google Shape;394;p5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95" name="Google Shape;395;p52"/>
          <p:cNvSpPr txBox="1"/>
          <p:nvPr/>
        </p:nvSpPr>
        <p:spPr>
          <a:xfrm>
            <a:off x="904875" y="6176962"/>
            <a:ext cx="10180637" cy="36988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Calibri"/>
              <a:buNone/>
            </a:pPr>
            <a:r>
              <a:rPr b="0" i="0" lang="en-US" sz="1800" u="none">
                <a:solidFill>
                  <a:srgbClr val="0070C0"/>
                </a:solidFill>
                <a:latin typeface="Calibri"/>
                <a:ea typeface="Calibri"/>
                <a:cs typeface="Calibri"/>
                <a:sym typeface="Calibri"/>
              </a:rPr>
              <a:t>*</a:t>
            </a:r>
            <a:r>
              <a:rPr b="0" i="0" lang="en-US" sz="1800" u="none">
                <a:solidFill>
                  <a:schemeClr val="dk1"/>
                </a:solidFill>
                <a:latin typeface="Calibri"/>
                <a:ea typeface="Calibri"/>
                <a:cs typeface="Calibri"/>
                <a:sym typeface="Calibri"/>
              </a:rPr>
              <a:t>All notes related to lattice graphics: https://www.isid.ac.in/~deepayan/R-tutorials/labs/04_lattice_lab.pdf</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Variables in CHEM97 Data</a:t>
            </a:r>
            <a:endParaRPr/>
          </a:p>
        </p:txBody>
      </p:sp>
      <p:sp>
        <p:nvSpPr>
          <p:cNvPr id="401" name="Google Shape;401;p53"/>
          <p:cNvSpPr txBox="1"/>
          <p:nvPr>
            <p:ph idx="1" type="body"/>
          </p:nvPr>
        </p:nvSpPr>
        <p:spPr>
          <a:xfrm>
            <a:off x="838200" y="1609725"/>
            <a:ext cx="10515600" cy="45672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data frame with 31022 observations on the following 8 variables.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lea: Local Education Authority - a factor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school: School identifier - a factor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student: Student identifier - a factor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score: Point score on A-level Chemistry in 1997</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gender: Student's gender</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age: Age in month, centred at 222 months or 18.5 years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gcsescore: Average GCSE score of individual.</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gcsecnt: Average GCSE score of individual, centered at mean.</a:t>
            </a:r>
            <a:endParaRPr/>
          </a:p>
        </p:txBody>
      </p:sp>
      <p:sp>
        <p:nvSpPr>
          <p:cNvPr id="402" name="Google Shape;402;p5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08" name="Google Shape;408;p54"/>
          <p:cNvSpPr txBox="1"/>
          <p:nvPr>
            <p:ph idx="1" type="body"/>
          </p:nvPr>
        </p:nvSpPr>
        <p:spPr>
          <a:xfrm>
            <a:off x="838200" y="1362075"/>
            <a:ext cx="10515600" cy="481488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dataset records information on students appearing in the 1997 A-level chemistry examination in Britain.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We are only interested in the following variables: </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score: </a:t>
            </a:r>
            <a:r>
              <a:rPr b="0" i="0" lang="en-US" sz="2400" u="none" cap="none" strike="noStrike">
                <a:solidFill>
                  <a:schemeClr val="dk1"/>
                </a:solidFill>
                <a:latin typeface="Calibri"/>
                <a:ea typeface="Calibri"/>
                <a:cs typeface="Calibri"/>
                <a:sym typeface="Calibri"/>
              </a:rPr>
              <a:t>point score in the A-level exam, with six possible values (0, 2, 4, 6, 8). </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gcsescore: </a:t>
            </a:r>
            <a:r>
              <a:rPr b="0" i="0" lang="en-US" sz="2400" u="none" cap="none" strike="noStrike">
                <a:solidFill>
                  <a:schemeClr val="dk1"/>
                </a:solidFill>
                <a:latin typeface="Calibri"/>
                <a:ea typeface="Calibri"/>
                <a:cs typeface="Calibri"/>
                <a:sym typeface="Calibri"/>
              </a:rPr>
              <a:t>average score in GCSE exams. This is a continuous score that may be used as a predictor of the A-level score. </a:t>
            </a:r>
            <a:endParaRPr/>
          </a:p>
          <a:p>
            <a:pPr indent="-228600" lvl="1" marL="685800" marR="0" rtl="0" algn="l">
              <a:lnSpc>
                <a:spcPct val="90000"/>
              </a:lnSpc>
              <a:spcBef>
                <a:spcPts val="5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gender: </a:t>
            </a:r>
            <a:r>
              <a:rPr b="0" i="0" lang="en-US" sz="2400" u="none" cap="none" strike="noStrike">
                <a:solidFill>
                  <a:schemeClr val="dk1"/>
                </a:solidFill>
                <a:latin typeface="Calibri"/>
                <a:ea typeface="Calibri"/>
                <a:cs typeface="Calibri"/>
                <a:sym typeface="Calibri"/>
              </a:rPr>
              <a:t>gender of the student.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Using lattice, we can draw a histogram of all the gcsescore values using</a:t>
            </a:r>
            <a:endParaRPr/>
          </a:p>
          <a:p>
            <a:pPr indent="-228600" lvl="0" marL="22860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ourier New"/>
                <a:ea typeface="Courier New"/>
                <a:cs typeface="Courier New"/>
                <a:sym typeface="Courier New"/>
              </a:rPr>
              <a:t>&gt; library(lattice)</a:t>
            </a:r>
            <a:endParaRPr/>
          </a:p>
          <a:p>
            <a:pPr indent="-228600" lvl="0" marL="228600" marR="0" rtl="0" algn="l">
              <a:lnSpc>
                <a:spcPct val="90000"/>
              </a:lnSpc>
              <a:spcBef>
                <a:spcPts val="1000"/>
              </a:spcBef>
              <a:spcAft>
                <a:spcPts val="0"/>
              </a:spcAft>
              <a:buClr>
                <a:schemeClr val="dk1"/>
              </a:buClr>
              <a:buSzPts val="2000"/>
              <a:buFont typeface="Arial"/>
              <a:buNone/>
            </a:pPr>
            <a:r>
              <a:rPr b="0" i="0" lang="en-US" sz="2000" u="none">
                <a:solidFill>
                  <a:schemeClr val="dk1"/>
                </a:solidFill>
                <a:latin typeface="Courier New"/>
                <a:ea typeface="Courier New"/>
                <a:cs typeface="Courier New"/>
                <a:sym typeface="Courier New"/>
              </a:rPr>
              <a:t>&gt; histogram(~ gcsescore, data = Chem97</a:t>
            </a:r>
            <a:r>
              <a:rPr b="0" i="0" lang="en-US" sz="2800" u="none">
                <a:solidFill>
                  <a:schemeClr val="dk1"/>
                </a:solidFill>
                <a:latin typeface="Calibri"/>
                <a:ea typeface="Calibri"/>
                <a:cs typeface="Calibri"/>
                <a:sym typeface="Calibri"/>
              </a:rPr>
              <a:t>)</a:t>
            </a:r>
            <a:endParaRPr/>
          </a:p>
        </p:txBody>
      </p:sp>
      <p:sp>
        <p:nvSpPr>
          <p:cNvPr id="409" name="Google Shape;409;p5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15" name="Google Shape;415;p55"/>
          <p:cNvSpPr txBox="1"/>
          <p:nvPr>
            <p:ph idx="1" type="body"/>
          </p:nvPr>
        </p:nvSpPr>
        <p:spPr>
          <a:xfrm>
            <a:off x="838200" y="1308100"/>
            <a:ext cx="10515600" cy="4868862"/>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000"/>
              <a:buFont typeface="Arial"/>
              <a:buNone/>
            </a:pPr>
            <a:r>
              <a:rPr b="0" i="0" lang="en-US" sz="2000" u="none">
                <a:solidFill>
                  <a:schemeClr val="dk1"/>
                </a:solidFill>
                <a:latin typeface="Courier New"/>
                <a:ea typeface="Courier New"/>
                <a:cs typeface="Courier New"/>
                <a:sym typeface="Courier New"/>
              </a:rPr>
              <a:t>histogram(~ gcsescore, data = Chem97)</a:t>
            </a:r>
            <a:endParaRPr/>
          </a:p>
          <a:p>
            <a:pPr indent="0" lvl="0" marL="0" marR="0" rtl="0" algn="l">
              <a:lnSpc>
                <a:spcPct val="80000"/>
              </a:lnSpc>
              <a:spcBef>
                <a:spcPts val="10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0" lvl="0" marL="0" marR="0" rtl="0" algn="l">
              <a:lnSpc>
                <a:spcPct val="80000"/>
              </a:lnSpc>
              <a:spcBef>
                <a:spcPts val="1000"/>
              </a:spcBef>
              <a:spcAft>
                <a:spcPts val="0"/>
              </a:spcAft>
              <a:buClr>
                <a:schemeClr val="dk1"/>
              </a:buClr>
              <a:buSzPts val="2800"/>
              <a:buFont typeface="Noto Sans Symbols"/>
              <a:buNone/>
            </a:pPr>
            <a:r>
              <a:t/>
            </a:r>
            <a:endParaRPr b="0" i="0" sz="2800" u="none">
              <a:solidFill>
                <a:schemeClr val="dk1"/>
              </a:solidFill>
              <a:latin typeface="Calibri"/>
              <a:ea typeface="Calibri"/>
              <a:cs typeface="Calibri"/>
              <a:sym typeface="Calibri"/>
            </a:endParaRPr>
          </a:p>
          <a:p>
            <a:pPr indent="-177800" lvl="0" marL="0" marR="0" rtl="0" algn="l">
              <a:lnSpc>
                <a:spcPct val="80000"/>
              </a:lnSpc>
              <a:spcBef>
                <a:spcPts val="1000"/>
              </a:spcBef>
              <a:spcAft>
                <a:spcPts val="0"/>
              </a:spcAft>
              <a:buClr>
                <a:schemeClr val="dk1"/>
              </a:buClr>
              <a:buSzPts val="2800"/>
              <a:buFont typeface="Noto Sans Symbols"/>
              <a:buChar char="⮚"/>
            </a:pPr>
            <a:r>
              <a:rPr b="0" i="0" lang="en-US" sz="2800" u="none">
                <a:solidFill>
                  <a:schemeClr val="dk1"/>
                </a:solidFill>
                <a:latin typeface="Calibri"/>
                <a:ea typeface="Calibri"/>
                <a:cs typeface="Calibri"/>
                <a:sym typeface="Calibri"/>
              </a:rPr>
              <a:t>This plot shows a reasonably symmetric unimodal distribution, but is otherwise uninteresting. A more interesting display would be one where the distribution of gcsescore is compared across different subgroups, say those defined by the A-level exam score.</a:t>
            </a:r>
            <a:endParaRPr/>
          </a:p>
        </p:txBody>
      </p:sp>
      <p:sp>
        <p:nvSpPr>
          <p:cNvPr id="416" name="Google Shape;416;p5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17" name="Google Shape;417;p55"/>
          <p:cNvPicPr preferRelativeResize="0"/>
          <p:nvPr/>
        </p:nvPicPr>
        <p:blipFill rotWithShape="1">
          <a:blip r:embed="rId3">
            <a:alphaModFix/>
          </a:blip>
          <a:srcRect b="0" l="0" r="0" t="0"/>
          <a:stretch/>
        </p:blipFill>
        <p:spPr>
          <a:xfrm>
            <a:off x="4362450" y="1690687"/>
            <a:ext cx="2881312" cy="287813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23" name="Google Shape;423;p56"/>
          <p:cNvSpPr txBox="1"/>
          <p:nvPr>
            <p:ph idx="1" type="body"/>
          </p:nvPr>
        </p:nvSpPr>
        <p:spPr>
          <a:xfrm>
            <a:off x="838200" y="1381125"/>
            <a:ext cx="10515600" cy="47958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histogram(~ gcsescore | factor(score), data = Chem97)</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24" name="Google Shape;424;p56"/>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25" name="Google Shape;425;p56"/>
          <p:cNvPicPr preferRelativeResize="0"/>
          <p:nvPr/>
        </p:nvPicPr>
        <p:blipFill rotWithShape="1">
          <a:blip r:embed="rId3">
            <a:alphaModFix/>
          </a:blip>
          <a:srcRect b="0" l="0" r="0" t="0"/>
          <a:stretch/>
        </p:blipFill>
        <p:spPr>
          <a:xfrm>
            <a:off x="3967162" y="1870075"/>
            <a:ext cx="4643437" cy="463708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31" name="Google Shape;431;p57"/>
          <p:cNvSpPr txBox="1"/>
          <p:nvPr>
            <p:ph idx="1" type="body"/>
          </p:nvPr>
        </p:nvSpPr>
        <p:spPr>
          <a:xfrm>
            <a:off x="838200" y="1847850"/>
            <a:ext cx="10515600" cy="4329112"/>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More effective comparison is enabled by direct superposition. This is hard to do with conventional histograms, but easier using kernel density estimates. In the following example, we use the same subgroups as before in the different panels, but additionally subdivide the gcsescore values by gender within each panel.</a:t>
            </a:r>
            <a:endParaRPr/>
          </a:p>
        </p:txBody>
      </p:sp>
      <p:sp>
        <p:nvSpPr>
          <p:cNvPr id="432" name="Google Shape;432;p5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38" name="Google Shape;438;p58"/>
          <p:cNvSpPr txBox="1"/>
          <p:nvPr>
            <p:ph idx="1" type="body"/>
          </p:nvPr>
        </p:nvSpPr>
        <p:spPr>
          <a:xfrm>
            <a:off x="838200" y="1316037"/>
            <a:ext cx="10515600" cy="48609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densityplot(~ gcsescore | factor(score), Chem97, groups = gender, plot.points = FALSE, auto.key = TRUE)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39" name="Google Shape;439;p5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40" name="Google Shape;440;p58"/>
          <p:cNvPicPr preferRelativeResize="0"/>
          <p:nvPr/>
        </p:nvPicPr>
        <p:blipFill rotWithShape="1">
          <a:blip r:embed="rId3">
            <a:alphaModFix/>
          </a:blip>
          <a:srcRect b="0" l="0" r="0" t="0"/>
          <a:stretch/>
        </p:blipFill>
        <p:spPr>
          <a:xfrm>
            <a:off x="3786187" y="2278062"/>
            <a:ext cx="4387850" cy="4383087"/>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46" name="Google Shape;446;p59"/>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Several standard statistical graphics are intended to visualize the distribution of a continuous random variable. We have already seen histograms and density plots, which are both estimates of the probability density function. Another useful display is the normal Q-Q plot, which is related to the distribution function F(x) = P(X ≤ x). Normal Q-Q plots can be produced by the lattice function qqmath().</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Normal Q-Q plots plot empirical quantiles of the data against quantiles of the normal distribution (or some other theoretical distribution). They can be regarded as an estimate of the distribution function F, with the probability axis transformed by the normal quantile function. They are designed to detect departures from normality; for a good fit, the points lie approximate along a straight line. In the plot above, the systematic convexity suggests that the distributions are left-skewed, and the change in slopes suggests changing variance.</a:t>
            </a:r>
            <a:endParaRPr/>
          </a:p>
        </p:txBody>
      </p:sp>
      <p:sp>
        <p:nvSpPr>
          <p:cNvPr id="447" name="Google Shape;447;p5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53" name="Google Shape;453;p60"/>
          <p:cNvSpPr txBox="1"/>
          <p:nvPr>
            <p:ph idx="1" type="body"/>
          </p:nvPr>
        </p:nvSpPr>
        <p:spPr>
          <a:xfrm>
            <a:off x="838200" y="1398587"/>
            <a:ext cx="10515600" cy="477837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&gt; qqmath(~ gcsescore | factor(score), Chem97, groups = gender,</a:t>
            </a:r>
            <a:endParaRPr/>
          </a:p>
          <a:p>
            <a:pPr indent="0" lvl="0" marL="0" marR="0" rtl="0" algn="l">
              <a:lnSpc>
                <a:spcPct val="9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f.value = ppoints(100), auto.key = list(columns = 2),</a:t>
            </a:r>
            <a:endParaRPr/>
          </a:p>
          <a:p>
            <a:pPr indent="0" lvl="0" marL="0" marR="0" rtl="0" algn="l">
              <a:lnSpc>
                <a:spcPct val="90000"/>
              </a:lnSpc>
              <a:spcBef>
                <a:spcPts val="10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type = c("p", "g"), aspect = "xy")</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454" name="Google Shape;454;p6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55" name="Google Shape;455;p60"/>
          <p:cNvPicPr preferRelativeResize="0"/>
          <p:nvPr/>
        </p:nvPicPr>
        <p:blipFill rotWithShape="1">
          <a:blip r:embed="rId3">
            <a:alphaModFix/>
          </a:blip>
          <a:srcRect b="0" l="0" r="0" t="0"/>
          <a:stretch/>
        </p:blipFill>
        <p:spPr>
          <a:xfrm>
            <a:off x="5537200" y="2230437"/>
            <a:ext cx="4502150" cy="44958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61" name="Google Shape;461;p61"/>
          <p:cNvSpPr txBox="1"/>
          <p:nvPr>
            <p:ph idx="1" type="body"/>
          </p:nvPr>
        </p:nvSpPr>
        <p:spPr>
          <a:xfrm>
            <a:off x="838200" y="1371600"/>
            <a:ext cx="10515600" cy="48053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The type argument adds a common reference grid to each panel that makes it easier to see the upward shift in gcsescore across panels. The aspect argument automatically computes an aspect ratio. Two-sample Q-Q plots compare quantiles of two samples (rather than one sample and a theoretical distribution). They can be produced by the lattice function qq(), with a formula that has two primary variables. In the formula y ~ x, y needs to be a factor with two levels, and the samples compared are the subsets of x for the two levels of y. For example, we can compare the distributions of gcsescore for males and females, conditioning on A-level score</a:t>
            </a:r>
            <a:endParaRPr/>
          </a:p>
          <a:p>
            <a:pPr indent="0" lvl="0" marL="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&gt; qq(gender ~ gcsescore | factor(score), Chem97,</a:t>
            </a:r>
            <a:endParaRPr/>
          </a:p>
          <a:p>
            <a:pPr indent="0" lvl="0" marL="0" marR="0" rtl="0" algn="l">
              <a:lnSpc>
                <a:spcPct val="90000"/>
              </a:lnSpc>
              <a:spcBef>
                <a:spcPts val="1000"/>
              </a:spcBef>
              <a:spcAft>
                <a:spcPts val="0"/>
              </a:spcAft>
              <a:buClr>
                <a:schemeClr val="dk1"/>
              </a:buClr>
              <a:buSzPts val="2600"/>
              <a:buFont typeface="Arial"/>
              <a:buNone/>
            </a:pPr>
            <a:r>
              <a:rPr b="0" i="0" lang="en-US" sz="2600" u="none">
                <a:solidFill>
                  <a:schemeClr val="dk1"/>
                </a:solidFill>
                <a:latin typeface="Calibri"/>
                <a:ea typeface="Calibri"/>
                <a:cs typeface="Calibri"/>
                <a:sym typeface="Calibri"/>
              </a:rPr>
              <a:t>+ f.value = ppoints(100), type = c("p", "g"), aspect = 1)</a:t>
            </a:r>
            <a:endParaRPr/>
          </a:p>
          <a:p>
            <a:pPr indent="-63500" lvl="0" marL="228600" marR="0" rtl="0" algn="l">
              <a:lnSpc>
                <a:spcPct val="90000"/>
              </a:lnSpc>
              <a:spcBef>
                <a:spcPts val="1000"/>
              </a:spcBef>
              <a:spcAft>
                <a:spcPts val="0"/>
              </a:spcAft>
              <a:buClr>
                <a:schemeClr val="dk1"/>
              </a:buClr>
              <a:buSzPts val="2600"/>
              <a:buFont typeface="Arial"/>
              <a:buNone/>
            </a:pPr>
            <a:r>
              <a:t/>
            </a:r>
            <a:endParaRPr b="0" i="0" sz="2600" u="none">
              <a:solidFill>
                <a:schemeClr val="dk1"/>
              </a:solidFill>
              <a:latin typeface="Calibri"/>
              <a:ea typeface="Calibri"/>
              <a:cs typeface="Calibri"/>
              <a:sym typeface="Calibri"/>
            </a:endParaRPr>
          </a:p>
        </p:txBody>
      </p:sp>
      <p:sp>
        <p:nvSpPr>
          <p:cNvPr id="462" name="Google Shape;462;p6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AIM OF THE EDA</a:t>
            </a:r>
            <a:endParaRPr/>
          </a:p>
        </p:txBody>
      </p:sp>
      <p:sp>
        <p:nvSpPr>
          <p:cNvPr id="117" name="Google Shape;117;p17"/>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goal of EDA is to open-mindedly explore data.</a:t>
            </a:r>
            <a:endParaRPr/>
          </a:p>
          <a:p>
            <a:pPr indent="-228600" lvl="0" marL="228600" marR="0" rtl="0" algn="l">
              <a:lnSpc>
                <a:spcPct val="90000"/>
              </a:lnSpc>
              <a:spcBef>
                <a:spcPts val="1000"/>
              </a:spcBef>
              <a:spcAft>
                <a:spcPts val="0"/>
              </a:spcAft>
              <a:buClr>
                <a:srgbClr val="548235"/>
              </a:buClr>
              <a:buSzPts val="2800"/>
              <a:buFont typeface="Arial"/>
              <a:buChar char="•"/>
            </a:pPr>
            <a:r>
              <a:rPr b="0" i="0" lang="en-US" sz="2800" u="none" cap="none" strike="noStrike">
                <a:solidFill>
                  <a:srgbClr val="548235"/>
                </a:solidFill>
                <a:latin typeface="Calibri"/>
                <a:ea typeface="Calibri"/>
                <a:cs typeface="Calibri"/>
                <a:sym typeface="Calibri"/>
              </a:rPr>
              <a:t>Tukey: </a:t>
            </a:r>
            <a:r>
              <a:rPr b="0" i="1" lang="en-US" sz="2800" u="none" cap="none" strike="noStrike">
                <a:solidFill>
                  <a:schemeClr val="dk1"/>
                </a:solidFill>
                <a:latin typeface="Calibri"/>
                <a:ea typeface="Calibri"/>
                <a:cs typeface="Calibri"/>
                <a:sym typeface="Calibri"/>
              </a:rPr>
              <a:t>EDA is detective work… Unless detective finds the clues, judge or jury has nothing to consider. </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Here, judge or jury is a confirmatory data analysis</a:t>
            </a:r>
            <a:endParaRPr/>
          </a:p>
          <a:p>
            <a:pPr indent="-228600" lvl="0" marL="228600" marR="0" rtl="0" algn="l">
              <a:lnSpc>
                <a:spcPct val="90000"/>
              </a:lnSpc>
              <a:spcBef>
                <a:spcPts val="1000"/>
              </a:spcBef>
              <a:spcAft>
                <a:spcPts val="0"/>
              </a:spcAft>
              <a:buClr>
                <a:srgbClr val="548235"/>
              </a:buClr>
              <a:buSzPts val="2800"/>
              <a:buFont typeface="Arial"/>
              <a:buChar char="•"/>
            </a:pPr>
            <a:r>
              <a:rPr b="0" i="0" lang="en-US" sz="2800" u="none" cap="none" strike="noStrike">
                <a:solidFill>
                  <a:srgbClr val="548235"/>
                </a:solidFill>
                <a:latin typeface="Calibri"/>
                <a:ea typeface="Calibri"/>
                <a:cs typeface="Calibri"/>
                <a:sym typeface="Calibri"/>
              </a:rPr>
              <a:t>Tukey: </a:t>
            </a:r>
            <a:r>
              <a:rPr b="0" i="1" lang="en-US" sz="2800" u="none" cap="none" strike="noStrike">
                <a:solidFill>
                  <a:schemeClr val="dk1"/>
                </a:solidFill>
                <a:latin typeface="Calibri"/>
                <a:ea typeface="Calibri"/>
                <a:cs typeface="Calibri"/>
                <a:sym typeface="Calibri"/>
              </a:rPr>
              <a:t>Confirmatory data analysis goes further, assessing the strengths of the evidence.</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With EDA, we can examine data and try to understand the meaning of variables. What are the abbreviations stand for.</a:t>
            </a:r>
            <a:endParaRPr/>
          </a:p>
        </p:txBody>
      </p:sp>
      <p:sp>
        <p:nvSpPr>
          <p:cNvPr id="118" name="Google Shape;118;p17"/>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2"/>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468" name="Google Shape;468;p62"/>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469" name="Google Shape;469;p62"/>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70" name="Google Shape;470;p62"/>
          <p:cNvPicPr preferRelativeResize="0"/>
          <p:nvPr/>
        </p:nvPicPr>
        <p:blipFill rotWithShape="1">
          <a:blip r:embed="rId3">
            <a:alphaModFix/>
          </a:blip>
          <a:srcRect b="0" l="0" r="0" t="0"/>
          <a:stretch/>
        </p:blipFill>
        <p:spPr>
          <a:xfrm>
            <a:off x="1069975" y="166687"/>
            <a:ext cx="6565900" cy="6554787"/>
          </a:xfrm>
          <a:prstGeom prst="rect">
            <a:avLst/>
          </a:prstGeom>
          <a:noFill/>
          <a:ln>
            <a:noFill/>
          </a:ln>
        </p:spPr>
      </p:pic>
      <p:sp>
        <p:nvSpPr>
          <p:cNvPr id="471" name="Google Shape;471;p62"/>
          <p:cNvSpPr txBox="1"/>
          <p:nvPr/>
        </p:nvSpPr>
        <p:spPr>
          <a:xfrm>
            <a:off x="7993062" y="1927225"/>
            <a:ext cx="3848100" cy="255428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The plot suggests that females do better than males in the GCSE exam for a given A-level score (in other words, males tend to improve more from the GCSE exam to the A-level exam), and also have smaller variance (except in the first panel).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3"/>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Lattice graphics</a:t>
            </a:r>
            <a:endParaRPr/>
          </a:p>
        </p:txBody>
      </p:sp>
      <p:sp>
        <p:nvSpPr>
          <p:cNvPr id="477" name="Google Shape;477;p63"/>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A well-known graphical design that allows comparison between an arbitrary number of samples is the comparative box-and-whisker plot.</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Box-and-whisker plots can be produced by the lattice function bwplot().</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bwplot(factor(score) ~ gcsescore | gender, Chem97) </a:t>
            </a:r>
            <a:endParaRPr/>
          </a:p>
        </p:txBody>
      </p:sp>
      <p:sp>
        <p:nvSpPr>
          <p:cNvPr id="478" name="Google Shape;478;p63"/>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484" name="Google Shape;484;p64"/>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485" name="Google Shape;485;p64"/>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86" name="Google Shape;486;p64"/>
          <p:cNvPicPr preferRelativeResize="0"/>
          <p:nvPr/>
        </p:nvPicPr>
        <p:blipFill rotWithShape="1">
          <a:blip r:embed="rId3">
            <a:alphaModFix/>
          </a:blip>
          <a:srcRect b="0" l="0" r="0" t="0"/>
          <a:stretch/>
        </p:blipFill>
        <p:spPr>
          <a:xfrm>
            <a:off x="671512" y="509587"/>
            <a:ext cx="6038850" cy="6029325"/>
          </a:xfrm>
          <a:prstGeom prst="rect">
            <a:avLst/>
          </a:prstGeom>
          <a:noFill/>
          <a:ln>
            <a:noFill/>
          </a:ln>
        </p:spPr>
      </p:pic>
      <p:sp>
        <p:nvSpPr>
          <p:cNvPr id="487" name="Google Shape;487;p64"/>
          <p:cNvSpPr txBox="1"/>
          <p:nvPr/>
        </p:nvSpPr>
        <p:spPr>
          <a:xfrm>
            <a:off x="7407275" y="1690687"/>
            <a:ext cx="4113212" cy="1938337"/>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The decreasing lengths of the boxes and whiskers suggest decreasing variance, and the large number of outliers on one side indicate heavier left tails (characteristic of a left-skewed distribution).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 </a:t>
            </a:r>
            <a:endParaRPr/>
          </a:p>
        </p:txBody>
      </p:sp>
      <p:sp>
        <p:nvSpPr>
          <p:cNvPr id="493" name="Google Shape;493;p65"/>
          <p:cNvSpPr txBox="1"/>
          <p:nvPr>
            <p:ph idx="1" type="body"/>
          </p:nvPr>
        </p:nvSpPr>
        <p:spPr>
          <a:xfrm>
            <a:off x="838200" y="695325"/>
            <a:ext cx="10515600" cy="54816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&gt; bwplot(gcsescore ~ gender | factor(score), Chem97, layout = c(6, 1))</a:t>
            </a:r>
            <a:endParaRPr/>
          </a:p>
        </p:txBody>
      </p:sp>
      <p:sp>
        <p:nvSpPr>
          <p:cNvPr id="494" name="Google Shape;494;p65"/>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pic>
        <p:nvPicPr>
          <p:cNvPr id="495" name="Google Shape;495;p65"/>
          <p:cNvPicPr preferRelativeResize="0"/>
          <p:nvPr/>
        </p:nvPicPr>
        <p:blipFill rotWithShape="1">
          <a:blip r:embed="rId3">
            <a:alphaModFix/>
          </a:blip>
          <a:srcRect b="0" l="0" r="0" t="0"/>
          <a:stretch/>
        </p:blipFill>
        <p:spPr>
          <a:xfrm>
            <a:off x="3822700" y="1158875"/>
            <a:ext cx="5292725" cy="52847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Exploratory vs Confirmatory Data Analysis</a:t>
            </a:r>
            <a:endParaRPr/>
          </a:p>
        </p:txBody>
      </p:sp>
      <p:graphicFrame>
        <p:nvGraphicFramePr>
          <p:cNvPr id="124" name="Google Shape;124;p18"/>
          <p:cNvGraphicFramePr/>
          <p:nvPr/>
        </p:nvGraphicFramePr>
        <p:xfrm>
          <a:off x="838200" y="1825625"/>
          <a:ext cx="3000000" cy="3000000"/>
        </p:xfrm>
        <a:graphic>
          <a:graphicData uri="http://schemas.openxmlformats.org/drawingml/2006/table">
            <a:tbl>
              <a:tblPr>
                <a:noFill/>
                <a:tableStyleId>{BFA108E9-D5A0-4D34-A278-D48FB864E256}</a:tableStyleId>
              </a:tblPr>
              <a:tblGrid>
                <a:gridCol w="5257800"/>
                <a:gridCol w="5257800"/>
              </a:tblGrid>
              <a:tr h="517525">
                <a:tc>
                  <a:txBody>
                    <a:bodyPr/>
                    <a:lstStyle/>
                    <a:p>
                      <a:pPr indent="0" lvl="0" marL="0" marR="0" rtl="0" algn="ctr">
                        <a:lnSpc>
                          <a:spcPct val="100000"/>
                        </a:lnSpc>
                        <a:spcBef>
                          <a:spcPts val="0"/>
                        </a:spcBef>
                        <a:spcAft>
                          <a:spcPts val="0"/>
                        </a:spcAft>
                        <a:buClr>
                          <a:srgbClr val="FFFFFF"/>
                        </a:buClr>
                        <a:buSzPts val="2800"/>
                        <a:buFont typeface="Calibri"/>
                        <a:buNone/>
                      </a:pPr>
                      <a:r>
                        <a:rPr b="1" i="0" lang="en-US" sz="2800" u="none" cap="none" strike="noStrike">
                          <a:solidFill>
                            <a:srgbClr val="FFFFFF"/>
                          </a:solidFill>
                          <a:latin typeface="Calibri"/>
                          <a:ea typeface="Calibri"/>
                          <a:cs typeface="Calibri"/>
                          <a:sym typeface="Calibri"/>
                        </a:rPr>
                        <a:t>EDA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FFFFFF"/>
                        </a:buClr>
                        <a:buSzPts val="2800"/>
                        <a:buFont typeface="Calibri"/>
                        <a:buNone/>
                      </a:pPr>
                      <a:r>
                        <a:rPr b="1" i="0" lang="en-US" sz="2800" u="none" cap="none" strike="noStrike">
                          <a:solidFill>
                            <a:srgbClr val="FFFFFF"/>
                          </a:solidFill>
                          <a:latin typeface="Calibri"/>
                          <a:ea typeface="Calibri"/>
                          <a:cs typeface="Calibri"/>
                          <a:sym typeface="Calibri"/>
                        </a:rPr>
                        <a:t>CDA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652700">
                <a:tc>
                  <a:txBody>
                    <a:bodyPr/>
                    <a:lstStyle/>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No hypothesis at first</a:t>
                      </a:r>
                      <a:endParaRPr/>
                    </a:p>
                    <a:p>
                      <a:pPr indent="-107950" lvl="0" marL="28575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Generate hypothesis</a:t>
                      </a:r>
                      <a:endParaRPr/>
                    </a:p>
                    <a:p>
                      <a:pPr indent="-107950" lvl="0" marL="28575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cap="none" strike="noStrike">
                          <a:solidFill>
                            <a:srgbClr val="000000"/>
                          </a:solidFill>
                          <a:latin typeface="Calibri"/>
                          <a:ea typeface="Calibri"/>
                          <a:cs typeface="Calibri"/>
                          <a:sym typeface="Calibri"/>
                        </a:rPr>
                        <a:t>Uses graphical methods (mostly)</a:t>
                      </a:r>
                      <a:endParaRPr/>
                    </a:p>
                    <a:p>
                      <a:pPr indent="0" lvl="0" marL="0" marR="0" rtl="0" algn="l">
                        <a:spcBef>
                          <a:spcPts val="0"/>
                        </a:spcBef>
                        <a:spcAft>
                          <a:spcPts val="0"/>
                        </a:spcAft>
                        <a:buNone/>
                      </a:pPr>
                      <a:r>
                        <a:t/>
                      </a:r>
                      <a:endParaRPr b="0" i="0" sz="2800" u="none">
                        <a:solidFill>
                          <a:srgbClr val="000000"/>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c>
                  <a:txBody>
                    <a:bodyPr/>
                    <a:lstStyle/>
                    <a:p>
                      <a:pPr indent="-285750" lvl="0" marL="285750" marR="0" rtl="0" algn="l">
                        <a:lnSpc>
                          <a:spcPct val="100000"/>
                        </a:lnSpc>
                        <a:spcBef>
                          <a:spcPts val="0"/>
                        </a:spcBef>
                        <a:spcAft>
                          <a:spcPts val="0"/>
                        </a:spcAft>
                        <a:buClr>
                          <a:srgbClr val="000000"/>
                        </a:buClr>
                        <a:buSzPts val="2800"/>
                        <a:buFont typeface="Arial"/>
                        <a:buChar char="•"/>
                      </a:pPr>
                      <a:r>
                        <a:rPr b="0" i="0" lang="en-US" sz="2800" u="none">
                          <a:solidFill>
                            <a:srgbClr val="000000"/>
                          </a:solidFill>
                          <a:latin typeface="Calibri"/>
                          <a:ea typeface="Calibri"/>
                          <a:cs typeface="Calibri"/>
                          <a:sym typeface="Calibri"/>
                        </a:rPr>
                        <a:t>Start with hypothesis</a:t>
                      </a:r>
                      <a:endParaRPr/>
                    </a:p>
                    <a:p>
                      <a:pPr indent="-107950" lvl="0" marL="285750" marR="0" rtl="0" algn="l">
                        <a:lnSpc>
                          <a:spcPct val="100000"/>
                        </a:lnSpc>
                        <a:spcBef>
                          <a:spcPts val="0"/>
                        </a:spcBef>
                        <a:spcAft>
                          <a:spcPts val="0"/>
                        </a:spcAft>
                        <a:buClr>
                          <a:schemeClr val="dk1"/>
                        </a:buClr>
                        <a:buSzPts val="2800"/>
                        <a:buFont typeface="Arial"/>
                        <a:buNone/>
                      </a:pPr>
                      <a:r>
                        <a:t/>
                      </a:r>
                      <a:endParaRPr b="0" i="0" sz="2800" u="non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a:solidFill>
                            <a:srgbClr val="000000"/>
                          </a:solidFill>
                          <a:latin typeface="Calibri"/>
                          <a:ea typeface="Calibri"/>
                          <a:cs typeface="Calibri"/>
                          <a:sym typeface="Calibri"/>
                        </a:rPr>
                        <a:t>Test the null hypothesis</a:t>
                      </a:r>
                      <a:endParaRPr/>
                    </a:p>
                    <a:p>
                      <a:pPr indent="-107950" lvl="0" marL="285750" marR="0" rtl="0" algn="l">
                        <a:lnSpc>
                          <a:spcPct val="100000"/>
                        </a:lnSpc>
                        <a:spcBef>
                          <a:spcPts val="0"/>
                        </a:spcBef>
                        <a:spcAft>
                          <a:spcPts val="0"/>
                        </a:spcAft>
                        <a:buClr>
                          <a:schemeClr val="dk1"/>
                        </a:buClr>
                        <a:buSzPts val="2800"/>
                        <a:buFont typeface="Arial"/>
                        <a:buNone/>
                      </a:pPr>
                      <a:r>
                        <a:t/>
                      </a:r>
                      <a:endParaRPr b="0" i="0" sz="2800" u="non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2800"/>
                        <a:buFont typeface="Arial"/>
                        <a:buChar char="•"/>
                      </a:pPr>
                      <a:r>
                        <a:rPr b="0" i="0" lang="en-US" sz="2800" u="none">
                          <a:solidFill>
                            <a:srgbClr val="000000"/>
                          </a:solidFill>
                          <a:latin typeface="Calibri"/>
                          <a:ea typeface="Calibri"/>
                          <a:cs typeface="Calibri"/>
                          <a:sym typeface="Calibri"/>
                        </a:rPr>
                        <a:t>Uses statistical models</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2DEEF"/>
                    </a:solidFill>
                  </a:tcPr>
                </a:tc>
              </a:tr>
            </a:tbl>
          </a:graphicData>
        </a:graphic>
      </p:graphicFrame>
      <p:sp>
        <p:nvSpPr>
          <p:cNvPr id="125" name="Google Shape;125;p18"/>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STEPS OF EDA</a:t>
            </a:r>
            <a:endParaRPr/>
          </a:p>
        </p:txBody>
      </p:sp>
      <p:sp>
        <p:nvSpPr>
          <p:cNvPr id="131" name="Google Shape;131;p19"/>
          <p:cNvSpPr txBox="1"/>
          <p:nvPr>
            <p:ph idx="1" type="body"/>
          </p:nvPr>
        </p:nvSpPr>
        <p:spPr>
          <a:xfrm>
            <a:off x="838200" y="1825625"/>
            <a:ext cx="11039475"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8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Generate good research questions</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Data restructuring: You may need to make new variables from the existing ones.</a:t>
            </a:r>
            <a:endParaRPr/>
          </a:p>
          <a:p>
            <a:pPr indent="-228600" lvl="1" marL="685800" marR="0" rtl="0" algn="l">
              <a:lnSpc>
                <a:spcPct val="8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Instead of using two variables, obtaining rates or percentages of them</a:t>
            </a:r>
            <a:endParaRPr/>
          </a:p>
          <a:p>
            <a:pPr indent="-228600" lvl="1" marL="685800" marR="0" rtl="0" algn="l">
              <a:lnSpc>
                <a:spcPct val="80000"/>
              </a:lnSpc>
              <a:spcBef>
                <a:spcPts val="5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Creating dummy variables for categorical variables</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Based on the research questions, use appropriate graphical tools and obtain descriptive statistics. Try to understand the data structure, relationships, anomalies, unexpected behaviors.</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Try to identify confounding variables, interaction relations and multicollinearity, if any.</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Handle missing observations</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Decide on the need of transformation (on response and/or explanatory variables).</a:t>
            </a:r>
            <a:endParaRPr/>
          </a:p>
          <a:p>
            <a:pPr indent="-228600" lvl="0" marL="228600" marR="0" rtl="0" algn="l">
              <a:lnSpc>
                <a:spcPct val="80000"/>
              </a:lnSpc>
              <a:spcBef>
                <a:spcPts val="10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Decide on the hypothesis based on your research questions</a:t>
            </a:r>
            <a:endParaRPr/>
          </a:p>
          <a:p>
            <a:pPr indent="-76200" lvl="0" marL="228600" marR="0" rtl="0" algn="l">
              <a:lnSpc>
                <a:spcPct val="8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32" name="Google Shape;132;p19"/>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AFTER EDA</a:t>
            </a:r>
            <a:endParaRPr/>
          </a:p>
        </p:txBody>
      </p:sp>
      <p:sp>
        <p:nvSpPr>
          <p:cNvPr id="138" name="Google Shape;138;p20"/>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Confirmatory Data Analysis: Verify the hypothesis by statistical analysis</a:t>
            </a:r>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Get conclusions and present your results nicely.</a:t>
            </a:r>
            <a:endParaRPr/>
          </a:p>
        </p:txBody>
      </p:sp>
      <p:sp>
        <p:nvSpPr>
          <p:cNvPr id="139" name="Google Shape;139;p20"/>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65125"/>
            <a:ext cx="105156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Classification of EDA</a:t>
            </a:r>
            <a:r>
              <a:rPr b="0" i="0" lang="en-US" sz="4400" u="none">
                <a:solidFill>
                  <a:srgbClr val="0070C0"/>
                </a:solidFill>
                <a:latin typeface="Calibri"/>
                <a:ea typeface="Calibri"/>
                <a:cs typeface="Calibri"/>
                <a:sym typeface="Calibri"/>
              </a:rPr>
              <a:t>*</a:t>
            </a:r>
            <a:endParaRPr/>
          </a:p>
        </p:txBody>
      </p:sp>
      <p:sp>
        <p:nvSpPr>
          <p:cNvPr id="145" name="Google Shape;145;p21"/>
          <p:cNvSpPr txBox="1"/>
          <p:nvPr>
            <p:ph idx="1" type="body"/>
          </p:nvPr>
        </p:nvSpPr>
        <p:spPr>
          <a:xfrm>
            <a:off x="838200" y="1825625"/>
            <a:ext cx="10515600" cy="4351337"/>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7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Exploratory data analysis is generally cross-classified in two ways. First, each method is either non-graphical or graphical. And second, each method is either univariate or multivariate (usually just bivariate).</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Non-graphical methods generally involve calculation of summary statistics, while graphical methods obviously summarize the data in a diagrammatic or pictorial way. </a:t>
            </a:r>
            <a:endParaRPr/>
          </a:p>
          <a:p>
            <a:pPr indent="-228600" lvl="0" marL="228600" marR="0" rtl="0" algn="l">
              <a:lnSpc>
                <a:spcPct val="70000"/>
              </a:lnSpc>
              <a:spcBef>
                <a:spcPts val="100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Univariate methods look at one variable (data column) at a time, while multivariate methods look at two or more variables at a time to explore relationships. Usually our multivariate EDA will be bivariate (looking at exactly two variables), but occasionally it will involve three or more variables. </a:t>
            </a:r>
            <a:endParaRPr/>
          </a:p>
          <a:p>
            <a:pPr indent="-228600" lvl="0" marL="228600" marR="0" rtl="0" algn="l">
              <a:lnSpc>
                <a:spcPct val="70000"/>
              </a:lnSpc>
              <a:spcBef>
                <a:spcPts val="1000"/>
              </a:spcBef>
              <a:spcAft>
                <a:spcPts val="0"/>
              </a:spcAft>
              <a:buClr>
                <a:schemeClr val="dk1"/>
              </a:buClr>
              <a:buSzPts val="2600"/>
              <a:buFont typeface="Arial"/>
              <a:buChar char="•"/>
            </a:pPr>
            <a:r>
              <a:rPr b="0" i="1" lang="en-US" sz="2600" u="none">
                <a:solidFill>
                  <a:schemeClr val="dk1"/>
                </a:solidFill>
                <a:latin typeface="Calibri"/>
                <a:ea typeface="Calibri"/>
                <a:cs typeface="Calibri"/>
                <a:sym typeface="Calibri"/>
              </a:rPr>
              <a:t>It is almost always a good idea to perform univariate EDA on each of the components of a multivariate EDA before performing the multivariate EDA.</a:t>
            </a:r>
            <a:endParaRPr/>
          </a:p>
        </p:txBody>
      </p:sp>
      <p:sp>
        <p:nvSpPr>
          <p:cNvPr id="146" name="Google Shape;146;p21"/>
          <p:cNvSpPr txBox="1"/>
          <p:nvPr/>
        </p:nvSpPr>
        <p:spPr>
          <a:xfrm>
            <a:off x="593725" y="6176962"/>
            <a:ext cx="10948987" cy="36988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1800"/>
              <a:buFont typeface="Calibri"/>
              <a:buNone/>
            </a:pPr>
            <a:r>
              <a:rPr b="0" i="1" lang="en-US" sz="1800" u="none" cap="none" strike="noStrike">
                <a:solidFill>
                  <a:srgbClr val="0070C0"/>
                </a:solidFill>
                <a:latin typeface="Calibri"/>
                <a:ea typeface="Calibri"/>
                <a:cs typeface="Calibri"/>
                <a:sym typeface="Calibri"/>
              </a:rPr>
              <a:t>*Seltman, H.J. (2015). Experimental Design and Analysis. http://www.stat.cmu.edu/~hseltman/309/Book/Book.pdf</a:t>
            </a:r>
            <a:endParaRPr/>
          </a:p>
        </p:txBody>
      </p:sp>
      <p:sp>
        <p:nvSpPr>
          <p:cNvPr id="147" name="Google Shape;147;p21"/>
          <p:cNvSpPr txBox="1"/>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