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A94FFC-4F04-48DA-9550-8A388FE212FF}">
  <a:tblStyle styleId="{52A94FFC-4F04-48DA-9550-8A388FE212F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-1587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dt"/>
          </p:nvPr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4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7375" spcFirstLastPara="1" rIns="97375" wrap="square" tIns="478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-1587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0" type="dt"/>
          </p:nvPr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21, 2025</a:t>
            </a:r>
            <a:endParaRPr/>
          </a:p>
        </p:txBody>
      </p:sp>
      <p:sp>
        <p:nvSpPr>
          <p:cNvPr id="140" name="Google Shape;140;p1:notes"/>
          <p:cNvSpPr txBox="1"/>
          <p:nvPr>
            <p:ph idx="12" type="sldNum"/>
          </p:nvPr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:notes"/>
          <p:cNvSpPr txBox="1"/>
          <p:nvPr/>
        </p:nvSpPr>
        <p:spPr>
          <a:xfrm>
            <a:off x="-1587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 67</a:t>
            </a:r>
            <a:endParaRPr/>
          </a:p>
        </p:txBody>
      </p:sp>
      <p:sp>
        <p:nvSpPr>
          <p:cNvPr id="142" name="Google Shape;142;p1:notes"/>
          <p:cNvSpPr txBox="1"/>
          <p:nvPr/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43" name="Google Shape;143;p1:notes"/>
          <p:cNvSpPr txBox="1"/>
          <p:nvPr/>
        </p:nvSpPr>
        <p:spPr>
          <a:xfrm>
            <a:off x="-1587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 (Correlation)</a:t>
            </a:r>
            <a:endParaRPr/>
          </a:p>
        </p:txBody>
      </p:sp>
      <p:sp>
        <p:nvSpPr>
          <p:cNvPr id="144" name="Google Shape;144;p1:notes"/>
          <p:cNvSpPr txBox="1"/>
          <p:nvPr/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0" type="dt"/>
          </p:nvPr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21, 2025</a:t>
            </a:r>
            <a:endParaRPr/>
          </a:p>
        </p:txBody>
      </p:sp>
      <p:sp>
        <p:nvSpPr>
          <p:cNvPr id="258" name="Google Shape;258;p10:notes"/>
          <p:cNvSpPr txBox="1"/>
          <p:nvPr>
            <p:ph idx="12" type="sldNum"/>
          </p:nvPr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0:notes"/>
          <p:cNvSpPr txBox="1"/>
          <p:nvPr/>
        </p:nvSpPr>
        <p:spPr>
          <a:xfrm>
            <a:off x="-1587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 67</a:t>
            </a:r>
            <a:endParaRPr/>
          </a:p>
        </p:txBody>
      </p:sp>
      <p:sp>
        <p:nvSpPr>
          <p:cNvPr id="260" name="Google Shape;260;p10:notes"/>
          <p:cNvSpPr txBox="1"/>
          <p:nvPr/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61" name="Google Shape;261;p10:notes"/>
          <p:cNvSpPr txBox="1"/>
          <p:nvPr/>
        </p:nvSpPr>
        <p:spPr>
          <a:xfrm>
            <a:off x="-1587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 (Correlation)</a:t>
            </a:r>
            <a:endParaRPr/>
          </a:p>
        </p:txBody>
      </p:sp>
      <p:sp>
        <p:nvSpPr>
          <p:cNvPr id="262" name="Google Shape;262;p10:notes"/>
          <p:cNvSpPr txBox="1"/>
          <p:nvPr/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9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:notes"/>
          <p:cNvSpPr txBox="1"/>
          <p:nvPr>
            <p:ph idx="10" type="dt"/>
          </p:nvPr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21, 2025</a:t>
            </a:r>
            <a:endParaRPr/>
          </a:p>
        </p:txBody>
      </p:sp>
      <p:sp>
        <p:nvSpPr>
          <p:cNvPr id="436" name="Google Shape;436;p21:notes"/>
          <p:cNvSpPr txBox="1"/>
          <p:nvPr>
            <p:ph idx="12" type="sldNum"/>
          </p:nvPr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p21:notes"/>
          <p:cNvSpPr txBox="1"/>
          <p:nvPr/>
        </p:nvSpPr>
        <p:spPr>
          <a:xfrm>
            <a:off x="-1587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 67</a:t>
            </a:r>
            <a:endParaRPr/>
          </a:p>
        </p:txBody>
      </p:sp>
      <p:sp>
        <p:nvSpPr>
          <p:cNvPr id="438" name="Google Shape;438;p21:notes"/>
          <p:cNvSpPr txBox="1"/>
          <p:nvPr/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39" name="Google Shape;439;p21:notes"/>
          <p:cNvSpPr txBox="1"/>
          <p:nvPr/>
        </p:nvSpPr>
        <p:spPr>
          <a:xfrm>
            <a:off x="-1587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 (Correlation)</a:t>
            </a:r>
            <a:endParaRPr/>
          </a:p>
        </p:txBody>
      </p:sp>
      <p:sp>
        <p:nvSpPr>
          <p:cNvPr id="440" name="Google Shape;440;p21:notes"/>
          <p:cNvSpPr txBox="1"/>
          <p:nvPr/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p21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21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:notes"/>
          <p:cNvSpPr txBox="1"/>
          <p:nvPr>
            <p:ph idx="10" type="dt"/>
          </p:nvPr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21, 2025</a:t>
            </a:r>
            <a:endParaRPr/>
          </a:p>
        </p:txBody>
      </p:sp>
      <p:sp>
        <p:nvSpPr>
          <p:cNvPr id="462" name="Google Shape;462;p23:notes"/>
          <p:cNvSpPr txBox="1"/>
          <p:nvPr>
            <p:ph idx="12" type="sldNum"/>
          </p:nvPr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23:notes"/>
          <p:cNvSpPr txBox="1"/>
          <p:nvPr/>
        </p:nvSpPr>
        <p:spPr>
          <a:xfrm>
            <a:off x="-1587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 67</a:t>
            </a:r>
            <a:endParaRPr/>
          </a:p>
        </p:txBody>
      </p:sp>
      <p:sp>
        <p:nvSpPr>
          <p:cNvPr id="464" name="Google Shape;464;p23:notes"/>
          <p:cNvSpPr txBox="1"/>
          <p:nvPr/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65" name="Google Shape;465;p23:notes"/>
          <p:cNvSpPr txBox="1"/>
          <p:nvPr/>
        </p:nvSpPr>
        <p:spPr>
          <a:xfrm>
            <a:off x="-1587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 (Correlation)</a:t>
            </a:r>
            <a:endParaRPr/>
          </a:p>
        </p:txBody>
      </p:sp>
      <p:sp>
        <p:nvSpPr>
          <p:cNvPr id="466" name="Google Shape;466;p23:notes"/>
          <p:cNvSpPr txBox="1"/>
          <p:nvPr/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7" name="Google Shape;467;p23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23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From </a:t>
            </a:r>
            <a:r>
              <a:rPr i="1" lang="en-US"/>
              <a:t>Seeing Through Statistics</a:t>
            </a:r>
            <a:r>
              <a:rPr lang="en-US"/>
              <a:t>, 2nd Edition by Jessica M. Utts.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4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:notes"/>
          <p:cNvSpPr txBox="1"/>
          <p:nvPr>
            <p:ph idx="10" type="dt"/>
          </p:nvPr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21, 2025</a:t>
            </a:r>
            <a:endParaRPr/>
          </a:p>
        </p:txBody>
      </p:sp>
      <p:sp>
        <p:nvSpPr>
          <p:cNvPr id="486" name="Google Shape;486;p25:notes"/>
          <p:cNvSpPr txBox="1"/>
          <p:nvPr>
            <p:ph idx="12" type="sldNum"/>
          </p:nvPr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25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25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6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0" type="dt"/>
          </p:nvPr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21, 2025</a:t>
            </a:r>
            <a:endParaRPr/>
          </a:p>
        </p:txBody>
      </p:sp>
      <p:sp>
        <p:nvSpPr>
          <p:cNvPr id="207" name="Google Shape;207;p7:notes"/>
          <p:cNvSpPr txBox="1"/>
          <p:nvPr>
            <p:ph idx="12" type="sldNum"/>
          </p:nvPr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7:notes"/>
          <p:cNvSpPr txBox="1"/>
          <p:nvPr/>
        </p:nvSpPr>
        <p:spPr>
          <a:xfrm>
            <a:off x="-1587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 67</a:t>
            </a:r>
            <a:endParaRPr/>
          </a:p>
        </p:txBody>
      </p:sp>
      <p:sp>
        <p:nvSpPr>
          <p:cNvPr id="209" name="Google Shape;209;p7:notes"/>
          <p:cNvSpPr txBox="1"/>
          <p:nvPr/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10" name="Google Shape;210;p7:notes"/>
          <p:cNvSpPr txBox="1"/>
          <p:nvPr/>
        </p:nvSpPr>
        <p:spPr>
          <a:xfrm>
            <a:off x="-1587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 (Correlation)</a:t>
            </a:r>
            <a:endParaRPr/>
          </a:p>
        </p:txBody>
      </p:sp>
      <p:sp>
        <p:nvSpPr>
          <p:cNvPr id="211" name="Google Shape;211;p7:notes"/>
          <p:cNvSpPr txBox="1"/>
          <p:nvPr/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0" type="dt"/>
          </p:nvPr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21, 2025</a:t>
            </a:r>
            <a:endParaRPr/>
          </a:p>
        </p:txBody>
      </p:sp>
      <p:sp>
        <p:nvSpPr>
          <p:cNvPr id="224" name="Google Shape;224;p8:notes"/>
          <p:cNvSpPr txBox="1"/>
          <p:nvPr>
            <p:ph idx="12" type="sldNum"/>
          </p:nvPr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8:notes"/>
          <p:cNvSpPr txBox="1"/>
          <p:nvPr/>
        </p:nvSpPr>
        <p:spPr>
          <a:xfrm>
            <a:off x="-1587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 67</a:t>
            </a:r>
            <a:endParaRPr/>
          </a:p>
        </p:txBody>
      </p:sp>
      <p:sp>
        <p:nvSpPr>
          <p:cNvPr id="226" name="Google Shape;226;p8:notes"/>
          <p:cNvSpPr txBox="1"/>
          <p:nvPr/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27" name="Google Shape;227;p8:notes"/>
          <p:cNvSpPr txBox="1"/>
          <p:nvPr/>
        </p:nvSpPr>
        <p:spPr>
          <a:xfrm>
            <a:off x="-1587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 (Correlation)</a:t>
            </a:r>
            <a:endParaRPr/>
          </a:p>
        </p:txBody>
      </p:sp>
      <p:sp>
        <p:nvSpPr>
          <p:cNvPr id="228" name="Google Shape;228;p8:notes"/>
          <p:cNvSpPr txBox="1"/>
          <p:nvPr/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0" type="dt"/>
          </p:nvPr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21, 2025</a:t>
            </a:r>
            <a:endParaRPr/>
          </a:p>
        </p:txBody>
      </p:sp>
      <p:sp>
        <p:nvSpPr>
          <p:cNvPr id="241" name="Google Shape;241;p9:notes"/>
          <p:cNvSpPr txBox="1"/>
          <p:nvPr>
            <p:ph idx="12" type="sldNum"/>
          </p:nvPr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9:notes"/>
          <p:cNvSpPr txBox="1"/>
          <p:nvPr/>
        </p:nvSpPr>
        <p:spPr>
          <a:xfrm>
            <a:off x="-1587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 67</a:t>
            </a:r>
            <a:endParaRPr/>
          </a:p>
        </p:txBody>
      </p:sp>
      <p:sp>
        <p:nvSpPr>
          <p:cNvPr id="243" name="Google Shape;243;p9:notes"/>
          <p:cNvSpPr txBox="1"/>
          <p:nvPr/>
        </p:nvSpPr>
        <p:spPr>
          <a:xfrm>
            <a:off x="4144962" y="0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44" name="Google Shape;244;p9:notes"/>
          <p:cNvSpPr txBox="1"/>
          <p:nvPr/>
        </p:nvSpPr>
        <p:spPr>
          <a:xfrm>
            <a:off x="-1587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4 (Correlation)</a:t>
            </a:r>
            <a:endParaRPr/>
          </a:p>
        </p:txBody>
      </p:sp>
      <p:sp>
        <p:nvSpPr>
          <p:cNvPr id="245" name="Google Shape;245;p9:notes"/>
          <p:cNvSpPr txBox="1"/>
          <p:nvPr/>
        </p:nvSpPr>
        <p:spPr>
          <a:xfrm>
            <a:off x="4144962" y="9121775"/>
            <a:ext cx="317182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00" spcFirstLastPara="1" rIns="19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265237" y="725487"/>
            <a:ext cx="4784725" cy="3587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7375" spcFirstLastPara="1" rIns="97375" wrap="square" tIns="4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clipArt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7" name="Google Shape;107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8" name="Google Shape;108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 type="chart">
  <p:cSld name="CHAR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2" type="chart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2" type="clipArt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" name="Google Shape;151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1371600" y="3657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Scatterplots and Correlation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" name="Google Shape;269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Scatterplots</a:t>
            </a:r>
            <a:endParaRPr/>
          </a:p>
        </p:txBody>
      </p:sp>
      <p:sp>
        <p:nvSpPr>
          <p:cNvPr id="270" name="Google Shape;270;p30"/>
          <p:cNvSpPr txBox="1"/>
          <p:nvPr>
            <p:ph idx="4294967295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Form: curved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Outliers: none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Direction: U-shaped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 difficult to judge by eye (looks moderate)</a:t>
            </a:r>
            <a:endParaRPr/>
          </a:p>
        </p:txBody>
      </p:sp>
      <p:pic>
        <p:nvPicPr>
          <p:cNvPr descr="Picture2.png" id="271" name="Google Shape;271;p3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71675"/>
            <a:ext cx="40386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457200" y="1447800"/>
            <a:ext cx="38862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difficult to judge correlational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eye alone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are identical data plotted on differently axes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relationship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seems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weaker than second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artifact of the axis scaling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a statistical called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coefficient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judge strength objectively</a:t>
            </a:r>
            <a:endParaRPr/>
          </a:p>
        </p:txBody>
      </p:sp>
      <p:pic>
        <p:nvPicPr>
          <p:cNvPr id="280" name="Google Shape;280;p31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257300"/>
            <a:ext cx="4013200" cy="5380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Correlational Strength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Correlation coefficient (</a:t>
            </a:r>
            <a:r>
              <a:rPr b="0" i="1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≡ Pearson’s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correlation coefficient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−1 and +1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(inclusive)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∙"/>
            </a:pP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+1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all points on upward sloping line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∙"/>
            </a:pP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-1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all points on downward line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∙"/>
            </a:pP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⇒ no line or horizontal line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closer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to +1 or –1, the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stronger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correlation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297" name="Google Shape;297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33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Interpretation of </a:t>
            </a:r>
            <a:r>
              <a:rPr b="0" i="1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914400" y="1600200"/>
            <a:ext cx="77724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0512" lvl="0" marL="290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Direction: positive, negative, ≈0</a:t>
            </a:r>
            <a:endParaRPr/>
          </a:p>
          <a:p>
            <a:pPr indent="-290512" lvl="0" marL="29051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 the closer |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is to 1, the stronger the correlation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 ≤ |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&lt; 0.3 	⇒ weak correlation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0.3 ≤ |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&lt; 0.7 	⇒ moderate correlation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0.7 ≤  |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&lt; 1.0	⇒ strong correlation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     |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= 1.0 ⇒ perfect correlation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07" name="Google Shape;307;p34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5638800" cy="684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3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Examples of Correlation Coefficients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685800" y="20574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Husband’s age / Wife’s age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.94 (strong positive correlation)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Husband’s height / Wife’s height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.36 (weak positive correlation)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of golf putt / percent success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-.94 (strong negative correlation)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22" name="Google Shape;322;p3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323" name="Google Shape;323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4" name="Google Shape;324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Calculating </a:t>
            </a:r>
            <a:r>
              <a:rPr b="0" i="1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hand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685800" y="1676400"/>
            <a:ext cx="7467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mean and standard deviation of 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all X values into z scores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mean and standard deviation of 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all Y values into z scores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formula on next page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31" name="Google Shape;331;p3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Correlation coefficient </a:t>
            </a:r>
            <a:r>
              <a:rPr b="0" i="1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pic>
        <p:nvPicPr>
          <p:cNvPr id="334" name="Google Shape;334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325" y="3635375"/>
            <a:ext cx="1866900" cy="22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1828800"/>
            <a:ext cx="3733800" cy="142716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 txBox="1"/>
          <p:nvPr/>
        </p:nvSpPr>
        <p:spPr>
          <a:xfrm>
            <a:off x="1143000" y="3733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42" name="Google Shape;342;p3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343" name="Google Shape;343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 </a:t>
            </a:r>
            <a:r>
              <a:rPr b="0" i="1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grpSp>
        <p:nvGrpSpPr>
          <p:cNvPr id="345" name="Google Shape;345;p38"/>
          <p:cNvGrpSpPr/>
          <p:nvPr/>
        </p:nvGrpSpPr>
        <p:grpSpPr>
          <a:xfrm>
            <a:off x="533400" y="1371600"/>
            <a:ext cx="8229600" cy="4267200"/>
            <a:chOff x="336" y="864"/>
            <a:chExt cx="5184" cy="2732"/>
          </a:xfrm>
        </p:grpSpPr>
        <p:sp>
          <p:nvSpPr>
            <p:cNvPr id="346" name="Google Shape;346;p38"/>
            <p:cNvSpPr txBox="1"/>
            <p:nvPr/>
          </p:nvSpPr>
          <p:spPr>
            <a:xfrm>
              <a:off x="336" y="864"/>
              <a:ext cx="874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47" name="Google Shape;347;p38"/>
            <p:cNvSpPr txBox="1"/>
            <p:nvPr/>
          </p:nvSpPr>
          <p:spPr>
            <a:xfrm>
              <a:off x="1210" y="864"/>
              <a:ext cx="937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48" name="Google Shape;348;p38"/>
            <p:cNvSpPr txBox="1"/>
            <p:nvPr/>
          </p:nvSpPr>
          <p:spPr>
            <a:xfrm>
              <a:off x="2147" y="864"/>
              <a:ext cx="1062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="1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49" name="Google Shape;349;p38"/>
            <p:cNvSpPr txBox="1"/>
            <p:nvPr/>
          </p:nvSpPr>
          <p:spPr>
            <a:xfrm>
              <a:off x="3209" y="864"/>
              <a:ext cx="1062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="1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8"/>
            <p:cNvSpPr txBox="1"/>
            <p:nvPr/>
          </p:nvSpPr>
          <p:spPr>
            <a:xfrm>
              <a:off x="4271" y="864"/>
              <a:ext cx="1249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="1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∙ Z</a:t>
              </a:r>
              <a:r>
                <a:rPr b="1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8"/>
            <p:cNvSpPr txBox="1"/>
            <p:nvPr/>
          </p:nvSpPr>
          <p:spPr>
            <a:xfrm>
              <a:off x="336" y="1205"/>
              <a:ext cx="874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21.4</a:t>
              </a:r>
              <a:endParaRPr/>
            </a:p>
          </p:txBody>
        </p:sp>
        <p:sp>
          <p:nvSpPr>
            <p:cNvPr id="352" name="Google Shape;352;p38"/>
            <p:cNvSpPr txBox="1"/>
            <p:nvPr/>
          </p:nvSpPr>
          <p:spPr>
            <a:xfrm>
              <a:off x="1210" y="1205"/>
              <a:ext cx="937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77.48</a:t>
              </a:r>
              <a:endParaRPr/>
            </a:p>
          </p:txBody>
        </p:sp>
        <p:sp>
          <p:nvSpPr>
            <p:cNvPr id="353" name="Google Shape;353;p38"/>
            <p:cNvSpPr txBox="1"/>
            <p:nvPr/>
          </p:nvSpPr>
          <p:spPr>
            <a:xfrm>
              <a:off x="2147" y="1205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-0.078</a:t>
              </a:r>
              <a:endParaRPr/>
            </a:p>
          </p:txBody>
        </p:sp>
        <p:sp>
          <p:nvSpPr>
            <p:cNvPr id="354" name="Google Shape;354;p38"/>
            <p:cNvSpPr txBox="1"/>
            <p:nvPr/>
          </p:nvSpPr>
          <p:spPr>
            <a:xfrm>
              <a:off x="3209" y="1205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-0.345</a:t>
              </a:r>
              <a:endParaRPr/>
            </a:p>
          </p:txBody>
        </p:sp>
        <p:sp>
          <p:nvSpPr>
            <p:cNvPr id="355" name="Google Shape;355;p38"/>
            <p:cNvSpPr txBox="1"/>
            <p:nvPr/>
          </p:nvSpPr>
          <p:spPr>
            <a:xfrm>
              <a:off x="4271" y="1205"/>
              <a:ext cx="1249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502900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0.027</a:t>
              </a:r>
              <a:endParaRPr/>
            </a:p>
          </p:txBody>
        </p:sp>
        <p:sp>
          <p:nvSpPr>
            <p:cNvPr id="356" name="Google Shape;356;p38"/>
            <p:cNvSpPr txBox="1"/>
            <p:nvPr/>
          </p:nvSpPr>
          <p:spPr>
            <a:xfrm>
              <a:off x="336" y="1405"/>
              <a:ext cx="874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23.2</a:t>
              </a:r>
              <a:endParaRPr/>
            </a:p>
          </p:txBody>
        </p:sp>
        <p:sp>
          <p:nvSpPr>
            <p:cNvPr id="357" name="Google Shape;357;p38"/>
            <p:cNvSpPr txBox="1"/>
            <p:nvPr/>
          </p:nvSpPr>
          <p:spPr>
            <a:xfrm>
              <a:off x="1210" y="1405"/>
              <a:ext cx="937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77.53</a:t>
              </a:r>
              <a:endParaRPr/>
            </a:p>
          </p:txBody>
        </p:sp>
        <p:sp>
          <p:nvSpPr>
            <p:cNvPr id="358" name="Google Shape;358;p38"/>
            <p:cNvSpPr txBox="1"/>
            <p:nvPr/>
          </p:nvSpPr>
          <p:spPr>
            <a:xfrm>
              <a:off x="2147" y="1405"/>
              <a:ext cx="1062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1.097</a:t>
              </a:r>
              <a:endParaRPr/>
            </a:p>
          </p:txBody>
        </p:sp>
        <p:sp>
          <p:nvSpPr>
            <p:cNvPr id="359" name="Google Shape;359;p38"/>
            <p:cNvSpPr txBox="1"/>
            <p:nvPr/>
          </p:nvSpPr>
          <p:spPr>
            <a:xfrm>
              <a:off x="3209" y="1405"/>
              <a:ext cx="1062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-0.282</a:t>
              </a:r>
              <a:endParaRPr/>
            </a:p>
          </p:txBody>
        </p:sp>
        <p:sp>
          <p:nvSpPr>
            <p:cNvPr id="360" name="Google Shape;360;p38"/>
            <p:cNvSpPr txBox="1"/>
            <p:nvPr/>
          </p:nvSpPr>
          <p:spPr>
            <a:xfrm>
              <a:off x="4271" y="1405"/>
              <a:ext cx="1249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502900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-0.309</a:t>
              </a:r>
              <a:endParaRPr/>
            </a:p>
          </p:txBody>
        </p:sp>
        <p:sp>
          <p:nvSpPr>
            <p:cNvPr id="361" name="Google Shape;361;p38"/>
            <p:cNvSpPr txBox="1"/>
            <p:nvPr/>
          </p:nvSpPr>
          <p:spPr>
            <a:xfrm>
              <a:off x="336" y="1604"/>
              <a:ext cx="874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20.0</a:t>
              </a:r>
              <a:endParaRPr/>
            </a:p>
          </p:txBody>
        </p:sp>
        <p:sp>
          <p:nvSpPr>
            <p:cNvPr id="362" name="Google Shape;362;p38"/>
            <p:cNvSpPr txBox="1"/>
            <p:nvPr/>
          </p:nvSpPr>
          <p:spPr>
            <a:xfrm>
              <a:off x="1210" y="1604"/>
              <a:ext cx="937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77.32</a:t>
              </a:r>
              <a:endParaRPr/>
            </a:p>
          </p:txBody>
        </p:sp>
        <p:sp>
          <p:nvSpPr>
            <p:cNvPr id="363" name="Google Shape;363;p38"/>
            <p:cNvSpPr txBox="1"/>
            <p:nvPr/>
          </p:nvSpPr>
          <p:spPr>
            <a:xfrm>
              <a:off x="2147" y="1604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-0.992</a:t>
              </a:r>
              <a:endParaRPr/>
            </a:p>
          </p:txBody>
        </p:sp>
        <p:sp>
          <p:nvSpPr>
            <p:cNvPr id="364" name="Google Shape;364;p38"/>
            <p:cNvSpPr txBox="1"/>
            <p:nvPr/>
          </p:nvSpPr>
          <p:spPr>
            <a:xfrm>
              <a:off x="3209" y="1604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-0.546</a:t>
              </a:r>
              <a:endParaRPr/>
            </a:p>
          </p:txBody>
        </p:sp>
        <p:sp>
          <p:nvSpPr>
            <p:cNvPr id="365" name="Google Shape;365;p38"/>
            <p:cNvSpPr txBox="1"/>
            <p:nvPr/>
          </p:nvSpPr>
          <p:spPr>
            <a:xfrm>
              <a:off x="4271" y="1604"/>
              <a:ext cx="1249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502900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0.542</a:t>
              </a:r>
              <a:endParaRPr/>
            </a:p>
          </p:txBody>
        </p:sp>
        <p:sp>
          <p:nvSpPr>
            <p:cNvPr id="366" name="Google Shape;366;p38"/>
            <p:cNvSpPr txBox="1"/>
            <p:nvPr/>
          </p:nvSpPr>
          <p:spPr>
            <a:xfrm>
              <a:off x="336" y="1804"/>
              <a:ext cx="874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22.7</a:t>
              </a:r>
              <a:endParaRPr/>
            </a:p>
          </p:txBody>
        </p:sp>
        <p:sp>
          <p:nvSpPr>
            <p:cNvPr id="367" name="Google Shape;367;p38"/>
            <p:cNvSpPr txBox="1"/>
            <p:nvPr/>
          </p:nvSpPr>
          <p:spPr>
            <a:xfrm>
              <a:off x="1210" y="1804"/>
              <a:ext cx="937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78.63</a:t>
              </a:r>
              <a:endParaRPr/>
            </a:p>
          </p:txBody>
        </p:sp>
        <p:sp>
          <p:nvSpPr>
            <p:cNvPr id="368" name="Google Shape;368;p38"/>
            <p:cNvSpPr txBox="1"/>
            <p:nvPr/>
          </p:nvSpPr>
          <p:spPr>
            <a:xfrm>
              <a:off x="2147" y="1804"/>
              <a:ext cx="1062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0.770</a:t>
              </a:r>
              <a:endParaRPr/>
            </a:p>
          </p:txBody>
        </p:sp>
        <p:sp>
          <p:nvSpPr>
            <p:cNvPr id="369" name="Google Shape;369;p38"/>
            <p:cNvSpPr txBox="1"/>
            <p:nvPr/>
          </p:nvSpPr>
          <p:spPr>
            <a:xfrm>
              <a:off x="3209" y="1804"/>
              <a:ext cx="1062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1.102</a:t>
              </a:r>
              <a:endParaRPr/>
            </a:p>
          </p:txBody>
        </p:sp>
        <p:sp>
          <p:nvSpPr>
            <p:cNvPr id="370" name="Google Shape;370;p38"/>
            <p:cNvSpPr txBox="1"/>
            <p:nvPr/>
          </p:nvSpPr>
          <p:spPr>
            <a:xfrm>
              <a:off x="4271" y="1804"/>
              <a:ext cx="1249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502900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0.849</a:t>
              </a:r>
              <a:endParaRPr/>
            </a:p>
          </p:txBody>
        </p:sp>
        <p:sp>
          <p:nvSpPr>
            <p:cNvPr id="371" name="Google Shape;371;p38"/>
            <p:cNvSpPr txBox="1"/>
            <p:nvPr/>
          </p:nvSpPr>
          <p:spPr>
            <a:xfrm>
              <a:off x="336" y="1993"/>
              <a:ext cx="874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20.8</a:t>
              </a:r>
              <a:endParaRPr/>
            </a:p>
          </p:txBody>
        </p:sp>
        <p:sp>
          <p:nvSpPr>
            <p:cNvPr id="372" name="Google Shape;372;p38"/>
            <p:cNvSpPr txBox="1"/>
            <p:nvPr/>
          </p:nvSpPr>
          <p:spPr>
            <a:xfrm>
              <a:off x="1210" y="1993"/>
              <a:ext cx="937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77.17</a:t>
              </a:r>
              <a:endParaRPr/>
            </a:p>
          </p:txBody>
        </p:sp>
        <p:sp>
          <p:nvSpPr>
            <p:cNvPr id="373" name="Google Shape;373;p38"/>
            <p:cNvSpPr txBox="1"/>
            <p:nvPr/>
          </p:nvSpPr>
          <p:spPr>
            <a:xfrm>
              <a:off x="2147" y="1993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-0.470</a:t>
              </a:r>
              <a:endParaRPr/>
            </a:p>
          </p:txBody>
        </p:sp>
        <p:sp>
          <p:nvSpPr>
            <p:cNvPr id="374" name="Google Shape;374;p38"/>
            <p:cNvSpPr txBox="1"/>
            <p:nvPr/>
          </p:nvSpPr>
          <p:spPr>
            <a:xfrm>
              <a:off x="3209" y="1993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-0.735</a:t>
              </a:r>
              <a:endParaRPr/>
            </a:p>
          </p:txBody>
        </p:sp>
        <p:sp>
          <p:nvSpPr>
            <p:cNvPr id="375" name="Google Shape;375;p38"/>
            <p:cNvSpPr txBox="1"/>
            <p:nvPr/>
          </p:nvSpPr>
          <p:spPr>
            <a:xfrm>
              <a:off x="4271" y="1993"/>
              <a:ext cx="1249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502900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0.345</a:t>
              </a:r>
              <a:endParaRPr/>
            </a:p>
          </p:txBody>
        </p:sp>
        <p:sp>
          <p:nvSpPr>
            <p:cNvPr id="376" name="Google Shape;376;p38"/>
            <p:cNvSpPr txBox="1"/>
            <p:nvPr/>
          </p:nvSpPr>
          <p:spPr>
            <a:xfrm>
              <a:off x="336" y="2193"/>
              <a:ext cx="874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18.6</a:t>
              </a:r>
              <a:endParaRPr/>
            </a:p>
          </p:txBody>
        </p:sp>
        <p:sp>
          <p:nvSpPr>
            <p:cNvPr id="377" name="Google Shape;377;p38"/>
            <p:cNvSpPr txBox="1"/>
            <p:nvPr/>
          </p:nvSpPr>
          <p:spPr>
            <a:xfrm>
              <a:off x="1210" y="2193"/>
              <a:ext cx="937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76.39</a:t>
              </a:r>
              <a:endParaRPr/>
            </a:p>
          </p:txBody>
        </p:sp>
        <p:sp>
          <p:nvSpPr>
            <p:cNvPr id="378" name="Google Shape;378;p38"/>
            <p:cNvSpPr txBox="1"/>
            <p:nvPr/>
          </p:nvSpPr>
          <p:spPr>
            <a:xfrm>
              <a:off x="2147" y="2193"/>
              <a:ext cx="1062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-1.906</a:t>
              </a:r>
              <a:endParaRPr/>
            </a:p>
          </p:txBody>
        </p:sp>
        <p:sp>
          <p:nvSpPr>
            <p:cNvPr id="379" name="Google Shape;379;p38"/>
            <p:cNvSpPr txBox="1"/>
            <p:nvPr/>
          </p:nvSpPr>
          <p:spPr>
            <a:xfrm>
              <a:off x="3209" y="2193"/>
              <a:ext cx="1062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-1.716</a:t>
              </a:r>
              <a:endParaRPr/>
            </a:p>
          </p:txBody>
        </p:sp>
        <p:sp>
          <p:nvSpPr>
            <p:cNvPr id="380" name="Google Shape;380;p38"/>
            <p:cNvSpPr txBox="1"/>
            <p:nvPr/>
          </p:nvSpPr>
          <p:spPr>
            <a:xfrm>
              <a:off x="4271" y="2193"/>
              <a:ext cx="1249" cy="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502900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3.271</a:t>
              </a:r>
              <a:endParaRPr/>
            </a:p>
          </p:txBody>
        </p:sp>
        <p:sp>
          <p:nvSpPr>
            <p:cNvPr id="381" name="Google Shape;381;p38"/>
            <p:cNvSpPr txBox="1"/>
            <p:nvPr/>
          </p:nvSpPr>
          <p:spPr>
            <a:xfrm>
              <a:off x="336" y="2392"/>
              <a:ext cx="874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21.5</a:t>
              </a:r>
              <a:endParaRPr/>
            </a:p>
          </p:txBody>
        </p:sp>
        <p:sp>
          <p:nvSpPr>
            <p:cNvPr id="382" name="Google Shape;382;p38"/>
            <p:cNvSpPr txBox="1"/>
            <p:nvPr/>
          </p:nvSpPr>
          <p:spPr>
            <a:xfrm>
              <a:off x="1210" y="2392"/>
              <a:ext cx="937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78.51</a:t>
              </a:r>
              <a:endParaRPr/>
            </a:p>
          </p:txBody>
        </p:sp>
        <p:sp>
          <p:nvSpPr>
            <p:cNvPr id="383" name="Google Shape;383;p38"/>
            <p:cNvSpPr txBox="1"/>
            <p:nvPr/>
          </p:nvSpPr>
          <p:spPr>
            <a:xfrm>
              <a:off x="2147" y="2392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-0.013</a:t>
              </a:r>
              <a:endParaRPr/>
            </a:p>
          </p:txBody>
        </p:sp>
        <p:sp>
          <p:nvSpPr>
            <p:cNvPr id="384" name="Google Shape;384;p38"/>
            <p:cNvSpPr txBox="1"/>
            <p:nvPr/>
          </p:nvSpPr>
          <p:spPr>
            <a:xfrm>
              <a:off x="3209" y="2392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0.951</a:t>
              </a:r>
              <a:endParaRPr/>
            </a:p>
          </p:txBody>
        </p:sp>
        <p:sp>
          <p:nvSpPr>
            <p:cNvPr id="385" name="Google Shape;385;p38"/>
            <p:cNvSpPr txBox="1"/>
            <p:nvPr/>
          </p:nvSpPr>
          <p:spPr>
            <a:xfrm>
              <a:off x="4271" y="2392"/>
              <a:ext cx="1249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502900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-0.012</a:t>
              </a:r>
              <a:endParaRPr/>
            </a:p>
          </p:txBody>
        </p:sp>
        <p:sp>
          <p:nvSpPr>
            <p:cNvPr id="386" name="Google Shape;386;p38"/>
            <p:cNvSpPr txBox="1"/>
            <p:nvPr/>
          </p:nvSpPr>
          <p:spPr>
            <a:xfrm>
              <a:off x="336" y="2592"/>
              <a:ext cx="874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22.0</a:t>
              </a:r>
              <a:endParaRPr/>
            </a:p>
          </p:txBody>
        </p:sp>
        <p:sp>
          <p:nvSpPr>
            <p:cNvPr id="387" name="Google Shape;387;p38"/>
            <p:cNvSpPr txBox="1"/>
            <p:nvPr/>
          </p:nvSpPr>
          <p:spPr>
            <a:xfrm>
              <a:off x="1210" y="2592"/>
              <a:ext cx="937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78.15</a:t>
              </a:r>
              <a:endParaRPr/>
            </a:p>
          </p:txBody>
        </p:sp>
        <p:sp>
          <p:nvSpPr>
            <p:cNvPr id="388" name="Google Shape;388;p38"/>
            <p:cNvSpPr txBox="1"/>
            <p:nvPr/>
          </p:nvSpPr>
          <p:spPr>
            <a:xfrm>
              <a:off x="2147" y="2592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0.313</a:t>
              </a:r>
              <a:endParaRPr/>
            </a:p>
          </p:txBody>
        </p:sp>
        <p:sp>
          <p:nvSpPr>
            <p:cNvPr id="389" name="Google Shape;389;p38"/>
            <p:cNvSpPr txBox="1"/>
            <p:nvPr/>
          </p:nvSpPr>
          <p:spPr>
            <a:xfrm>
              <a:off x="3209" y="2592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0.498</a:t>
              </a:r>
              <a:endParaRPr/>
            </a:p>
          </p:txBody>
        </p:sp>
        <p:sp>
          <p:nvSpPr>
            <p:cNvPr id="390" name="Google Shape;390;p38"/>
            <p:cNvSpPr txBox="1"/>
            <p:nvPr/>
          </p:nvSpPr>
          <p:spPr>
            <a:xfrm>
              <a:off x="4271" y="2592"/>
              <a:ext cx="1249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502900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0.156</a:t>
              </a:r>
              <a:endParaRPr/>
            </a:p>
          </p:txBody>
        </p:sp>
        <p:sp>
          <p:nvSpPr>
            <p:cNvPr id="391" name="Google Shape;391;p38"/>
            <p:cNvSpPr txBox="1"/>
            <p:nvPr/>
          </p:nvSpPr>
          <p:spPr>
            <a:xfrm>
              <a:off x="336" y="2792"/>
              <a:ext cx="874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23.8</a:t>
              </a:r>
              <a:endParaRPr/>
            </a:p>
          </p:txBody>
        </p:sp>
        <p:sp>
          <p:nvSpPr>
            <p:cNvPr id="392" name="Google Shape;392;p38"/>
            <p:cNvSpPr txBox="1"/>
            <p:nvPr/>
          </p:nvSpPr>
          <p:spPr>
            <a:xfrm>
              <a:off x="1210" y="2792"/>
              <a:ext cx="937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78.99</a:t>
              </a:r>
              <a:endParaRPr/>
            </a:p>
          </p:txBody>
        </p:sp>
        <p:sp>
          <p:nvSpPr>
            <p:cNvPr id="393" name="Google Shape;393;p38"/>
            <p:cNvSpPr txBox="1"/>
            <p:nvPr/>
          </p:nvSpPr>
          <p:spPr>
            <a:xfrm>
              <a:off x="2147" y="2792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1.489</a:t>
              </a:r>
              <a:endParaRPr/>
            </a:p>
          </p:txBody>
        </p:sp>
        <p:sp>
          <p:nvSpPr>
            <p:cNvPr id="394" name="Google Shape;394;p38"/>
            <p:cNvSpPr txBox="1"/>
            <p:nvPr/>
          </p:nvSpPr>
          <p:spPr>
            <a:xfrm>
              <a:off x="3209" y="2792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1.555</a:t>
              </a:r>
              <a:endParaRPr/>
            </a:p>
          </p:txBody>
        </p:sp>
        <p:sp>
          <p:nvSpPr>
            <p:cNvPr id="395" name="Google Shape;395;p38"/>
            <p:cNvSpPr txBox="1"/>
            <p:nvPr/>
          </p:nvSpPr>
          <p:spPr>
            <a:xfrm>
              <a:off x="4271" y="2792"/>
              <a:ext cx="1249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502900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2.315</a:t>
              </a:r>
              <a:endParaRPr/>
            </a:p>
          </p:txBody>
        </p:sp>
        <p:sp>
          <p:nvSpPr>
            <p:cNvPr id="396" name="Google Shape;396;p38"/>
            <p:cNvSpPr txBox="1"/>
            <p:nvPr/>
          </p:nvSpPr>
          <p:spPr>
            <a:xfrm>
              <a:off x="336" y="2992"/>
              <a:ext cx="874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21.2</a:t>
              </a:r>
              <a:endParaRPr/>
            </a:p>
          </p:txBody>
        </p:sp>
        <p:sp>
          <p:nvSpPr>
            <p:cNvPr id="397" name="Google Shape;397;p38"/>
            <p:cNvSpPr txBox="1"/>
            <p:nvPr/>
          </p:nvSpPr>
          <p:spPr>
            <a:xfrm>
              <a:off x="1210" y="2992"/>
              <a:ext cx="937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77.37</a:t>
              </a:r>
              <a:endParaRPr/>
            </a:p>
          </p:txBody>
        </p:sp>
        <p:sp>
          <p:nvSpPr>
            <p:cNvPr id="398" name="Google Shape;398;p38"/>
            <p:cNvSpPr txBox="1"/>
            <p:nvPr/>
          </p:nvSpPr>
          <p:spPr>
            <a:xfrm>
              <a:off x="2147" y="2992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-0.209</a:t>
              </a:r>
              <a:endParaRPr/>
            </a:p>
          </p:txBody>
        </p:sp>
        <p:sp>
          <p:nvSpPr>
            <p:cNvPr id="399" name="Google Shape;399;p38"/>
            <p:cNvSpPr txBox="1"/>
            <p:nvPr/>
          </p:nvSpPr>
          <p:spPr>
            <a:xfrm>
              <a:off x="3209" y="2992"/>
              <a:ext cx="1062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411475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-0.483</a:t>
              </a:r>
              <a:endParaRPr/>
            </a:p>
          </p:txBody>
        </p:sp>
        <p:sp>
          <p:nvSpPr>
            <p:cNvPr id="400" name="Google Shape;400;p38"/>
            <p:cNvSpPr txBox="1"/>
            <p:nvPr/>
          </p:nvSpPr>
          <p:spPr>
            <a:xfrm>
              <a:off x="4271" y="2992"/>
              <a:ext cx="1249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502900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0.101</a:t>
              </a:r>
              <a:endParaRPr/>
            </a:p>
          </p:txBody>
        </p:sp>
        <p:sp>
          <p:nvSpPr>
            <p:cNvPr id="401" name="Google Shape;401;p38"/>
            <p:cNvSpPr txBox="1"/>
            <p:nvPr/>
          </p:nvSpPr>
          <p:spPr>
            <a:xfrm>
              <a:off x="336" y="3192"/>
              <a:ext cx="874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8"/>
            <p:cNvSpPr txBox="1"/>
            <p:nvPr/>
          </p:nvSpPr>
          <p:spPr>
            <a:xfrm>
              <a:off x="1210" y="3192"/>
              <a:ext cx="937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 txBox="1"/>
            <p:nvPr/>
          </p:nvSpPr>
          <p:spPr>
            <a:xfrm>
              <a:off x="2147" y="3192"/>
              <a:ext cx="1062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 txBox="1"/>
            <p:nvPr/>
          </p:nvSpPr>
          <p:spPr>
            <a:xfrm>
              <a:off x="3209" y="3192"/>
              <a:ext cx="2311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502900" wrap="square" tIns="0">
              <a:noAutofit/>
            </a:bodyPr>
            <a:lstStyle/>
            <a:p>
              <a:pPr indent="0" lvl="0" marL="0" marR="0" rtl="0" algn="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7.285</a:t>
              </a:r>
              <a:endParaRPr/>
            </a:p>
          </p:txBody>
        </p:sp>
        <p:sp>
          <p:nvSpPr>
            <p:cNvPr id="405" name="Google Shape;405;p38"/>
            <p:cNvSpPr txBox="1"/>
            <p:nvPr/>
          </p:nvSpPr>
          <p:spPr>
            <a:xfrm>
              <a:off x="336" y="3401"/>
              <a:ext cx="874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 txBox="1"/>
            <p:nvPr/>
          </p:nvSpPr>
          <p:spPr>
            <a:xfrm>
              <a:off x="1210" y="3401"/>
              <a:ext cx="937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 txBox="1"/>
            <p:nvPr/>
          </p:nvSpPr>
          <p:spPr>
            <a:xfrm>
              <a:off x="2147" y="3401"/>
              <a:ext cx="1062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8" name="Google Shape;408;p38"/>
            <p:cNvCxnSpPr/>
            <p:nvPr/>
          </p:nvCxnSpPr>
          <p:spPr>
            <a:xfrm>
              <a:off x="336" y="1205"/>
              <a:ext cx="51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9" name="Google Shape;409;p38"/>
            <p:cNvCxnSpPr/>
            <p:nvPr/>
          </p:nvCxnSpPr>
          <p:spPr>
            <a:xfrm>
              <a:off x="336" y="3192"/>
              <a:ext cx="51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10" name="Google Shape;410;p38"/>
          <p:cNvSpPr txBox="1"/>
          <p:nvPr/>
        </p:nvSpPr>
        <p:spPr>
          <a:xfrm>
            <a:off x="685800" y="5257800"/>
            <a:ext cx="63246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Notes: x-bar= 21.52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=1.532;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y-bar= 77.754;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=0.795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16" name="Google Shape;416;p3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417" name="Google Shape;417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8" name="Google Shape;418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 </a:t>
            </a:r>
            <a:r>
              <a:rPr b="0" i="1" lang="en-US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pic>
        <p:nvPicPr>
          <p:cNvPr id="419" name="Google Shape;419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931987"/>
            <a:ext cx="4191000" cy="2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9"/>
          <p:cNvSpPr txBox="1"/>
          <p:nvPr/>
        </p:nvSpPr>
        <p:spPr>
          <a:xfrm>
            <a:off x="1371600" y="4876800"/>
            <a:ext cx="65960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.81 ⇒ strong positive correlation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685800" y="3810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Explanatory Variable and Response Variable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46087" y="2057400"/>
            <a:ext cx="8229600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describes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relationships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quantitative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is the quantitative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explanatory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is the quantitative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correlation between per capita gross domestic product (X) and life expectancy (Y) will be explored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26" name="Google Shape;426;p4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427" name="Google Shape;427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40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 </a:t>
            </a:r>
            <a:r>
              <a:rPr b="0" i="1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29" name="Google Shape;429;p40"/>
          <p:cNvSpPr txBox="1"/>
          <p:nvPr/>
        </p:nvSpPr>
        <p:spPr>
          <a:xfrm>
            <a:off x="685800" y="1462087"/>
            <a:ext cx="7543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calculations with calculator or applet.</a:t>
            </a:r>
            <a:endParaRPr/>
          </a:p>
        </p:txBody>
      </p:sp>
      <p:pic>
        <p:nvPicPr>
          <p:cNvPr descr="30xiisbig" id="430" name="Google Shape;43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48000"/>
            <a:ext cx="1797050" cy="315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2895600"/>
            <a:ext cx="4876800" cy="31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0"/>
          <p:cNvSpPr txBox="1"/>
          <p:nvPr/>
        </p:nvSpPr>
        <p:spPr>
          <a:xfrm>
            <a:off x="990600" y="2438400"/>
            <a:ext cx="168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 two-variable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calculator</a:t>
            </a:r>
            <a:endParaRPr/>
          </a:p>
        </p:txBody>
      </p:sp>
      <p:sp>
        <p:nvSpPr>
          <p:cNvPr id="433" name="Google Shape;433;p40"/>
          <p:cNvSpPr txBox="1"/>
          <p:nvPr/>
        </p:nvSpPr>
        <p:spPr>
          <a:xfrm>
            <a:off x="3962400" y="2286000"/>
            <a:ext cx="4616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entry screen of the two variable Applet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comes with the text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45" name="Google Shape;445;p4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446" name="Google Shape;446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7" name="Google Shape;447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Beware!</a:t>
            </a:r>
            <a:endParaRPr/>
          </a:p>
        </p:txBody>
      </p:sp>
      <p:sp>
        <p:nvSpPr>
          <p:cNvPr id="448" name="Google Shape;448;p4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applies to </a:t>
            </a:r>
            <a:r>
              <a:rPr b="0" i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 only</a:t>
            </a:r>
            <a:endParaRPr b="0" i="0" sz="3600" u="none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 have large influences on </a:t>
            </a:r>
            <a:r>
              <a:rPr b="0" i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does </a:t>
            </a:r>
            <a:r>
              <a:rPr b="0" i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imply causation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54" name="Google Shape;454;p4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455" name="Google Shape;455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6" name="Google Shape;456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Nonlinear relationships</a:t>
            </a:r>
            <a:endParaRPr/>
          </a:p>
        </p:txBody>
      </p:sp>
      <p:sp>
        <p:nvSpPr>
          <p:cNvPr id="457" name="Google Shape;457;p42"/>
          <p:cNvSpPr txBox="1"/>
          <p:nvPr>
            <p:ph idx="1" type="body"/>
          </p:nvPr>
        </p:nvSpPr>
        <p:spPr>
          <a:xfrm>
            <a:off x="457200" y="1295400"/>
            <a:ext cx="4038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shows :miles per gallon” versus “speed” (“car data”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≈ 0; but this is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misleading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there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strong non-linear upside down U-shape relationship</a:t>
            </a:r>
            <a:endParaRPr/>
          </a:p>
        </p:txBody>
      </p:sp>
      <p:pic>
        <p:nvPicPr>
          <p:cNvPr id="458" name="Google Shape;458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3898900"/>
            <a:ext cx="2570162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1925" y="1120775"/>
            <a:ext cx="2759075" cy="28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71" name="Google Shape;471;p4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472" name="Google Shape;472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3" name="Google Shape;473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Outliers Can Have a Large Influence</a:t>
            </a:r>
            <a:endParaRPr/>
          </a:p>
        </p:txBody>
      </p:sp>
      <p:pic>
        <p:nvPicPr>
          <p:cNvPr id="474" name="Google Shape;4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974850"/>
            <a:ext cx="411480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3"/>
          <p:cNvSpPr txBox="1"/>
          <p:nvPr/>
        </p:nvSpPr>
        <p:spPr>
          <a:xfrm>
            <a:off x="609600" y="5181600"/>
            <a:ext cx="7924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outlier, r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≅ 0</a:t>
            </a: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the outlier, r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≅ .8</a:t>
            </a:r>
            <a:endParaRPr/>
          </a:p>
        </p:txBody>
      </p:sp>
      <p:cxnSp>
        <p:nvCxnSpPr>
          <p:cNvPr id="476" name="Google Shape;476;p43"/>
          <p:cNvCxnSpPr/>
          <p:nvPr/>
        </p:nvCxnSpPr>
        <p:spPr>
          <a:xfrm>
            <a:off x="1676400" y="2209800"/>
            <a:ext cx="13716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7" name="Google Shape;477;p43"/>
          <p:cNvSpPr txBox="1"/>
          <p:nvPr/>
        </p:nvSpPr>
        <p:spPr>
          <a:xfrm>
            <a:off x="609600" y="1981200"/>
            <a:ext cx="1082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does not imply causation</a:t>
            </a:r>
            <a:endParaRPr/>
          </a:p>
        </p:txBody>
      </p:sp>
      <p:sp>
        <p:nvSpPr>
          <p:cNvPr id="483" name="Google Shape;483;p44"/>
          <p:cNvSpPr txBox="1"/>
          <p:nvPr>
            <p:ph idx="1" type="body"/>
          </p:nvPr>
        </p:nvSpPr>
        <p:spPr>
          <a:xfrm>
            <a:off x="457200" y="1905000"/>
            <a:ext cx="8229600" cy="422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text pp. 144 - 146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91" name="Google Shape;491;p4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492" name="Google Shape;492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3" name="Google Shape;493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Practice: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Calories and sodium content of hot dogs</a:t>
            </a:r>
            <a:endParaRPr/>
          </a:p>
        </p:txBody>
      </p:sp>
      <p:sp>
        <p:nvSpPr>
          <p:cNvPr id="494" name="Google Shape;494;p45"/>
          <p:cNvSpPr txBox="1"/>
          <p:nvPr>
            <p:ph idx="1" type="body"/>
          </p:nvPr>
        </p:nvSpPr>
        <p:spPr>
          <a:xfrm>
            <a:off x="4652962" y="1905000"/>
            <a:ext cx="4033837" cy="422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lowest and highest calorie counts? …lowest and highest sodium levels?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or negative association?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outliers? If we ignore outlier, is relation still linear? Does the correlation become stronger? </a:t>
            </a:r>
            <a:endParaRPr/>
          </a:p>
        </p:txBody>
      </p:sp>
      <p:pic>
        <p:nvPicPr>
          <p:cNvPr id="495" name="Google Shape;495;p45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0"/>
            <a:ext cx="4033837" cy="315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01" name="Google Shape;501;p4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502" name="Google Shape;502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3" name="Google Shape;503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Practice : IQ and grades</a:t>
            </a:r>
            <a:endParaRPr/>
          </a:p>
        </p:txBody>
      </p:sp>
      <p:sp>
        <p:nvSpPr>
          <p:cNvPr id="504" name="Google Shape;504;p46"/>
          <p:cNvSpPr txBox="1"/>
          <p:nvPr>
            <p:ph idx="1" type="body"/>
          </p:nvPr>
        </p:nvSpPr>
        <p:spPr>
          <a:xfrm>
            <a:off x="4652962" y="1600200"/>
            <a:ext cx="40338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or negative association?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form linear?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correlation strong?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IQ and GPA for the outlier on the bottom there? </a:t>
            </a:r>
            <a:endParaRPr/>
          </a:p>
        </p:txBody>
      </p:sp>
      <p:pic>
        <p:nvPicPr>
          <p:cNvPr id="505" name="Google Shape;505;p46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47875"/>
            <a:ext cx="3962400" cy="3357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46"/>
          <p:cNvCxnSpPr/>
          <p:nvPr/>
        </p:nvCxnSpPr>
        <p:spPr>
          <a:xfrm>
            <a:off x="2971800" y="4800600"/>
            <a:ext cx="1981200" cy="685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b="0" i="0" lang="en-US" sz="6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(data file = gdp_life.sav)</a:t>
            </a:r>
            <a:endParaRPr/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7620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{52A94FFC-4F04-48DA-9550-8A388FE212FF}</a:tableStyleId>
              </a:tblPr>
              <a:tblGrid>
                <a:gridCol w="2590800"/>
                <a:gridCol w="2590800"/>
                <a:gridCol w="2590800"/>
              </a:tblGrid>
              <a:tr h="49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 Capita GDP (</a:t>
                      </a: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Life 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Expectancy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Austria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21.4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77.48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Belgium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77.53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Finland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20.0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77.32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France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22.7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78.63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Germany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20.8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77.17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Ireland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18.6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76.39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Italy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78.51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Netherlands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22.0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78.15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Switzerland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78.99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United Kingdom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77.37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1524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Scatterplot: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Bivariate points (</a:t>
            </a:r>
            <a:r>
              <a:rPr b="0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19200"/>
            <a:ext cx="6324600" cy="5062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3200400" y="1905000"/>
            <a:ext cx="2286000" cy="5270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the data point for Switzerland (23.8, 78.99)</a:t>
            </a:r>
            <a:endParaRPr/>
          </a:p>
        </p:txBody>
      </p:sp>
      <p:cxnSp>
        <p:nvCxnSpPr>
          <p:cNvPr id="181" name="Google Shape;181;p24"/>
          <p:cNvCxnSpPr/>
          <p:nvPr/>
        </p:nvCxnSpPr>
        <p:spPr>
          <a:xfrm>
            <a:off x="5486400" y="2057400"/>
            <a:ext cx="1295400" cy="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Scatterplots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685800" y="1485900"/>
            <a:ext cx="77724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relationship be described by straight line (linear)? ..by a curved line? etc.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Outliers?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Any deviations from overall pattern?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relationship either: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association (upward slope)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association (downward slope)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association (flat)</a:t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Extent to which points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adhere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imaginary trend line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26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Interpretation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3200400" y="1905000"/>
            <a:ext cx="2286000" cy="5270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the data point for Switzerland (23.8, 78.99)</a:t>
            </a:r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5486400" y="2057400"/>
            <a:ext cx="1295400" cy="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201" name="Google Shape;201;p2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46312"/>
            <a:ext cx="4038600" cy="323373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>
            <p:ph idx="4294967295" type="body"/>
          </p:nvPr>
        </p:nvSpPr>
        <p:spPr>
          <a:xfrm>
            <a:off x="4648200" y="2438400"/>
            <a:ext cx="4038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Form: linear (straight)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Outliers: none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Direction: positive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 difficult to judge by eye</a:t>
            </a:r>
            <a:endParaRPr/>
          </a:p>
        </p:txBody>
      </p:sp>
      <p:cxnSp>
        <p:nvCxnSpPr>
          <p:cNvPr id="203" name="Google Shape;203;p26"/>
          <p:cNvCxnSpPr/>
          <p:nvPr/>
        </p:nvCxnSpPr>
        <p:spPr>
          <a:xfrm flipH="1" rot="10800000">
            <a:off x="1524000" y="2819400"/>
            <a:ext cx="2743200" cy="1828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4" name="Google Shape;204;p26"/>
          <p:cNvSpPr txBox="1"/>
          <p:nvPr/>
        </p:nvSpPr>
        <p:spPr>
          <a:xfrm>
            <a:off x="838200" y="1600200"/>
            <a:ext cx="7543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the scatterplot we saw earlier: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/>
          </a:p>
        </p:txBody>
      </p:sp>
      <p:sp>
        <p:nvSpPr>
          <p:cNvPr id="219" name="Google Shape;219;p27"/>
          <p:cNvSpPr txBox="1"/>
          <p:nvPr>
            <p:ph idx="4294967295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Form: linear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Outliers: none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Direction: positive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 difficult to judge by eye (looks strong)</a:t>
            </a:r>
            <a:endParaRPr/>
          </a:p>
        </p:txBody>
      </p:sp>
      <p:pic>
        <p:nvPicPr>
          <p:cNvPr descr="Picture4.png" id="220" name="Google Shape;220;p2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68500"/>
            <a:ext cx="4038600" cy="3789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7"/>
          <p:cNvCxnSpPr/>
          <p:nvPr/>
        </p:nvCxnSpPr>
        <p:spPr>
          <a:xfrm flipH="1" rot="10800000">
            <a:off x="1066800" y="2667000"/>
            <a:ext cx="23622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/>
          </a:p>
        </p:txBody>
      </p:sp>
      <p:sp>
        <p:nvSpPr>
          <p:cNvPr id="236" name="Google Shape;236;p28"/>
          <p:cNvSpPr txBox="1"/>
          <p:nvPr>
            <p:ph idx="4294967295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Form: linear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Outliers: none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Direction: negative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 difficult to judge by eye (looks moderate)</a:t>
            </a:r>
            <a:endParaRPr/>
          </a:p>
        </p:txBody>
      </p:sp>
      <p:pic>
        <p:nvPicPr>
          <p:cNvPr descr="Picture3.png" id="237" name="Google Shape;237;p2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85975"/>
            <a:ext cx="4038600" cy="355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8"/>
          <p:cNvCxnSpPr/>
          <p:nvPr/>
        </p:nvCxnSpPr>
        <p:spPr>
          <a:xfrm>
            <a:off x="1981200" y="2362200"/>
            <a:ext cx="1663700" cy="1792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4</a:t>
            </a:r>
            <a:endParaRPr/>
          </a:p>
        </p:txBody>
      </p:sp>
      <p:sp>
        <p:nvSpPr>
          <p:cNvPr id="253" name="Google Shape;253;p29"/>
          <p:cNvSpPr txBox="1"/>
          <p:nvPr>
            <p:ph idx="4294967295" type="body"/>
          </p:nvPr>
        </p:nvSpPr>
        <p:spPr>
          <a:xfrm>
            <a:off x="4648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Form: linear(?)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Outliers: none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Direction: negative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 difficult to judge by eye (looks weak)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1.png" id="254" name="Google Shape;254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79612"/>
            <a:ext cx="4038600" cy="3767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9"/>
          <p:cNvCxnSpPr/>
          <p:nvPr/>
        </p:nvCxnSpPr>
        <p:spPr>
          <a:xfrm>
            <a:off x="1600200" y="2971800"/>
            <a:ext cx="2057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