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1" r:id="rId10"/>
    <p:sldId id="262" r:id="rId11"/>
    <p:sldId id="263" r:id="rId12"/>
    <p:sldId id="265" r:id="rId13"/>
    <p:sldId id="266" r:id="rId14"/>
    <p:sldId id="264"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D086B-B31B-4DBE-9158-F0503846821C}" v="18" dt="2022-05-24T10:00:24.996"/>
    <p1510:client id="{29261A70-FE56-4143-8E71-62FD09F9DFA7}" v="121" dt="2022-05-23T18:01:03.681"/>
    <p1510:client id="{41FE5442-9B48-4D68-8972-61E1BC78CA10}" v="115" dt="2022-05-24T06:10:18.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3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20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21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35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73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89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2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2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53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8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37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5/24/2022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22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i="0" cap="none" spc="0" baseline="0">
                <a:solidFill>
                  <a:schemeClr val="tx1">
                    <a:tint val="75000"/>
                  </a:schemeClr>
                </a:solidFill>
              </a:defRPr>
            </a:lvl1pPr>
          </a:lstStyle>
          <a:p>
            <a:fld id="{6A4B53A7-3209-46A6-9454-F38EAC8F11E7}" type="datetimeFigureOut">
              <a:rPr lang="en-US" smtClean="0"/>
              <a:pPr/>
              <a:t>5/24/2022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i="0" cap="none" spc="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none" spc="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21941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73717C4E-944C-5B2F-F48C-8B7ECB6204EB}"/>
              </a:ext>
            </a:extLst>
          </p:cNvPr>
          <p:cNvPicPr>
            <a:picLocks noChangeAspect="1"/>
          </p:cNvPicPr>
          <p:nvPr/>
        </p:nvPicPr>
        <p:blipFill rotWithShape="1">
          <a:blip r:embed="rId2">
            <a:duotone>
              <a:schemeClr val="accent1">
                <a:shade val="45000"/>
                <a:satMod val="135000"/>
              </a:schemeClr>
              <a:prstClr val="white"/>
            </a:duotone>
            <a:alphaModFix amt="35000"/>
          </a:blip>
          <a:srcRect t="29687"/>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A923513-0FA5-16DE-028D-7EB8D279D32A}"/>
              </a:ext>
            </a:extLst>
          </p:cNvPr>
          <p:cNvSpPr>
            <a:spLocks noGrp="1"/>
          </p:cNvSpPr>
          <p:nvPr>
            <p:ph type="ctrTitle"/>
          </p:nvPr>
        </p:nvSpPr>
        <p:spPr>
          <a:xfrm>
            <a:off x="949303" y="8877"/>
            <a:ext cx="9679449" cy="3849543"/>
          </a:xfrm>
        </p:spPr>
        <p:txBody>
          <a:bodyPr anchor="b">
            <a:normAutofit/>
          </a:bodyPr>
          <a:lstStyle/>
          <a:p>
            <a:r>
              <a:rPr lang="en-IN" sz="7200">
                <a:solidFill>
                  <a:srgbClr val="FFFFFF"/>
                </a:solidFill>
              </a:rPr>
              <a:t>SPRINT-2 PROJECT</a:t>
            </a:r>
            <a:br>
              <a:rPr lang="en-IN" sz="7200">
                <a:solidFill>
                  <a:srgbClr val="FFFFFF"/>
                </a:solidFill>
              </a:rPr>
            </a:br>
            <a:r>
              <a:rPr lang="en-IN" sz="7200">
                <a:solidFill>
                  <a:srgbClr val="FFFFFF"/>
                </a:solidFill>
              </a:rPr>
              <a:t>Team-D</a:t>
            </a:r>
          </a:p>
        </p:txBody>
      </p:sp>
      <p:sp>
        <p:nvSpPr>
          <p:cNvPr id="3" name="Subtitle 2">
            <a:extLst>
              <a:ext uri="{FF2B5EF4-FFF2-40B4-BE49-F238E27FC236}">
                <a16:creationId xmlns:a16="http://schemas.microsoft.com/office/drawing/2014/main" id="{3CDB0A26-4340-5866-7BF7-F921490CDB36}"/>
              </a:ext>
            </a:extLst>
          </p:cNvPr>
          <p:cNvSpPr>
            <a:spLocks noGrp="1"/>
          </p:cNvSpPr>
          <p:nvPr>
            <p:ph type="subTitle" idx="1"/>
          </p:nvPr>
        </p:nvSpPr>
        <p:spPr>
          <a:xfrm>
            <a:off x="1256275" y="4077478"/>
            <a:ext cx="9679449" cy="1771035"/>
          </a:xfrm>
        </p:spPr>
        <p:txBody>
          <a:bodyPr anchor="ctr">
            <a:normAutofit/>
          </a:bodyPr>
          <a:lstStyle/>
          <a:p>
            <a:r>
              <a:rPr lang="en-IN" sz="2000">
                <a:solidFill>
                  <a:srgbClr val="FFFFFF"/>
                </a:solidFill>
              </a:rPr>
              <a:t>B.Sahari</a:t>
            </a:r>
          </a:p>
          <a:p>
            <a:r>
              <a:rPr lang="en-IN" sz="2000">
                <a:solidFill>
                  <a:srgbClr val="FFFFFF"/>
                </a:solidFill>
              </a:rPr>
              <a:t>Mohd Alishan</a:t>
            </a:r>
          </a:p>
          <a:p>
            <a:r>
              <a:rPr lang="en-IN" sz="2000">
                <a:solidFill>
                  <a:srgbClr val="FFFFFF"/>
                </a:solidFill>
              </a:rPr>
              <a:t>Aman Barik</a:t>
            </a:r>
          </a:p>
          <a:p>
            <a:r>
              <a:rPr lang="en-IN" sz="2000">
                <a:solidFill>
                  <a:srgbClr val="FFFFFF"/>
                </a:solidFill>
              </a:rPr>
              <a:t>Anshul</a:t>
            </a:r>
          </a:p>
          <a:p>
            <a:endParaRPr lang="en-IN" sz="200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4183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73C11-1EA9-2297-87CF-67432F547C8D}"/>
              </a:ext>
            </a:extLst>
          </p:cNvPr>
          <p:cNvSpPr txBox="1"/>
          <p:nvPr/>
        </p:nvSpPr>
        <p:spPr>
          <a:xfrm>
            <a:off x="933060" y="426487"/>
            <a:ext cx="10795519" cy="523220"/>
          </a:xfrm>
          <a:prstGeom prst="rect">
            <a:avLst/>
          </a:prstGeom>
          <a:noFill/>
        </p:spPr>
        <p:txBody>
          <a:bodyPr wrap="square">
            <a:spAutoFit/>
          </a:bodyPr>
          <a:lstStyle/>
          <a:p>
            <a:r>
              <a:rPr lang="en-IN" sz="2800" b="1" i="0">
                <a:solidFill>
                  <a:srgbClr val="3C3C3C"/>
                </a:solidFill>
                <a:effectLst/>
                <a:latin typeface="Open Sans" panose="020B0606030504020204" pitchFamily="34" charset="0"/>
              </a:rPr>
              <a:t>2. Frontend Design Implementation</a:t>
            </a:r>
            <a:endParaRPr lang="en-IN" sz="2800"/>
          </a:p>
        </p:txBody>
      </p:sp>
      <p:sp>
        <p:nvSpPr>
          <p:cNvPr id="5" name="TextBox 4">
            <a:extLst>
              <a:ext uri="{FF2B5EF4-FFF2-40B4-BE49-F238E27FC236}">
                <a16:creationId xmlns:a16="http://schemas.microsoft.com/office/drawing/2014/main" id="{E186012D-08C0-DA51-353B-9006F87696F0}"/>
              </a:ext>
            </a:extLst>
          </p:cNvPr>
          <p:cNvSpPr txBox="1"/>
          <p:nvPr/>
        </p:nvSpPr>
        <p:spPr>
          <a:xfrm>
            <a:off x="856083" y="935225"/>
            <a:ext cx="10723205" cy="5922775"/>
          </a:xfrm>
          <a:prstGeom prst="rect">
            <a:avLst/>
          </a:prstGeom>
          <a:noFill/>
        </p:spPr>
        <p:txBody>
          <a:bodyPr wrap="square" lIns="91440" tIns="45720" rIns="91440" bIns="45720" anchor="t">
            <a:spAutoFit/>
          </a:bodyPr>
          <a:lstStyle/>
          <a:p>
            <a:pPr algn="l"/>
            <a:r>
              <a:rPr lang="en-US" sz="2400" b="1" i="0">
                <a:solidFill>
                  <a:srgbClr val="3C3C3C"/>
                </a:solidFill>
                <a:effectLst/>
                <a:latin typeface="Open Sans" panose="020B0606030504020204" pitchFamily="34" charset="0"/>
              </a:rPr>
              <a:t>App Components :</a:t>
            </a:r>
          </a:p>
          <a:p>
            <a:pPr>
              <a:lnSpc>
                <a:spcPct val="200000"/>
              </a:lnSpc>
            </a:pPr>
            <a:r>
              <a:rPr lang="en-US">
                <a:solidFill>
                  <a:srgbClr val="3C3C3C"/>
                </a:solidFill>
                <a:latin typeface="Open Sans"/>
                <a:ea typeface="Open Sans"/>
                <a:cs typeface="Open Sans"/>
              </a:rPr>
              <a:t>                  </a:t>
            </a:r>
            <a:r>
              <a:rPr lang="en-US" b="0" i="0">
                <a:solidFill>
                  <a:srgbClr val="3C3C3C"/>
                </a:solidFill>
                <a:effectLst/>
                <a:latin typeface="Open Sans"/>
                <a:ea typeface="Open Sans"/>
                <a:cs typeface="Open Sans"/>
              </a:rPr>
              <a:t> Now </a:t>
            </a:r>
            <a:r>
              <a:rPr lang="en-US">
                <a:solidFill>
                  <a:srgbClr val="3C3C3C"/>
                </a:solidFill>
                <a:latin typeface="Open Sans"/>
                <a:ea typeface="Open Sans"/>
                <a:cs typeface="Open Sans"/>
              </a:rPr>
              <a:t>we </a:t>
            </a:r>
            <a:r>
              <a:rPr lang="en-US" b="0" i="0">
                <a:solidFill>
                  <a:srgbClr val="3C3C3C"/>
                </a:solidFill>
                <a:effectLst/>
                <a:latin typeface="Open Sans"/>
                <a:ea typeface="Open Sans"/>
                <a:cs typeface="Open Sans"/>
              </a:rPr>
              <a:t>can start designing your UI components. For UI components you can refer the below image. It basically has two major components:</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Sidebar Component</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Sidebar header [with account avatar and icons]</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Sidebar Search</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Sidebar Chat List</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Chat section Component</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Chat header</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Chat Body</a:t>
            </a:r>
          </a:p>
          <a:p>
            <a:pPr marL="742950" lvl="1" indent="-285750"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Chat Footer</a:t>
            </a:r>
          </a:p>
        </p:txBody>
      </p:sp>
    </p:spTree>
    <p:extLst>
      <p:ext uri="{BB962C8B-B14F-4D97-AF65-F5344CB8AC3E}">
        <p14:creationId xmlns:p14="http://schemas.microsoft.com/office/powerpoint/2010/main" val="426292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pp-components">
            <a:extLst>
              <a:ext uri="{FF2B5EF4-FFF2-40B4-BE49-F238E27FC236}">
                <a16:creationId xmlns:a16="http://schemas.microsoft.com/office/drawing/2014/main" id="{9FD396AE-0B42-7AE5-5917-292A87C4D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0" y="186516"/>
            <a:ext cx="8378890" cy="35101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68B913-113D-B367-297D-7AF58AA5F720}"/>
              </a:ext>
            </a:extLst>
          </p:cNvPr>
          <p:cNvSpPr txBox="1"/>
          <p:nvPr/>
        </p:nvSpPr>
        <p:spPr>
          <a:xfrm>
            <a:off x="800100" y="3733978"/>
            <a:ext cx="11133753" cy="2679580"/>
          </a:xfrm>
          <a:prstGeom prst="rect">
            <a:avLst/>
          </a:prstGeom>
          <a:noFill/>
        </p:spPr>
        <p:txBody>
          <a:bodyPr wrap="square">
            <a:spAutoFit/>
          </a:bodyPr>
          <a:lstStyle/>
          <a:p>
            <a:pPr algn="l">
              <a:lnSpc>
                <a:spcPct val="150000"/>
              </a:lnSpc>
            </a:pPr>
            <a:r>
              <a:rPr lang="en-US" sz="2400" b="1" i="0">
                <a:solidFill>
                  <a:srgbClr val="3C3C3C"/>
                </a:solidFill>
                <a:effectLst/>
                <a:latin typeface="Open Sans" panose="020B0606030504020204" pitchFamily="34" charset="0"/>
              </a:rPr>
              <a:t>Requirements :</a:t>
            </a:r>
          </a:p>
          <a:p>
            <a:pPr algn="l">
              <a:lnSpc>
                <a:spcPct val="150000"/>
              </a:lnSpc>
              <a:buFont typeface="Arial" panose="020B0604020202020204" pitchFamily="34" charset="0"/>
              <a:buChar char="•"/>
            </a:pPr>
            <a:r>
              <a:rPr lang="en-US" b="0" i="0">
                <a:solidFill>
                  <a:srgbClr val="3C3C3C"/>
                </a:solidFill>
                <a:effectLst/>
                <a:latin typeface="Open Sans" panose="020B0606030504020204" pitchFamily="34" charset="0"/>
              </a:rPr>
              <a:t>Design the components to make it similar to the above screenshot.</a:t>
            </a:r>
          </a:p>
          <a:p>
            <a:pPr algn="l">
              <a:lnSpc>
                <a:spcPct val="150000"/>
              </a:lnSpc>
              <a:buFont typeface="Arial" panose="020B0604020202020204" pitchFamily="34" charset="0"/>
              <a:buChar char="•"/>
            </a:pPr>
            <a:r>
              <a:rPr lang="en-US" b="0" i="0">
                <a:solidFill>
                  <a:srgbClr val="3C3C3C"/>
                </a:solidFill>
                <a:effectLst/>
                <a:latin typeface="Open Sans" panose="020B0606030504020204" pitchFamily="34" charset="0"/>
              </a:rPr>
              <a:t>Additional requirements:</a:t>
            </a:r>
          </a:p>
          <a:p>
            <a:pPr marL="742950" lvl="1" indent="-285750" algn="l">
              <a:lnSpc>
                <a:spcPct val="150000"/>
              </a:lnSpc>
              <a:buFont typeface="Arial" panose="020B0604020202020204" pitchFamily="34" charset="0"/>
              <a:buChar char="•"/>
            </a:pPr>
            <a:r>
              <a:rPr lang="en-US" b="0" i="0">
                <a:solidFill>
                  <a:srgbClr val="3C3C3C"/>
                </a:solidFill>
                <a:effectLst/>
                <a:latin typeface="Open Sans" panose="020B0606030504020204" pitchFamily="34" charset="0"/>
              </a:rPr>
              <a:t>The header icons should be clickable.</a:t>
            </a:r>
          </a:p>
          <a:p>
            <a:pPr marL="742950" lvl="1" indent="-285750" algn="l">
              <a:lnSpc>
                <a:spcPct val="150000"/>
              </a:lnSpc>
              <a:buFont typeface="Arial" panose="020B0604020202020204" pitchFamily="34" charset="0"/>
              <a:buChar char="•"/>
            </a:pPr>
            <a:r>
              <a:rPr lang="en-US" b="0" i="0">
                <a:solidFill>
                  <a:srgbClr val="3C3C3C"/>
                </a:solidFill>
                <a:effectLst/>
                <a:latin typeface="Open Sans" panose="020B0606030504020204" pitchFamily="34" charset="0"/>
              </a:rPr>
              <a:t>There should be a input section for search and chat box.</a:t>
            </a:r>
          </a:p>
          <a:p>
            <a:pPr marL="742950" lvl="1" indent="-285750" algn="l">
              <a:lnSpc>
                <a:spcPct val="150000"/>
              </a:lnSpc>
              <a:buFont typeface="Arial" panose="020B0604020202020204" pitchFamily="34" charset="0"/>
              <a:buChar char="•"/>
            </a:pPr>
            <a:r>
              <a:rPr lang="en-US" b="0" i="0">
                <a:solidFill>
                  <a:srgbClr val="3C3C3C"/>
                </a:solidFill>
                <a:effectLst/>
                <a:latin typeface="Open Sans" panose="020B0606030504020204" pitchFamily="34" charset="0"/>
              </a:rPr>
              <a:t>The page should be responsive.</a:t>
            </a:r>
          </a:p>
        </p:txBody>
      </p:sp>
    </p:spTree>
    <p:extLst>
      <p:ext uri="{BB962C8B-B14F-4D97-AF65-F5344CB8AC3E}">
        <p14:creationId xmlns:p14="http://schemas.microsoft.com/office/powerpoint/2010/main" val="360393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41FD3-D453-42B4-6882-E1E62B09E5F6}"/>
              </a:ext>
            </a:extLst>
          </p:cNvPr>
          <p:cNvSpPr txBox="1"/>
          <p:nvPr/>
        </p:nvSpPr>
        <p:spPr>
          <a:xfrm>
            <a:off x="1024034" y="475490"/>
            <a:ext cx="10779189" cy="5184111"/>
          </a:xfrm>
          <a:prstGeom prst="rect">
            <a:avLst/>
          </a:prstGeom>
          <a:noFill/>
        </p:spPr>
        <p:txBody>
          <a:bodyPr wrap="square">
            <a:spAutoFit/>
          </a:bodyPr>
          <a:lstStyle/>
          <a:p>
            <a:pPr algn="l">
              <a:lnSpc>
                <a:spcPct val="200000"/>
              </a:lnSpc>
            </a:pPr>
            <a:r>
              <a:rPr lang="en-IN" sz="2400" b="1" i="0">
                <a:solidFill>
                  <a:srgbClr val="3C3C3C"/>
                </a:solidFill>
                <a:effectLst/>
                <a:latin typeface="Open Sans" panose="020B0606030504020204" pitchFamily="34" charset="0"/>
              </a:rPr>
              <a:t>Bonus :</a:t>
            </a:r>
          </a:p>
          <a:p>
            <a:pPr algn="l">
              <a:lnSpc>
                <a:spcPct val="200000"/>
              </a:lnSpc>
            </a:pPr>
            <a:r>
              <a:rPr lang="en-IN" b="0" i="0">
                <a:solidFill>
                  <a:srgbClr val="3C3C3C"/>
                </a:solidFill>
                <a:effectLst/>
                <a:latin typeface="Open Sans" panose="020B0606030504020204" pitchFamily="34" charset="0"/>
              </a:rPr>
              <a:t>The material-UI icons used for this WhatsApp clone are</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SearchIcon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MoreVertIcon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AttachFileIcon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MicIcon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InsertEmoticonIcon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DonutLargeIcon</a:t>
            </a:r>
          </a:p>
          <a:p>
            <a:pPr algn="l">
              <a:lnSpc>
                <a:spcPct val="200000"/>
              </a:lnSpc>
              <a:buFont typeface="Arial" panose="020B0604020202020204" pitchFamily="34" charset="0"/>
              <a:buChar char="•"/>
            </a:pPr>
            <a:r>
              <a:rPr lang="en-IN" b="0" i="0">
                <a:solidFill>
                  <a:srgbClr val="3C3C3C"/>
                </a:solidFill>
                <a:effectLst/>
                <a:latin typeface="Open Sans" panose="020B0606030504020204" pitchFamily="34" charset="0"/>
              </a:rPr>
              <a:t>ChatIcon</a:t>
            </a:r>
          </a:p>
        </p:txBody>
      </p:sp>
    </p:spTree>
    <p:extLst>
      <p:ext uri="{BB962C8B-B14F-4D97-AF65-F5344CB8AC3E}">
        <p14:creationId xmlns:p14="http://schemas.microsoft.com/office/powerpoint/2010/main" val="196533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0B2D7-4DF2-E095-F0A6-95D5BE7FED32}"/>
              </a:ext>
            </a:extLst>
          </p:cNvPr>
          <p:cNvSpPr txBox="1"/>
          <p:nvPr/>
        </p:nvSpPr>
        <p:spPr>
          <a:xfrm>
            <a:off x="958720" y="491802"/>
            <a:ext cx="10676553" cy="523220"/>
          </a:xfrm>
          <a:prstGeom prst="rect">
            <a:avLst/>
          </a:prstGeom>
          <a:noFill/>
        </p:spPr>
        <p:txBody>
          <a:bodyPr wrap="square">
            <a:spAutoFit/>
          </a:bodyPr>
          <a:lstStyle/>
          <a:p>
            <a:r>
              <a:rPr lang="en-IN" sz="2800" b="1" i="0">
                <a:solidFill>
                  <a:srgbClr val="3C3C3C"/>
                </a:solidFill>
                <a:effectLst/>
                <a:latin typeface="Open Sans" panose="020B0606030504020204" pitchFamily="34" charset="0"/>
              </a:rPr>
              <a:t>3. Firebase Project Setup</a:t>
            </a:r>
            <a:endParaRPr lang="en-IN" sz="2800"/>
          </a:p>
        </p:txBody>
      </p:sp>
      <p:sp>
        <p:nvSpPr>
          <p:cNvPr id="5" name="TextBox 4">
            <a:extLst>
              <a:ext uri="{FF2B5EF4-FFF2-40B4-BE49-F238E27FC236}">
                <a16:creationId xmlns:a16="http://schemas.microsoft.com/office/drawing/2014/main" id="{E759BF87-C8C5-E46B-1341-696FCC40BC66}"/>
              </a:ext>
            </a:extLst>
          </p:cNvPr>
          <p:cNvSpPr txBox="1"/>
          <p:nvPr/>
        </p:nvSpPr>
        <p:spPr>
          <a:xfrm>
            <a:off x="958720" y="1161003"/>
            <a:ext cx="10807182" cy="5368777"/>
          </a:xfrm>
          <a:prstGeom prst="rect">
            <a:avLst/>
          </a:prstGeom>
          <a:noFill/>
        </p:spPr>
        <p:txBody>
          <a:bodyPr wrap="square">
            <a:spAutoFit/>
          </a:bodyPr>
          <a:lstStyle/>
          <a:p>
            <a:pPr algn="l">
              <a:lnSpc>
                <a:spcPct val="200000"/>
              </a:lnSpc>
            </a:pPr>
            <a:r>
              <a:rPr lang="en-US" sz="2400" b="1" i="0">
                <a:solidFill>
                  <a:srgbClr val="3C3C3C"/>
                </a:solidFill>
                <a:effectLst/>
                <a:latin typeface="Open Sans" panose="020B0606030504020204" pitchFamily="34" charset="0"/>
              </a:rPr>
              <a:t>Firebase :</a:t>
            </a:r>
          </a:p>
          <a:p>
            <a:pPr algn="l">
              <a:lnSpc>
                <a:spcPct val="200000"/>
              </a:lnSpc>
            </a:pPr>
            <a:r>
              <a:rPr lang="en-US" b="0" i="0">
                <a:solidFill>
                  <a:srgbClr val="3C3C3C"/>
                </a:solidFill>
                <a:effectLst/>
                <a:latin typeface="Open Sans" panose="020B0606030504020204" pitchFamily="34" charset="0"/>
              </a:rPr>
              <a:t>Firebase is a cloud platform provided by Google to enable mobile and web application development. We will be using Firebase for Google authentication and Firebase Firestore for NoSQL database for our chat application.</a:t>
            </a:r>
          </a:p>
          <a:p>
            <a:pPr algn="l">
              <a:lnSpc>
                <a:spcPct val="200000"/>
              </a:lnSpc>
            </a:pPr>
            <a:r>
              <a:rPr lang="en-US" sz="2400" b="1" i="0">
                <a:solidFill>
                  <a:srgbClr val="3C3C3C"/>
                </a:solidFill>
                <a:effectLst/>
                <a:latin typeface="Open Sans" panose="020B0606030504020204" pitchFamily="34" charset="0"/>
              </a:rPr>
              <a:t>Requirements :</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Create a Firebase project for your application.</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Create a Firestore database.</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Find a method to ensure that your Firestore is connected to your React app once the configuration file firebase.js is in place.</a:t>
            </a:r>
          </a:p>
        </p:txBody>
      </p:sp>
    </p:spTree>
    <p:extLst>
      <p:ext uri="{BB962C8B-B14F-4D97-AF65-F5344CB8AC3E}">
        <p14:creationId xmlns:p14="http://schemas.microsoft.com/office/powerpoint/2010/main" val="174480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419DF-14C5-5E06-3BAF-9AE32A473E50}"/>
              </a:ext>
            </a:extLst>
          </p:cNvPr>
          <p:cNvSpPr txBox="1"/>
          <p:nvPr/>
        </p:nvSpPr>
        <p:spPr>
          <a:xfrm>
            <a:off x="912068" y="519795"/>
            <a:ext cx="10937810" cy="523220"/>
          </a:xfrm>
          <a:prstGeom prst="rect">
            <a:avLst/>
          </a:prstGeom>
          <a:noFill/>
        </p:spPr>
        <p:txBody>
          <a:bodyPr wrap="square">
            <a:spAutoFit/>
          </a:bodyPr>
          <a:lstStyle/>
          <a:p>
            <a:r>
              <a:rPr lang="en-IN" sz="2800" b="1" i="0">
                <a:solidFill>
                  <a:srgbClr val="3C3C3C"/>
                </a:solidFill>
                <a:effectLst/>
                <a:latin typeface="Open Sans" panose="020B0606030504020204" pitchFamily="34" charset="0"/>
              </a:rPr>
              <a:t>4. Database design and Configuration</a:t>
            </a:r>
            <a:endParaRPr lang="en-IN" sz="2800"/>
          </a:p>
        </p:txBody>
      </p:sp>
      <p:sp>
        <p:nvSpPr>
          <p:cNvPr id="5" name="TextBox 4">
            <a:extLst>
              <a:ext uri="{FF2B5EF4-FFF2-40B4-BE49-F238E27FC236}">
                <a16:creationId xmlns:a16="http://schemas.microsoft.com/office/drawing/2014/main" id="{758E97A8-7A6E-32E7-6CBF-5A231F1DB8B9}"/>
              </a:ext>
            </a:extLst>
          </p:cNvPr>
          <p:cNvSpPr txBox="1"/>
          <p:nvPr/>
        </p:nvSpPr>
        <p:spPr>
          <a:xfrm>
            <a:off x="879411" y="858932"/>
            <a:ext cx="11003124" cy="5922775"/>
          </a:xfrm>
          <a:prstGeom prst="rect">
            <a:avLst/>
          </a:prstGeom>
          <a:noFill/>
        </p:spPr>
        <p:txBody>
          <a:bodyPr wrap="square">
            <a:spAutoFit/>
          </a:bodyPr>
          <a:lstStyle/>
          <a:p>
            <a:pPr algn="l">
              <a:lnSpc>
                <a:spcPct val="200000"/>
              </a:lnSpc>
            </a:pPr>
            <a:r>
              <a:rPr lang="en-US" sz="2400" b="1" i="0">
                <a:solidFill>
                  <a:srgbClr val="3C3C3C"/>
                </a:solidFill>
                <a:effectLst/>
                <a:latin typeface="Open Sans" panose="020B0606030504020204" pitchFamily="34" charset="0"/>
              </a:rPr>
              <a:t>Component :</a:t>
            </a:r>
          </a:p>
          <a:p>
            <a:pPr algn="l">
              <a:lnSpc>
                <a:spcPct val="200000"/>
              </a:lnSpc>
            </a:pPr>
            <a:r>
              <a:rPr lang="en-US" b="0" i="0">
                <a:solidFill>
                  <a:srgbClr val="3C3C3C"/>
                </a:solidFill>
                <a:effectLst/>
                <a:latin typeface="Open Sans" panose="020B0606030504020204" pitchFamily="34" charset="0"/>
              </a:rPr>
              <a:t>After the UI gets ready, now is the time to fetch the data from the database. You need to make different states to manage different components. Those states will be responsible to push data to your Firestore database and get data and display them in real time.</a:t>
            </a:r>
          </a:p>
          <a:p>
            <a:pPr algn="l">
              <a:lnSpc>
                <a:spcPct val="200000"/>
              </a:lnSpc>
            </a:pPr>
            <a:r>
              <a:rPr lang="en-US" sz="2400" b="1" i="0">
                <a:solidFill>
                  <a:srgbClr val="3C3C3C"/>
                </a:solidFill>
                <a:effectLst/>
                <a:latin typeface="Open Sans" panose="020B0606030504020204" pitchFamily="34" charset="0"/>
              </a:rPr>
              <a:t>Requirements :</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Design your Firestore collection according to the requirement of the chat application. for example, your will make a collection of rooms that hold room name and id. Those individual rooms hold a collection of chats with chat message, sender name and timestamp (for last seen and message time).</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Fetch the required data from the configured Firestore DB.</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Replace the static data from the database data.</a:t>
            </a:r>
          </a:p>
        </p:txBody>
      </p:sp>
    </p:spTree>
    <p:extLst>
      <p:ext uri="{BB962C8B-B14F-4D97-AF65-F5344CB8AC3E}">
        <p14:creationId xmlns:p14="http://schemas.microsoft.com/office/powerpoint/2010/main" val="44980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1A2F1-4B89-68A3-1949-97321C876DB5}"/>
              </a:ext>
            </a:extLst>
          </p:cNvPr>
          <p:cNvSpPr txBox="1"/>
          <p:nvPr/>
        </p:nvSpPr>
        <p:spPr>
          <a:xfrm>
            <a:off x="930729" y="529124"/>
            <a:ext cx="11077768" cy="523220"/>
          </a:xfrm>
          <a:prstGeom prst="rect">
            <a:avLst/>
          </a:prstGeom>
          <a:noFill/>
        </p:spPr>
        <p:txBody>
          <a:bodyPr wrap="square">
            <a:spAutoFit/>
          </a:bodyPr>
          <a:lstStyle/>
          <a:p>
            <a:r>
              <a:rPr lang="en-IN" sz="2800" b="1" i="0">
                <a:solidFill>
                  <a:srgbClr val="3C3C3C"/>
                </a:solidFill>
                <a:effectLst/>
                <a:latin typeface="Open Sans" panose="020B0606030504020204" pitchFamily="34" charset="0"/>
              </a:rPr>
              <a:t>5. Add Authentication</a:t>
            </a:r>
            <a:endParaRPr lang="en-IN" sz="2800"/>
          </a:p>
        </p:txBody>
      </p:sp>
      <p:sp>
        <p:nvSpPr>
          <p:cNvPr id="7" name="TextBox 6">
            <a:extLst>
              <a:ext uri="{FF2B5EF4-FFF2-40B4-BE49-F238E27FC236}">
                <a16:creationId xmlns:a16="http://schemas.microsoft.com/office/drawing/2014/main" id="{C6069422-7BF8-E40F-A507-7121E4389424}"/>
              </a:ext>
            </a:extLst>
          </p:cNvPr>
          <p:cNvSpPr txBox="1"/>
          <p:nvPr/>
        </p:nvSpPr>
        <p:spPr>
          <a:xfrm>
            <a:off x="930727" y="1052344"/>
            <a:ext cx="10769860" cy="1120691"/>
          </a:xfrm>
          <a:prstGeom prst="rect">
            <a:avLst/>
          </a:prstGeom>
          <a:noFill/>
        </p:spPr>
        <p:txBody>
          <a:bodyPr wrap="square">
            <a:spAutoFit/>
          </a:bodyPr>
          <a:lstStyle/>
          <a:p>
            <a:pPr>
              <a:lnSpc>
                <a:spcPct val="200000"/>
              </a:lnSpc>
            </a:pPr>
            <a:r>
              <a:rPr lang="en-US" b="0" i="0">
                <a:solidFill>
                  <a:srgbClr val="3C3C3C"/>
                </a:solidFill>
                <a:effectLst/>
                <a:latin typeface="Open Sans" panose="020B0606030504020204" pitchFamily="34" charset="0"/>
              </a:rPr>
              <a:t>As the final stage, we'll be adding a form of authentication to our application. For keeping it simple, we'll be integrating </a:t>
            </a:r>
            <a:r>
              <a:rPr lang="en-US">
                <a:solidFill>
                  <a:srgbClr val="3C3C3C"/>
                </a:solidFill>
                <a:latin typeface="Open Sans" panose="020B0606030504020204" pitchFamily="34" charset="0"/>
              </a:rPr>
              <a:t>S</a:t>
            </a:r>
            <a:r>
              <a:rPr lang="en-US" b="0" i="0">
                <a:solidFill>
                  <a:srgbClr val="3C3C3C"/>
                </a:solidFill>
                <a:effectLst/>
                <a:latin typeface="Open Sans" panose="020B0606030504020204" pitchFamily="34" charset="0"/>
              </a:rPr>
              <a:t>ign In With </a:t>
            </a:r>
            <a:r>
              <a:rPr lang="en-US">
                <a:solidFill>
                  <a:srgbClr val="3C3C3C"/>
                </a:solidFill>
                <a:latin typeface="Open Sans" panose="020B0606030504020204" pitchFamily="34" charset="0"/>
              </a:rPr>
              <a:t>G</a:t>
            </a:r>
            <a:r>
              <a:rPr lang="en-US" b="0" i="0">
                <a:solidFill>
                  <a:srgbClr val="3C3C3C"/>
                </a:solidFill>
                <a:effectLst/>
                <a:latin typeface="Open Sans" panose="020B0606030504020204" pitchFamily="34" charset="0"/>
              </a:rPr>
              <a:t>oogle </a:t>
            </a:r>
            <a:r>
              <a:rPr lang="en-IN" b="0" i="0">
                <a:solidFill>
                  <a:srgbClr val="3C3C3C"/>
                </a:solidFill>
                <a:effectLst/>
                <a:latin typeface="Open Sans" panose="020B0606030504020204" pitchFamily="34" charset="0"/>
              </a:rPr>
              <a:t> with the React application.</a:t>
            </a:r>
            <a:endParaRPr lang="en-IN"/>
          </a:p>
        </p:txBody>
      </p:sp>
      <p:sp>
        <p:nvSpPr>
          <p:cNvPr id="9" name="TextBox 8">
            <a:extLst>
              <a:ext uri="{FF2B5EF4-FFF2-40B4-BE49-F238E27FC236}">
                <a16:creationId xmlns:a16="http://schemas.microsoft.com/office/drawing/2014/main" id="{69510989-C0BE-267B-5DCA-1764D7F2F9DF}"/>
              </a:ext>
            </a:extLst>
          </p:cNvPr>
          <p:cNvSpPr txBox="1"/>
          <p:nvPr/>
        </p:nvSpPr>
        <p:spPr>
          <a:xfrm>
            <a:off x="832755" y="2122873"/>
            <a:ext cx="10965803" cy="1306127"/>
          </a:xfrm>
          <a:prstGeom prst="rect">
            <a:avLst/>
          </a:prstGeom>
          <a:noFill/>
        </p:spPr>
        <p:txBody>
          <a:bodyPr wrap="square">
            <a:spAutoFit/>
          </a:bodyPr>
          <a:lstStyle/>
          <a:p>
            <a:pPr algn="l">
              <a:lnSpc>
                <a:spcPct val="200000"/>
              </a:lnSpc>
            </a:pPr>
            <a:r>
              <a:rPr lang="en-US" sz="2400" b="1" i="0">
                <a:solidFill>
                  <a:srgbClr val="3C3C3C"/>
                </a:solidFill>
                <a:effectLst/>
                <a:latin typeface="Open Sans" panose="020B0606030504020204" pitchFamily="34" charset="0"/>
              </a:rPr>
              <a:t>Requirements :</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Login page to redirect to Google authentication prompt.</a:t>
            </a:r>
          </a:p>
        </p:txBody>
      </p:sp>
      <p:pic>
        <p:nvPicPr>
          <p:cNvPr id="6148" name="Picture 4" descr="WhatsApp-signin">
            <a:extLst>
              <a:ext uri="{FF2B5EF4-FFF2-40B4-BE49-F238E27FC236}">
                <a16:creationId xmlns:a16="http://schemas.microsoft.com/office/drawing/2014/main" id="{9B52665C-5E50-473B-C2D1-1C01A4614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356" y="3429001"/>
            <a:ext cx="4919179" cy="325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9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7B2A7-6FCC-DAA2-C3E3-1712C04D1773}"/>
              </a:ext>
            </a:extLst>
          </p:cNvPr>
          <p:cNvSpPr txBox="1"/>
          <p:nvPr/>
        </p:nvSpPr>
        <p:spPr>
          <a:xfrm>
            <a:off x="968051" y="639061"/>
            <a:ext cx="10909817" cy="2229456"/>
          </a:xfrm>
          <a:prstGeom prst="rect">
            <a:avLst/>
          </a:prstGeom>
          <a:noFill/>
        </p:spPr>
        <p:txBody>
          <a:bodyPr wrap="square">
            <a:spAutoFit/>
          </a:bodyPr>
          <a:lstStyle/>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Chat section with Google ID avatar on successful login. (Refer to the image of the UI)</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Use conditional rendering to add a class of sender (green box) and others (white box) as the chats, as we have in WhatsApp originally. You can use user display name and Google auth id name to add the condition.</a:t>
            </a:r>
          </a:p>
        </p:txBody>
      </p:sp>
      <p:sp>
        <p:nvSpPr>
          <p:cNvPr id="5" name="TextBox 4">
            <a:extLst>
              <a:ext uri="{FF2B5EF4-FFF2-40B4-BE49-F238E27FC236}">
                <a16:creationId xmlns:a16="http://schemas.microsoft.com/office/drawing/2014/main" id="{DD45B772-049B-9FC2-65A6-74EE2EBA236B}"/>
              </a:ext>
            </a:extLst>
          </p:cNvPr>
          <p:cNvSpPr txBox="1"/>
          <p:nvPr/>
        </p:nvSpPr>
        <p:spPr>
          <a:xfrm>
            <a:off x="874744" y="2868517"/>
            <a:ext cx="10723204" cy="566694"/>
          </a:xfrm>
          <a:prstGeom prst="rect">
            <a:avLst/>
          </a:prstGeom>
          <a:noFill/>
        </p:spPr>
        <p:txBody>
          <a:bodyPr wrap="square" lIns="91440" tIns="45720" rIns="91440" bIns="45720" anchor="t">
            <a:spAutoFit/>
          </a:bodyPr>
          <a:lstStyle/>
          <a:p>
            <a:pPr>
              <a:lnSpc>
                <a:spcPct val="200000"/>
              </a:lnSpc>
            </a:pPr>
            <a:r>
              <a:rPr lang="en-US">
                <a:solidFill>
                  <a:srgbClr val="3C3C3C"/>
                </a:solidFill>
                <a:latin typeface="Open Sans"/>
                <a:ea typeface="Open Sans"/>
                <a:cs typeface="Open Sans"/>
              </a:rPr>
              <a:t>Now let's Deploy</a:t>
            </a:r>
            <a:r>
              <a:rPr lang="en-US" b="0" i="0">
                <a:solidFill>
                  <a:srgbClr val="3C3C3C"/>
                </a:solidFill>
                <a:effectLst/>
                <a:latin typeface="Open Sans"/>
                <a:ea typeface="Open Sans"/>
                <a:cs typeface="Open Sans"/>
              </a:rPr>
              <a:t> the application using Firebase.</a:t>
            </a:r>
            <a:endParaRPr lang="en-US">
              <a:latin typeface="Open Sans"/>
              <a:ea typeface="Open Sans"/>
              <a:cs typeface="Open Sans"/>
            </a:endParaRPr>
          </a:p>
        </p:txBody>
      </p:sp>
      <p:sp>
        <p:nvSpPr>
          <p:cNvPr id="7" name="TextBox 6">
            <a:extLst>
              <a:ext uri="{FF2B5EF4-FFF2-40B4-BE49-F238E27FC236}">
                <a16:creationId xmlns:a16="http://schemas.microsoft.com/office/drawing/2014/main" id="{2AE88241-CDCC-25D9-1466-9AADC066FE98}"/>
              </a:ext>
            </a:extLst>
          </p:cNvPr>
          <p:cNvSpPr txBox="1"/>
          <p:nvPr/>
        </p:nvSpPr>
        <p:spPr>
          <a:xfrm>
            <a:off x="874744" y="3698040"/>
            <a:ext cx="11096430" cy="1860125"/>
          </a:xfrm>
          <a:prstGeom prst="rect">
            <a:avLst/>
          </a:prstGeom>
          <a:noFill/>
        </p:spPr>
        <p:txBody>
          <a:bodyPr wrap="square" lIns="91440" tIns="45720" rIns="91440" bIns="45720" anchor="t">
            <a:spAutoFit/>
          </a:bodyPr>
          <a:lstStyle/>
          <a:p>
            <a:pPr algn="l">
              <a:lnSpc>
                <a:spcPct val="200000"/>
              </a:lnSpc>
            </a:pPr>
            <a:r>
              <a:rPr lang="en-US" sz="2400" b="1" i="0">
                <a:solidFill>
                  <a:srgbClr val="3C3C3C"/>
                </a:solidFill>
                <a:effectLst/>
                <a:latin typeface="Open Sans"/>
                <a:ea typeface="Open Sans"/>
                <a:cs typeface="Open Sans"/>
              </a:rPr>
              <a:t>Expected Outcome :</a:t>
            </a:r>
          </a:p>
          <a:p>
            <a:pPr>
              <a:lnSpc>
                <a:spcPct val="200000"/>
              </a:lnSpc>
            </a:pPr>
            <a:r>
              <a:rPr lang="en-US" b="0" i="0">
                <a:solidFill>
                  <a:srgbClr val="3C3C3C"/>
                </a:solidFill>
                <a:effectLst/>
                <a:latin typeface="Open Sans"/>
                <a:ea typeface="Open Sans"/>
                <a:cs typeface="Open Sans"/>
              </a:rPr>
              <a:t>This would be the final stage of </a:t>
            </a:r>
            <a:r>
              <a:rPr lang="en-US">
                <a:solidFill>
                  <a:srgbClr val="3C3C3C"/>
                </a:solidFill>
                <a:latin typeface="Open Sans"/>
                <a:ea typeface="Open Sans"/>
                <a:cs typeface="Open Sans"/>
              </a:rPr>
              <a:t>our</a:t>
            </a:r>
            <a:r>
              <a:rPr lang="en-US" b="0" i="0">
                <a:solidFill>
                  <a:srgbClr val="3C3C3C"/>
                </a:solidFill>
                <a:effectLst/>
                <a:latin typeface="Open Sans"/>
                <a:ea typeface="Open Sans"/>
                <a:cs typeface="Open Sans"/>
              </a:rPr>
              <a:t> project. </a:t>
            </a:r>
            <a:r>
              <a:rPr lang="en-US">
                <a:solidFill>
                  <a:srgbClr val="3C3C3C"/>
                </a:solidFill>
                <a:latin typeface="Open Sans"/>
                <a:ea typeface="Open Sans"/>
                <a:cs typeface="Open Sans"/>
              </a:rPr>
              <a:t>Everyone </a:t>
            </a:r>
            <a:r>
              <a:rPr lang="en-US" b="0" i="0">
                <a:solidFill>
                  <a:srgbClr val="3C3C3C"/>
                </a:solidFill>
                <a:effectLst/>
                <a:latin typeface="Open Sans"/>
                <a:ea typeface="Open Sans"/>
                <a:cs typeface="Open Sans"/>
              </a:rPr>
              <a:t>should be able to sign in with your Google account, have you chats saved and able to send and receive chats.</a:t>
            </a:r>
          </a:p>
        </p:txBody>
      </p:sp>
    </p:spTree>
    <p:extLst>
      <p:ext uri="{BB962C8B-B14F-4D97-AF65-F5344CB8AC3E}">
        <p14:creationId xmlns:p14="http://schemas.microsoft.com/office/powerpoint/2010/main" val="3347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F80A0-F024-CC88-099F-E436B203C2BE}"/>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chemeClr val="bg1"/>
                </a:solidFill>
                <a:latin typeface="+mj-lt"/>
                <a:ea typeface="+mj-ea"/>
                <a:cs typeface="+mj-cs"/>
              </a:rPr>
              <a:t>THANK YOU</a:t>
            </a:r>
          </a:p>
        </p:txBody>
      </p:sp>
      <p:cxnSp>
        <p:nvCxnSpPr>
          <p:cNvPr id="27"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5485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4717-BE63-6062-8DF3-580B34A867DB}"/>
              </a:ext>
            </a:extLst>
          </p:cNvPr>
          <p:cNvSpPr>
            <a:spLocks noGrp="1"/>
          </p:cNvSpPr>
          <p:nvPr>
            <p:ph type="title"/>
          </p:nvPr>
        </p:nvSpPr>
        <p:spPr/>
        <p:txBody>
          <a:bodyPr/>
          <a:lstStyle/>
          <a:p>
            <a:r>
              <a:rPr lang="en-IN" sz="4000"/>
              <a:t>  Title: React JS based "WhatsApp Clone”</a:t>
            </a:r>
          </a:p>
        </p:txBody>
      </p:sp>
      <p:sp>
        <p:nvSpPr>
          <p:cNvPr id="3" name="Content Placeholder 2">
            <a:extLst>
              <a:ext uri="{FF2B5EF4-FFF2-40B4-BE49-F238E27FC236}">
                <a16:creationId xmlns:a16="http://schemas.microsoft.com/office/drawing/2014/main" id="{1B65A3D0-EBCA-B1D5-9FF8-3312D17E00F5}"/>
              </a:ext>
            </a:extLst>
          </p:cNvPr>
          <p:cNvSpPr>
            <a:spLocks noGrp="1"/>
          </p:cNvSpPr>
          <p:nvPr>
            <p:ph idx="1"/>
          </p:nvPr>
        </p:nvSpPr>
        <p:spPr>
          <a:xfrm>
            <a:off x="838200" y="1555037"/>
            <a:ext cx="10515600" cy="4351338"/>
          </a:xfrm>
        </p:spPr>
        <p:txBody>
          <a:bodyPr lIns="109728" tIns="109728" rIns="109728" bIns="91440" anchor="t"/>
          <a:lstStyle/>
          <a:p>
            <a:pPr marL="0" indent="0" algn="l">
              <a:buNone/>
            </a:pPr>
            <a:r>
              <a:rPr lang="en-US" sz="2400" b="1" i="0">
                <a:solidFill>
                  <a:srgbClr val="3C3C3C"/>
                </a:solidFill>
                <a:effectLst/>
                <a:latin typeface="Open Sans" panose="020B0606030504020204" pitchFamily="34" charset="0"/>
              </a:rPr>
              <a:t>Objective:</a:t>
            </a:r>
          </a:p>
          <a:p>
            <a:pPr marL="0" indent="0" algn="l">
              <a:lnSpc>
                <a:spcPct val="150000"/>
              </a:lnSpc>
              <a:buNone/>
            </a:pPr>
            <a:r>
              <a:rPr lang="en-US" sz="1800">
                <a:solidFill>
                  <a:srgbClr val="3C3C3C"/>
                </a:solidFill>
                <a:latin typeface="Open Sans" panose="020B0606030504020204" pitchFamily="34" charset="0"/>
              </a:rPr>
              <a:t>                   </a:t>
            </a:r>
            <a:r>
              <a:rPr lang="en-US" sz="1800" b="0" i="0">
                <a:solidFill>
                  <a:srgbClr val="3C3C3C"/>
                </a:solidFill>
                <a:effectLst/>
                <a:latin typeface="Open Sans" panose="020B0606030504020204" pitchFamily="34" charset="0"/>
              </a:rPr>
              <a:t>"There is no better way to understand a framework, library and its features, than by making projects." </a:t>
            </a:r>
          </a:p>
          <a:p>
            <a:pPr marL="0" indent="0" algn="l">
              <a:lnSpc>
                <a:spcPct val="150000"/>
              </a:lnSpc>
              <a:buNone/>
            </a:pPr>
            <a:r>
              <a:rPr lang="en-US" sz="1800">
                <a:solidFill>
                  <a:srgbClr val="3C3C3C"/>
                </a:solidFill>
                <a:latin typeface="Open Sans"/>
                <a:ea typeface="Open Sans"/>
                <a:cs typeface="Open Sans"/>
              </a:rPr>
              <a:t>We</a:t>
            </a:r>
            <a:r>
              <a:rPr lang="en-US" sz="1800" b="0" i="0">
                <a:solidFill>
                  <a:srgbClr val="3C3C3C"/>
                </a:solidFill>
                <a:effectLst/>
                <a:latin typeface="Open Sans"/>
                <a:ea typeface="Open Sans"/>
                <a:cs typeface="Open Sans"/>
              </a:rPr>
              <a:t> will be making the following features :</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WhatsApp Web UI</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Create rooms or groups</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Sign in with Google account</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Last seen for groups</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Messaging boxes [green for own and white for the replies of others]</a:t>
            </a:r>
          </a:p>
          <a:p>
            <a:pPr algn="l">
              <a:lnSpc>
                <a:spcPct val="150000"/>
              </a:lnSpc>
              <a:buFont typeface="Arial" panose="020B0604020202020204" pitchFamily="34" charset="0"/>
              <a:buChar char="•"/>
            </a:pPr>
            <a:r>
              <a:rPr lang="en-US" sz="1800" b="0" i="0">
                <a:solidFill>
                  <a:srgbClr val="3C3C3C"/>
                </a:solidFill>
                <a:effectLst/>
                <a:latin typeface="Open Sans" panose="020B0606030504020204" pitchFamily="34" charset="0"/>
              </a:rPr>
              <a:t>Send message in group with timestamp</a:t>
            </a:r>
          </a:p>
          <a:p>
            <a:pPr algn="l">
              <a:buFont typeface="Arial" panose="020B0604020202020204" pitchFamily="34" charset="0"/>
              <a:buChar char="•"/>
            </a:pPr>
            <a:endParaRPr lang="en-US" sz="1800">
              <a:solidFill>
                <a:srgbClr val="3C3C3C"/>
              </a:solidFill>
              <a:latin typeface="Open Sans" panose="020B0606030504020204" pitchFamily="34" charset="0"/>
            </a:endParaRPr>
          </a:p>
          <a:p>
            <a:pPr algn="l">
              <a:buFont typeface="Arial" panose="020B0604020202020204" pitchFamily="34" charset="0"/>
              <a:buChar char="•"/>
            </a:pPr>
            <a:endParaRPr lang="en-US" sz="1800" b="0" i="0">
              <a:solidFill>
                <a:srgbClr val="3C3C3C"/>
              </a:solidFill>
              <a:effectLst/>
              <a:latin typeface="Open Sans" panose="020B0606030504020204" pitchFamily="34" charset="0"/>
            </a:endParaRPr>
          </a:p>
          <a:p>
            <a:pPr algn="l">
              <a:buFont typeface="Arial" panose="020B0604020202020204" pitchFamily="34" charset="0"/>
              <a:buChar char="•"/>
            </a:pPr>
            <a:endParaRPr lang="en-US" sz="1800">
              <a:solidFill>
                <a:srgbClr val="3C3C3C"/>
              </a:solidFill>
              <a:latin typeface="Open Sans" panose="020B0606030504020204" pitchFamily="34" charset="0"/>
            </a:endParaRPr>
          </a:p>
          <a:p>
            <a:pPr algn="l">
              <a:buFont typeface="Arial" panose="020B0604020202020204" pitchFamily="34" charset="0"/>
              <a:buChar char="•"/>
            </a:pPr>
            <a:endParaRPr lang="en-US" sz="1800" b="0" i="0">
              <a:solidFill>
                <a:srgbClr val="3C3C3C"/>
              </a:solidFill>
              <a:effectLst/>
              <a:latin typeface="Open Sans" panose="020B0606030504020204" pitchFamily="34" charset="0"/>
            </a:endParaRPr>
          </a:p>
          <a:p>
            <a:pPr algn="l">
              <a:buFont typeface="Arial" panose="020B0604020202020204" pitchFamily="34" charset="0"/>
              <a:buChar char="•"/>
            </a:pPr>
            <a:endParaRPr lang="en-US" sz="1800">
              <a:solidFill>
                <a:srgbClr val="3C3C3C"/>
              </a:solidFill>
              <a:latin typeface="Open Sans" panose="020B0606030504020204" pitchFamily="34" charset="0"/>
            </a:endParaRPr>
          </a:p>
          <a:p>
            <a:pPr algn="l">
              <a:buFont typeface="Arial" panose="020B0604020202020204" pitchFamily="34" charset="0"/>
              <a:buChar char="•"/>
            </a:pPr>
            <a:endParaRPr lang="en-US" sz="1800" b="0" i="0">
              <a:solidFill>
                <a:srgbClr val="3C3C3C"/>
              </a:solidFill>
              <a:effectLst/>
              <a:latin typeface="Open Sans" panose="020B0606030504020204" pitchFamily="34" charset="0"/>
            </a:endParaRPr>
          </a:p>
          <a:p>
            <a:pPr algn="l">
              <a:buFont typeface="Arial" panose="020B0604020202020204" pitchFamily="34" charset="0"/>
              <a:buChar char="•"/>
            </a:pPr>
            <a:endParaRPr lang="en-US" sz="1800">
              <a:solidFill>
                <a:srgbClr val="3C3C3C"/>
              </a:solidFill>
              <a:latin typeface="Open Sans" panose="020B0606030504020204" pitchFamily="34" charset="0"/>
            </a:endParaRPr>
          </a:p>
          <a:p>
            <a:pPr algn="l">
              <a:buFont typeface="Arial" panose="020B0604020202020204" pitchFamily="34" charset="0"/>
              <a:buChar char="•"/>
            </a:pPr>
            <a:endParaRPr lang="en-US" sz="1800" b="0" i="0">
              <a:solidFill>
                <a:srgbClr val="3C3C3C"/>
              </a:solidFill>
              <a:effectLst/>
              <a:latin typeface="Open Sans" panose="020B0606030504020204" pitchFamily="34" charset="0"/>
            </a:endParaRPr>
          </a:p>
          <a:p>
            <a:pPr algn="l">
              <a:buFont typeface="Arial" panose="020B0604020202020204" pitchFamily="34" charset="0"/>
              <a:buChar char="•"/>
            </a:pPr>
            <a:endParaRPr lang="en-US" sz="1800" b="0" i="0">
              <a:solidFill>
                <a:srgbClr val="3C3C3C"/>
              </a:solidFill>
              <a:effectLst/>
              <a:latin typeface="Open Sans" panose="020B0606030504020204" pitchFamily="34" charset="0"/>
            </a:endParaRPr>
          </a:p>
          <a:p>
            <a:endParaRPr lang="en-IN"/>
          </a:p>
        </p:txBody>
      </p:sp>
    </p:spTree>
    <p:extLst>
      <p:ext uri="{BB962C8B-B14F-4D97-AF65-F5344CB8AC3E}">
        <p14:creationId xmlns:p14="http://schemas.microsoft.com/office/powerpoint/2010/main" val="59225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76960-B3DF-7CE9-D706-2EC9DC7689D5}"/>
              </a:ext>
            </a:extLst>
          </p:cNvPr>
          <p:cNvSpPr txBox="1"/>
          <p:nvPr/>
        </p:nvSpPr>
        <p:spPr>
          <a:xfrm>
            <a:off x="802433" y="345176"/>
            <a:ext cx="11206065" cy="5724644"/>
          </a:xfrm>
          <a:prstGeom prst="rect">
            <a:avLst/>
          </a:prstGeom>
          <a:noFill/>
        </p:spPr>
        <p:txBody>
          <a:bodyPr wrap="square" lIns="91440" tIns="45720" rIns="91440" bIns="45720" anchor="t">
            <a:spAutoFit/>
          </a:bodyPr>
          <a:lstStyle/>
          <a:p>
            <a:pPr algn="l"/>
            <a:r>
              <a:rPr lang="en-US" sz="2400" b="1" i="0">
                <a:solidFill>
                  <a:srgbClr val="3C3C3C"/>
                </a:solidFill>
                <a:effectLst/>
                <a:latin typeface="Open Sans" panose="020B0606030504020204" pitchFamily="34" charset="0"/>
              </a:rPr>
              <a:t>Learning Scope :</a:t>
            </a:r>
          </a:p>
          <a:p>
            <a:pPr algn="l"/>
            <a:r>
              <a:rPr lang="en-US" b="0" i="0">
                <a:solidFill>
                  <a:srgbClr val="3C3C3C"/>
                </a:solidFill>
                <a:effectLst/>
                <a:latin typeface="Open Sans" panose="020B0606030504020204" pitchFamily="34" charset="0"/>
              </a:rPr>
              <a:t>                      </a:t>
            </a:r>
          </a:p>
          <a:p>
            <a:pPr>
              <a:lnSpc>
                <a:spcPct val="150000"/>
              </a:lnSpc>
            </a:pPr>
            <a:r>
              <a:rPr lang="en-US">
                <a:solidFill>
                  <a:srgbClr val="3C3C3C"/>
                </a:solidFill>
                <a:latin typeface="Open Sans"/>
                <a:ea typeface="Open Sans"/>
                <a:cs typeface="Open Sans"/>
              </a:rPr>
              <a:t>                      </a:t>
            </a:r>
            <a:r>
              <a:rPr lang="en-US" b="0" i="0">
                <a:solidFill>
                  <a:srgbClr val="3C3C3C"/>
                </a:solidFill>
                <a:effectLst/>
                <a:latin typeface="Open Sans"/>
                <a:ea typeface="Open Sans"/>
                <a:cs typeface="Open Sans"/>
              </a:rPr>
              <a:t>This project will give </a:t>
            </a:r>
            <a:r>
              <a:rPr lang="en-US">
                <a:solidFill>
                  <a:srgbClr val="3C3C3C"/>
                </a:solidFill>
                <a:latin typeface="Open Sans"/>
                <a:ea typeface="Open Sans"/>
                <a:cs typeface="Open Sans"/>
              </a:rPr>
              <a:t>us </a:t>
            </a:r>
            <a:r>
              <a:rPr lang="en-US" b="0" i="0">
                <a:solidFill>
                  <a:srgbClr val="3C3C3C"/>
                </a:solidFill>
                <a:effectLst/>
                <a:latin typeface="Open Sans"/>
                <a:ea typeface="Open Sans"/>
                <a:cs typeface="Open Sans"/>
              </a:rPr>
              <a:t>a hands-on experience with the React library. </a:t>
            </a:r>
            <a:r>
              <a:rPr lang="en-US" b="0" i="0" err="1">
                <a:solidFill>
                  <a:srgbClr val="3C3C3C"/>
                </a:solidFill>
                <a:effectLst/>
                <a:latin typeface="Open Sans"/>
                <a:ea typeface="Open Sans"/>
                <a:cs typeface="Open Sans"/>
              </a:rPr>
              <a:t>Fullstack</a:t>
            </a:r>
            <a:r>
              <a:rPr lang="en-US" b="0" i="0">
                <a:solidFill>
                  <a:srgbClr val="3C3C3C"/>
                </a:solidFill>
                <a:effectLst/>
                <a:latin typeface="Open Sans"/>
                <a:ea typeface="Open Sans"/>
                <a:cs typeface="Open Sans"/>
              </a:rPr>
              <a:t> development currently has many different stacks and technologies to learn. React is one of the most popularly used Frontend libraries used by companies such as Facebook, Pinterest, Uber, Instagram and many more. You will learn not just about UI designing but also integrating it with the backend.</a:t>
            </a:r>
            <a:r>
              <a:rPr lang="en-US">
                <a:solidFill>
                  <a:srgbClr val="3C3C3C"/>
                </a:solidFill>
                <a:latin typeface="Open Sans"/>
                <a:ea typeface="Open Sans"/>
                <a:cs typeface="Open Sans"/>
              </a:rPr>
              <a:t> </a:t>
            </a:r>
            <a:endParaRPr lang="en-US" b="0" i="0">
              <a:solidFill>
                <a:srgbClr val="3C3C3C"/>
              </a:solidFill>
              <a:effectLst/>
              <a:latin typeface="Open Sans" panose="020B0606030504020204" pitchFamily="34" charset="0"/>
              <a:ea typeface="Open Sans"/>
              <a:cs typeface="Open Sans"/>
            </a:endParaRPr>
          </a:p>
          <a:p>
            <a:pPr algn="l"/>
            <a:endParaRPr lang="en-US">
              <a:solidFill>
                <a:srgbClr val="3C3C3C"/>
              </a:solidFill>
              <a:latin typeface="Open Sans" panose="020B0606030504020204" pitchFamily="34" charset="0"/>
            </a:endParaRPr>
          </a:p>
          <a:p>
            <a:pPr algn="l"/>
            <a:r>
              <a:rPr lang="en-US" b="0" i="0">
                <a:solidFill>
                  <a:srgbClr val="3C3C3C"/>
                </a:solidFill>
                <a:effectLst/>
                <a:latin typeface="Open Sans" panose="020B0606030504020204" pitchFamily="34" charset="0"/>
              </a:rPr>
              <a:t>You will be learning about :</a:t>
            </a:r>
          </a:p>
          <a:p>
            <a:pPr algn="l">
              <a:buFont typeface="Arial" panose="020B0604020202020204" pitchFamily="34" charset="0"/>
              <a:buChar char="•"/>
            </a:pPr>
            <a:r>
              <a:rPr lang="en-US" b="0" i="0">
                <a:solidFill>
                  <a:srgbClr val="3C3C3C"/>
                </a:solidFill>
                <a:effectLst/>
                <a:latin typeface="Open Sans" panose="020B0606030504020204" pitchFamily="34" charset="0"/>
              </a:rPr>
              <a:t>Basics of React</a:t>
            </a:r>
          </a:p>
          <a:p>
            <a:pPr marL="742950" lvl="1" indent="-285750" algn="l">
              <a:buFont typeface="Arial" panose="020B0604020202020204" pitchFamily="34" charset="0"/>
              <a:buChar char="•"/>
            </a:pPr>
            <a:r>
              <a:rPr lang="en-US" b="0" i="0">
                <a:solidFill>
                  <a:srgbClr val="3C3C3C"/>
                </a:solidFill>
                <a:effectLst/>
                <a:latin typeface="Open Sans" panose="020B0606030504020204" pitchFamily="34" charset="0"/>
              </a:rPr>
              <a:t>Functional Components</a:t>
            </a:r>
          </a:p>
          <a:p>
            <a:pPr marL="742950" lvl="1" indent="-285750" algn="l">
              <a:buFont typeface="Arial" panose="020B0604020202020204" pitchFamily="34" charset="0"/>
              <a:buChar char="•"/>
            </a:pPr>
            <a:r>
              <a:rPr lang="en-US" b="0" i="0" dirty="0">
                <a:solidFill>
                  <a:srgbClr val="3C3C3C"/>
                </a:solidFill>
                <a:effectLst/>
                <a:latin typeface="Open Sans" panose="020B0606030504020204" pitchFamily="34" charset="0"/>
              </a:rPr>
              <a:t>useState</a:t>
            </a:r>
            <a:endParaRPr lang="en-US" b="0" i="0">
              <a:solidFill>
                <a:srgbClr val="3C3C3C"/>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3C3C3C"/>
                </a:solidFill>
                <a:effectLst/>
                <a:latin typeface="Open Sans" panose="020B0606030504020204" pitchFamily="34" charset="0"/>
              </a:rPr>
              <a:t>useEffect</a:t>
            </a:r>
            <a:endParaRPr lang="en-US" b="0" i="0">
              <a:solidFill>
                <a:srgbClr val="3C3C3C"/>
              </a:solidFill>
              <a:effectLst/>
              <a:latin typeface="Open Sans" panose="020B0606030504020204" pitchFamily="34" charset="0"/>
            </a:endParaRPr>
          </a:p>
          <a:p>
            <a:pPr marL="742950" lvl="1" indent="-285750" algn="l">
              <a:buFont typeface="Arial" panose="020B0604020202020204" pitchFamily="34" charset="0"/>
              <a:buChar char="•"/>
            </a:pPr>
            <a:r>
              <a:rPr lang="en-US" b="0" i="0">
                <a:solidFill>
                  <a:srgbClr val="3C3C3C"/>
                </a:solidFill>
                <a:effectLst/>
                <a:latin typeface="Open Sans" panose="020B0606030504020204" pitchFamily="34" charset="0"/>
              </a:rPr>
              <a:t>Props</a:t>
            </a:r>
          </a:p>
          <a:p>
            <a:pPr algn="l">
              <a:buFont typeface="Arial" panose="020B0604020202020204" pitchFamily="34" charset="0"/>
              <a:buChar char="•"/>
            </a:pPr>
            <a:r>
              <a:rPr lang="en-US" b="0" i="0">
                <a:solidFill>
                  <a:srgbClr val="3C3C3C"/>
                </a:solidFill>
                <a:effectLst/>
                <a:latin typeface="Open Sans" panose="020B0606030504020204" pitchFamily="34" charset="0"/>
              </a:rPr>
              <a:t>Context API</a:t>
            </a:r>
          </a:p>
          <a:p>
            <a:pPr algn="l">
              <a:buFont typeface="Arial" panose="020B0604020202020204" pitchFamily="34" charset="0"/>
              <a:buChar char="•"/>
            </a:pPr>
            <a:r>
              <a:rPr lang="en-US" b="0" i="0">
                <a:solidFill>
                  <a:srgbClr val="3C3C3C"/>
                </a:solidFill>
                <a:effectLst/>
                <a:latin typeface="Open Sans" panose="020B0606030504020204" pitchFamily="34" charset="0"/>
              </a:rPr>
              <a:t>Material- UI (Design)</a:t>
            </a:r>
          </a:p>
          <a:p>
            <a:pPr algn="l">
              <a:buFont typeface="Arial" panose="020B0604020202020204" pitchFamily="34" charset="0"/>
              <a:buChar char="•"/>
            </a:pPr>
            <a:r>
              <a:rPr lang="en-US" b="0" i="0">
                <a:solidFill>
                  <a:srgbClr val="3C3C3C"/>
                </a:solidFill>
                <a:effectLst/>
                <a:latin typeface="Open Sans" panose="020B0606030504020204" pitchFamily="34" charset="0"/>
              </a:rPr>
              <a:t>Firebase</a:t>
            </a:r>
          </a:p>
          <a:p>
            <a:pPr marL="742950" lvl="1" indent="-285750" algn="l">
              <a:buFont typeface="Arial" panose="020B0604020202020204" pitchFamily="34" charset="0"/>
              <a:buChar char="•"/>
            </a:pPr>
            <a:r>
              <a:rPr lang="en-US" b="0" i="0">
                <a:solidFill>
                  <a:srgbClr val="3C3C3C"/>
                </a:solidFill>
                <a:effectLst/>
                <a:latin typeface="Open Sans" panose="020B0606030504020204" pitchFamily="34" charset="0"/>
              </a:rPr>
              <a:t>Authentication</a:t>
            </a:r>
          </a:p>
          <a:p>
            <a:pPr marL="742950" lvl="1" indent="-285750" algn="l">
              <a:buFont typeface="Arial" panose="020B0604020202020204" pitchFamily="34" charset="0"/>
              <a:buChar char="•"/>
            </a:pPr>
            <a:r>
              <a:rPr lang="en-US">
                <a:solidFill>
                  <a:srgbClr val="3C3C3C"/>
                </a:solidFill>
                <a:latin typeface="Open Sans" panose="020B0606030504020204" pitchFamily="34" charset="0"/>
              </a:rPr>
              <a:t>Firestore(Database)</a:t>
            </a:r>
            <a:endParaRPr lang="en-US" b="0" i="0">
              <a:solidFill>
                <a:srgbClr val="3C3C3C"/>
              </a:solidFill>
              <a:effectLst/>
              <a:latin typeface="Open Sans" panose="020B0606030504020204" pitchFamily="34" charset="0"/>
            </a:endParaRPr>
          </a:p>
        </p:txBody>
      </p:sp>
    </p:spTree>
    <p:extLst>
      <p:ext uri="{BB962C8B-B14F-4D97-AF65-F5344CB8AC3E}">
        <p14:creationId xmlns:p14="http://schemas.microsoft.com/office/powerpoint/2010/main" val="385852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A0DF71-A11B-888A-0057-90709A47B2C0}"/>
              </a:ext>
            </a:extLst>
          </p:cNvPr>
          <p:cNvSpPr txBox="1"/>
          <p:nvPr/>
        </p:nvSpPr>
        <p:spPr>
          <a:xfrm>
            <a:off x="942393" y="492690"/>
            <a:ext cx="10667222" cy="4110741"/>
          </a:xfrm>
          <a:prstGeom prst="rect">
            <a:avLst/>
          </a:prstGeom>
          <a:noFill/>
        </p:spPr>
        <p:txBody>
          <a:bodyPr wrap="square">
            <a:spAutoFit/>
          </a:bodyPr>
          <a:lstStyle/>
          <a:p>
            <a:pPr algn="l"/>
            <a:r>
              <a:rPr lang="en-US" sz="2400" b="1" i="0">
                <a:solidFill>
                  <a:srgbClr val="3C3C3C"/>
                </a:solidFill>
                <a:effectLst/>
                <a:latin typeface="Open Sans" panose="020B0606030504020204" pitchFamily="34" charset="0"/>
              </a:rPr>
              <a:t>Project Stages :</a:t>
            </a:r>
          </a:p>
          <a:p>
            <a:pPr algn="l"/>
            <a:endParaRPr lang="en-US" sz="2400" b="1" i="0">
              <a:solidFill>
                <a:srgbClr val="3C3C3C"/>
              </a:solidFill>
              <a:effectLst/>
              <a:latin typeface="Open Sans" panose="020B0606030504020204" pitchFamily="34" charset="0"/>
            </a:endParaRPr>
          </a:p>
          <a:p>
            <a:pPr algn="l">
              <a:lnSpc>
                <a:spcPct val="150000"/>
              </a:lnSpc>
            </a:pPr>
            <a:r>
              <a:rPr lang="en-US" b="0" i="0">
                <a:solidFill>
                  <a:srgbClr val="3C3C3C"/>
                </a:solidFill>
                <a:effectLst/>
                <a:latin typeface="Open Sans" panose="020B0606030504020204" pitchFamily="34" charset="0"/>
              </a:rPr>
              <a:t>        We can break down the project in the following stages:</a:t>
            </a:r>
          </a:p>
          <a:p>
            <a:pPr algn="l">
              <a:lnSpc>
                <a:spcPct val="150000"/>
              </a:lnSpc>
              <a:buFont typeface="+mj-lt"/>
              <a:buAutoNum type="arabicPeriod"/>
            </a:pPr>
            <a:r>
              <a:rPr lang="en-US" b="0" i="0">
                <a:solidFill>
                  <a:srgbClr val="3C3C3C"/>
                </a:solidFill>
                <a:effectLst/>
                <a:latin typeface="Open Sans" panose="020B0606030504020204" pitchFamily="34" charset="0"/>
              </a:rPr>
              <a:t>Front-end</a:t>
            </a:r>
          </a:p>
          <a:p>
            <a:pPr marL="742950" lvl="1" indent="-285750" algn="l">
              <a:lnSpc>
                <a:spcPct val="150000"/>
              </a:lnSpc>
              <a:buFont typeface="+mj-lt"/>
              <a:buAutoNum type="arabicPeriod"/>
            </a:pPr>
            <a:r>
              <a:rPr lang="en-US" b="0" i="0">
                <a:solidFill>
                  <a:srgbClr val="3C3C3C"/>
                </a:solidFill>
                <a:effectLst/>
                <a:latin typeface="Open Sans" panose="020B0606030504020204" pitchFamily="34" charset="0"/>
              </a:rPr>
              <a:t>Sidebar Component</a:t>
            </a:r>
          </a:p>
          <a:p>
            <a:pPr marL="742950" lvl="1" indent="-285750" algn="l">
              <a:lnSpc>
                <a:spcPct val="150000"/>
              </a:lnSpc>
              <a:buFont typeface="+mj-lt"/>
              <a:buAutoNum type="arabicPeriod"/>
            </a:pPr>
            <a:r>
              <a:rPr lang="en-US" b="0" i="0">
                <a:solidFill>
                  <a:srgbClr val="3C3C3C"/>
                </a:solidFill>
                <a:effectLst/>
                <a:latin typeface="Open Sans" panose="020B0606030504020204" pitchFamily="34" charset="0"/>
              </a:rPr>
              <a:t>Chat Component</a:t>
            </a:r>
          </a:p>
          <a:p>
            <a:pPr marL="742950" lvl="1" indent="-285750" algn="l">
              <a:lnSpc>
                <a:spcPct val="150000"/>
              </a:lnSpc>
              <a:buFont typeface="+mj-lt"/>
              <a:buAutoNum type="arabicPeriod"/>
            </a:pPr>
            <a:r>
              <a:rPr lang="en-US" dirty="0">
                <a:solidFill>
                  <a:srgbClr val="3C3C3C"/>
                </a:solidFill>
                <a:latin typeface="Open Sans" panose="020B0606030504020204" pitchFamily="34" charset="0"/>
              </a:rPr>
              <a:t>Login Page</a:t>
            </a:r>
            <a:endParaRPr lang="en-US" b="0" i="0" dirty="0">
              <a:solidFill>
                <a:srgbClr val="3C3C3C"/>
              </a:solidFill>
              <a:effectLst/>
              <a:latin typeface="Open Sans" panose="020B0606030504020204" pitchFamily="34" charset="0"/>
            </a:endParaRPr>
          </a:p>
          <a:p>
            <a:pPr algn="l">
              <a:lnSpc>
                <a:spcPct val="150000"/>
              </a:lnSpc>
              <a:buFont typeface="+mj-lt"/>
              <a:buAutoNum type="arabicPeriod"/>
            </a:pPr>
            <a:r>
              <a:rPr lang="en-US" b="0" i="0">
                <a:solidFill>
                  <a:srgbClr val="3C3C3C"/>
                </a:solidFill>
                <a:effectLst/>
                <a:latin typeface="Open Sans" panose="020B0606030504020204" pitchFamily="34" charset="0"/>
              </a:rPr>
              <a:t>Back-end</a:t>
            </a:r>
          </a:p>
          <a:p>
            <a:pPr marL="742950" lvl="1" indent="-285750" algn="l">
              <a:lnSpc>
                <a:spcPct val="150000"/>
              </a:lnSpc>
              <a:buFont typeface="+mj-lt"/>
              <a:buAutoNum type="arabicPeriod"/>
            </a:pPr>
            <a:r>
              <a:rPr lang="en-US" b="0" i="0">
                <a:solidFill>
                  <a:srgbClr val="3C3C3C"/>
                </a:solidFill>
                <a:effectLst/>
                <a:latin typeface="Open Sans" panose="020B0606030504020204" pitchFamily="34" charset="0"/>
              </a:rPr>
              <a:t>Authentication</a:t>
            </a:r>
          </a:p>
          <a:p>
            <a:pPr marL="742950" lvl="1" indent="-285750" algn="l">
              <a:lnSpc>
                <a:spcPct val="150000"/>
              </a:lnSpc>
              <a:buFont typeface="+mj-lt"/>
              <a:buAutoNum type="arabicPeriod"/>
            </a:pPr>
            <a:r>
              <a:rPr lang="en-US" b="0" i="0">
                <a:solidFill>
                  <a:srgbClr val="3C3C3C"/>
                </a:solidFill>
                <a:effectLst/>
                <a:latin typeface="Open Sans" panose="020B0606030504020204" pitchFamily="34" charset="0"/>
              </a:rPr>
              <a:t>Database(Firestore)</a:t>
            </a:r>
          </a:p>
        </p:txBody>
      </p:sp>
      <p:pic>
        <p:nvPicPr>
          <p:cNvPr id="1030" name="Picture 6" descr="whatsapp-clone-sequence-diagram">
            <a:extLst>
              <a:ext uri="{FF2B5EF4-FFF2-40B4-BE49-F238E27FC236}">
                <a16:creationId xmlns:a16="http://schemas.microsoft.com/office/drawing/2014/main" id="{ECFE37B4-8D79-E60B-FBD1-8313DA735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551" y="4842588"/>
            <a:ext cx="8350898" cy="111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6867F-9FB7-ED28-58FE-13770B237638}"/>
              </a:ext>
            </a:extLst>
          </p:cNvPr>
          <p:cNvSpPr txBox="1"/>
          <p:nvPr/>
        </p:nvSpPr>
        <p:spPr>
          <a:xfrm>
            <a:off x="1052027" y="509320"/>
            <a:ext cx="10853834" cy="5922775"/>
          </a:xfrm>
          <a:prstGeom prst="rect">
            <a:avLst/>
          </a:prstGeom>
          <a:noFill/>
        </p:spPr>
        <p:txBody>
          <a:bodyPr wrap="square">
            <a:spAutoFit/>
          </a:bodyPr>
          <a:lstStyle/>
          <a:p>
            <a:pPr algn="l"/>
            <a:r>
              <a:rPr lang="en-US" sz="2400" b="1" i="0">
                <a:solidFill>
                  <a:srgbClr val="3C3C3C"/>
                </a:solidFill>
                <a:effectLst/>
                <a:latin typeface="Open Sans" panose="020B0606030504020204" pitchFamily="34" charset="0"/>
              </a:rPr>
              <a:t>High-Level Approach :</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Identify the UI components and segregate them into smaller components</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Start with building individual components with static data which will be replaced by real time data later</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CSS styling and Material-UI icons implementation</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Setup project on Firebase</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Configure and install Firebase in your React project</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Design the database for your requirement</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Authentication - Add authentication in your project to access the chat section only after authenticating with google account.</a:t>
            </a:r>
          </a:p>
          <a:p>
            <a:pPr algn="l">
              <a:lnSpc>
                <a:spcPct val="200000"/>
              </a:lnSpc>
              <a:buFont typeface="Arial" panose="020B0604020202020204" pitchFamily="34" charset="0"/>
              <a:buChar char="•"/>
            </a:pPr>
            <a:r>
              <a:rPr lang="en-US" b="0" i="0">
                <a:solidFill>
                  <a:srgbClr val="3C3C3C"/>
                </a:solidFill>
                <a:effectLst/>
                <a:latin typeface="Open Sans" panose="020B0606030504020204" pitchFamily="34" charset="0"/>
              </a:rPr>
              <a:t>Integration of data with UI</a:t>
            </a:r>
          </a:p>
        </p:txBody>
      </p:sp>
    </p:spTree>
    <p:extLst>
      <p:ext uri="{BB962C8B-B14F-4D97-AF65-F5344CB8AC3E}">
        <p14:creationId xmlns:p14="http://schemas.microsoft.com/office/powerpoint/2010/main" val="203990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08D54-CD2F-C429-ADF4-9E1ED3562909}"/>
              </a:ext>
            </a:extLst>
          </p:cNvPr>
          <p:cNvSpPr txBox="1"/>
          <p:nvPr/>
        </p:nvSpPr>
        <p:spPr>
          <a:xfrm>
            <a:off x="856083" y="440199"/>
            <a:ext cx="11105761" cy="2171748"/>
          </a:xfrm>
          <a:prstGeom prst="rect">
            <a:avLst/>
          </a:prstGeom>
          <a:noFill/>
        </p:spPr>
        <p:txBody>
          <a:bodyPr wrap="square">
            <a:spAutoFit/>
          </a:bodyPr>
          <a:lstStyle/>
          <a:p>
            <a:pPr algn="l">
              <a:lnSpc>
                <a:spcPct val="150000"/>
              </a:lnSpc>
            </a:pPr>
            <a:r>
              <a:rPr lang="en-US" sz="2800" b="1" i="0">
                <a:solidFill>
                  <a:srgbClr val="3C3C3C"/>
                </a:solidFill>
                <a:effectLst/>
                <a:latin typeface="Open Sans" panose="020B0606030504020204" pitchFamily="34" charset="0"/>
              </a:rPr>
              <a:t>Stages of implementation :</a:t>
            </a:r>
          </a:p>
          <a:p>
            <a:pPr algn="l">
              <a:lnSpc>
                <a:spcPct val="150000"/>
              </a:lnSpc>
            </a:pPr>
            <a:r>
              <a:rPr lang="en-US" sz="2800" b="1" i="0">
                <a:solidFill>
                  <a:srgbClr val="3C3C3C"/>
                </a:solidFill>
                <a:effectLst/>
                <a:latin typeface="Open Sans" panose="020B0606030504020204" pitchFamily="34" charset="0"/>
              </a:rPr>
              <a:t>1. File Structure and Dependencies installation</a:t>
            </a:r>
          </a:p>
          <a:p>
            <a:pPr algn="l">
              <a:lnSpc>
                <a:spcPct val="150000"/>
              </a:lnSpc>
            </a:pPr>
            <a:r>
              <a:rPr lang="en-US" b="0" i="0">
                <a:solidFill>
                  <a:srgbClr val="3C3C3C"/>
                </a:solidFill>
                <a:effectLst/>
                <a:latin typeface="Open Sans" panose="020B0606030504020204" pitchFamily="34" charset="0"/>
              </a:rPr>
              <a:t>                 Before you get started with building the components it is better to plan your components. This will give you a clear idea on what goes where.</a:t>
            </a:r>
          </a:p>
        </p:txBody>
      </p:sp>
      <p:sp>
        <p:nvSpPr>
          <p:cNvPr id="7" name="TextBox 6">
            <a:extLst>
              <a:ext uri="{FF2B5EF4-FFF2-40B4-BE49-F238E27FC236}">
                <a16:creationId xmlns:a16="http://schemas.microsoft.com/office/drawing/2014/main" id="{86AACF43-650F-DBF8-4F9F-EC8BEFA70CF9}"/>
              </a:ext>
            </a:extLst>
          </p:cNvPr>
          <p:cNvSpPr txBox="1"/>
          <p:nvPr/>
        </p:nvSpPr>
        <p:spPr>
          <a:xfrm>
            <a:off x="1005374" y="3003683"/>
            <a:ext cx="11021785" cy="1490023"/>
          </a:xfrm>
          <a:prstGeom prst="rect">
            <a:avLst/>
          </a:prstGeom>
          <a:noFill/>
        </p:spPr>
        <p:txBody>
          <a:bodyPr wrap="square" lIns="91440" tIns="45720" rIns="91440" bIns="4572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3C3C3C"/>
                </a:solidFill>
                <a:effectLst/>
                <a:latin typeface="Open Sans" panose="020B0606030504020204" pitchFamily="34" charset="0"/>
                <a:cs typeface="Open Sans" panose="020B0606030504020204" pitchFamily="34" charset="0"/>
              </a:rPr>
              <a:t>Requirements :</a:t>
            </a:r>
          </a:p>
          <a:p>
            <a:pPr eaLnBrk="0" fontAlgn="base" hangingPunct="0">
              <a:lnSpc>
                <a:spcPct val="200000"/>
              </a:lnSpc>
              <a:spcBef>
                <a:spcPct val="0"/>
              </a:spcBef>
              <a:spcAft>
                <a:spcPct val="0"/>
              </a:spcAft>
              <a:buFontTx/>
              <a:buChar char="•"/>
            </a:pPr>
            <a:r>
              <a:rPr kumimoji="0" lang="en-US" altLang="en-US" b="0" i="0" u="none" strike="noStrike" cap="none" normalizeH="0" baseline="0">
                <a:ln>
                  <a:noFill/>
                </a:ln>
                <a:solidFill>
                  <a:srgbClr val="3C3C3C"/>
                </a:solidFill>
                <a:effectLst/>
                <a:latin typeface="Open Sans"/>
                <a:ea typeface="Open Sans"/>
                <a:cs typeface="Open Sans"/>
              </a:rPr>
              <a:t>Create</a:t>
            </a:r>
            <a:r>
              <a:rPr lang="en-US" altLang="en-US">
                <a:solidFill>
                  <a:srgbClr val="3C3C3C"/>
                </a:solidFill>
                <a:latin typeface="Open Sans"/>
                <a:ea typeface="Open Sans"/>
                <a:cs typeface="Open Sans"/>
              </a:rPr>
              <a:t> </a:t>
            </a:r>
            <a:r>
              <a:rPr kumimoji="0" lang="en-US" altLang="en-US" b="0" i="0" u="none" strike="noStrike" cap="none" normalizeH="0" baseline="0">
                <a:ln>
                  <a:noFill/>
                </a:ln>
                <a:solidFill>
                  <a:srgbClr val="3C3C3C"/>
                </a:solidFill>
                <a:effectLst/>
                <a:latin typeface="Open Sans"/>
                <a:ea typeface="Open Sans"/>
                <a:cs typeface="Open Sans"/>
              </a:rPr>
              <a:t> React app using  create-react-app command.</a:t>
            </a:r>
            <a:endParaRPr lang="en-US" altLang="en-US" b="0" i="0" u="none" strike="noStrike" cap="none" normalizeH="0" baseline="0">
              <a:ln>
                <a:noFill/>
              </a:ln>
              <a:solidFill>
                <a:srgbClr val="3C3C3C"/>
              </a:solidFill>
              <a:effectLst/>
              <a:latin typeface="Open Sans"/>
              <a:ea typeface="Open Sans"/>
              <a:cs typeface="Open Sans"/>
            </a:endParaRPr>
          </a:p>
          <a:p>
            <a:pPr marL="0" marR="0" lvl="0" indent="0" algn="l" defTabSz="914400" rtl="0" eaLnBrk="0" fontAlgn="base" latinLnBrk="0" hangingPunct="0">
              <a:lnSpc>
                <a:spcPct val="200000"/>
              </a:lnSpc>
              <a:spcBef>
                <a:spcPct val="0"/>
              </a:spcBef>
              <a:spcAft>
                <a:spcPct val="0"/>
              </a:spcAft>
              <a:buClrTx/>
              <a:buSzTx/>
              <a:buFontTx/>
              <a:buChar char="•"/>
              <a:tabLst/>
            </a:pPr>
            <a:r>
              <a:rPr lang="en-US" b="0" i="0">
                <a:solidFill>
                  <a:srgbClr val="3C3C3C"/>
                </a:solidFill>
                <a:effectLst/>
                <a:latin typeface="Open Sans" panose="020B0606030504020204" pitchFamily="34" charset="0"/>
              </a:rPr>
              <a:t>Your file structure should look like the image below.</a:t>
            </a:r>
            <a:endParaRPr lang="en-IN"/>
          </a:p>
        </p:txBody>
      </p:sp>
    </p:spTree>
    <p:extLst>
      <p:ext uri="{BB962C8B-B14F-4D97-AF65-F5344CB8AC3E}">
        <p14:creationId xmlns:p14="http://schemas.microsoft.com/office/powerpoint/2010/main" val="395945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ile_structure">
            <a:extLst>
              <a:ext uri="{FF2B5EF4-FFF2-40B4-BE49-F238E27FC236}">
                <a16:creationId xmlns:a16="http://schemas.microsoft.com/office/drawing/2014/main" id="{06FDA919-1879-9CF2-2869-2FB1DFDE80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22" b="18450"/>
          <a:stretch/>
        </p:blipFill>
        <p:spPr bwMode="auto">
          <a:xfrm>
            <a:off x="307775" y="261437"/>
            <a:ext cx="11576450" cy="633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0B336-71AD-CF32-2975-61E020B8C8D4}"/>
              </a:ext>
            </a:extLst>
          </p:cNvPr>
          <p:cNvSpPr>
            <a:spLocks noChangeArrowheads="1"/>
          </p:cNvSpPr>
          <p:nvPr/>
        </p:nvSpPr>
        <p:spPr bwMode="auto">
          <a:xfrm>
            <a:off x="890295" y="-38510"/>
            <a:ext cx="11230170" cy="67812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a:ln>
                  <a:noFill/>
                </a:ln>
                <a:solidFill>
                  <a:srgbClr val="3C3C3C"/>
                </a:solidFill>
                <a:effectLst/>
                <a:latin typeface="Open Sans" panose="020B0606030504020204" pitchFamily="34" charset="0"/>
                <a:cs typeface="Open Sans" panose="020B0606030504020204" pitchFamily="34" charset="0"/>
              </a:rPr>
              <a:t>There are multiple dependencies that you need to install to get started with your project.</a:t>
            </a:r>
            <a:endParaRPr kumimoji="0" lang="en-US" altLang="en-US" b="0" i="0" u="none" strike="noStrike" cap="none" normalizeH="0" baseline="0">
              <a:ln>
                <a:noFill/>
              </a:ln>
              <a:solidFill>
                <a:srgbClr val="E81554"/>
              </a:solidFill>
              <a:effectLst/>
              <a:latin typeface="ui-monospace"/>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"dependencies": {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"@material-</a:t>
            </a:r>
            <a:r>
              <a:rPr kumimoji="0" lang="en-US" altLang="en-US" b="0" i="0" u="none" strike="noStrike" cap="none" normalizeH="0" baseline="0" err="1">
                <a:ln>
                  <a:noFill/>
                </a:ln>
                <a:solidFill>
                  <a:srgbClr val="E81554"/>
                </a:solidFill>
                <a:effectLst/>
                <a:latin typeface="ui-monospace"/>
                <a:cs typeface="Open Sans" panose="020B0606030504020204" pitchFamily="34" charset="0"/>
              </a:rPr>
              <a:t>ui</a:t>
            </a:r>
            <a:r>
              <a:rPr kumimoji="0" lang="en-US" altLang="en-US" b="0" i="0" u="none" strike="noStrike" cap="none" normalizeH="0" baseline="0">
                <a:ln>
                  <a:noFill/>
                </a:ln>
                <a:solidFill>
                  <a:srgbClr val="E81554"/>
                </a:solidFill>
                <a:effectLst/>
                <a:latin typeface="ui-monospace"/>
                <a:cs typeface="Open Sans" panose="020B0606030504020204" pitchFamily="34" charset="0"/>
              </a:rPr>
              <a:t>/core": "^4.11.0",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"@material-</a:t>
            </a:r>
            <a:r>
              <a:rPr kumimoji="0" lang="en-US" altLang="en-US" b="0" i="0" u="none" strike="noStrike" cap="none" normalizeH="0" baseline="0" err="1">
                <a:ln>
                  <a:noFill/>
                </a:ln>
                <a:solidFill>
                  <a:srgbClr val="E81554"/>
                </a:solidFill>
                <a:effectLst/>
                <a:latin typeface="ui-monospace"/>
                <a:cs typeface="Open Sans" panose="020B0606030504020204" pitchFamily="34" charset="0"/>
              </a:rPr>
              <a:t>ui</a:t>
            </a:r>
            <a:r>
              <a:rPr kumimoji="0" lang="en-US" altLang="en-US" b="0" i="0" u="none" strike="noStrike" cap="none" normalizeH="0" baseline="0">
                <a:ln>
                  <a:noFill/>
                </a:ln>
                <a:solidFill>
                  <a:srgbClr val="E81554"/>
                </a:solidFill>
                <a:effectLst/>
                <a:latin typeface="ui-monospace"/>
                <a:cs typeface="Open Sans" panose="020B0606030504020204" pitchFamily="34" charset="0"/>
              </a:rPr>
              <a:t>/icons": "^4.9.1",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"@testing-library/jest-</a:t>
            </a:r>
            <a:r>
              <a:rPr kumimoji="0" lang="en-US" altLang="en-US" b="0" i="0" u="none" strike="noStrike" cap="none" normalizeH="0" baseline="0" err="1">
                <a:ln>
                  <a:noFill/>
                </a:ln>
                <a:solidFill>
                  <a:srgbClr val="E81554"/>
                </a:solidFill>
                <a:effectLst/>
                <a:latin typeface="ui-monospace"/>
                <a:cs typeface="Open Sans" panose="020B0606030504020204" pitchFamily="34" charset="0"/>
              </a:rPr>
              <a:t>dom</a:t>
            </a:r>
            <a:r>
              <a:rPr kumimoji="0" lang="en-US" altLang="en-US" b="0" i="0" u="none" strike="noStrike" cap="none" normalizeH="0" baseline="0">
                <a:ln>
                  <a:noFill/>
                </a:ln>
                <a:solidFill>
                  <a:srgbClr val="E81554"/>
                </a:solidFill>
                <a:effectLst/>
                <a:latin typeface="ui-monospace"/>
                <a:cs typeface="Open Sans" panose="020B0606030504020204" pitchFamily="34" charset="0"/>
              </a:rPr>
              <a:t>": "^5.11.4",</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 "@testing-library/react": "^11.1.0",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 "@testing-library/user-event": "^12.1.10",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"firebase": "^8.2.1",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"react": "^17.0.1",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"react-</a:t>
            </a:r>
            <a:r>
              <a:rPr kumimoji="0" lang="en-US" altLang="en-US" b="0" i="0" u="none" strike="noStrike" cap="none" normalizeH="0" baseline="0" err="1">
                <a:ln>
                  <a:noFill/>
                </a:ln>
                <a:solidFill>
                  <a:srgbClr val="E81554"/>
                </a:solidFill>
                <a:effectLst/>
                <a:latin typeface="ui-monospace"/>
                <a:cs typeface="Open Sans" panose="020B0606030504020204" pitchFamily="34" charset="0"/>
              </a:rPr>
              <a:t>dom</a:t>
            </a:r>
            <a:r>
              <a:rPr kumimoji="0" lang="en-US" altLang="en-US" b="0" i="0" u="none" strike="noStrike" cap="none" normalizeH="0" baseline="0">
                <a:ln>
                  <a:noFill/>
                </a:ln>
                <a:solidFill>
                  <a:srgbClr val="E81554"/>
                </a:solidFill>
                <a:effectLst/>
                <a:latin typeface="ui-monospace"/>
                <a:cs typeface="Open Sans" panose="020B0606030504020204" pitchFamily="34" charset="0"/>
              </a:rPr>
              <a:t>": "^17.0.1",</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 "react-router-</a:t>
            </a:r>
            <a:r>
              <a:rPr kumimoji="0" lang="en-US" altLang="en-US" b="0" i="0" u="none" strike="noStrike" cap="none" normalizeH="0" baseline="0" err="1">
                <a:ln>
                  <a:noFill/>
                </a:ln>
                <a:solidFill>
                  <a:srgbClr val="E81554"/>
                </a:solidFill>
                <a:effectLst/>
                <a:latin typeface="ui-monospace"/>
                <a:cs typeface="Open Sans" panose="020B0606030504020204" pitchFamily="34" charset="0"/>
              </a:rPr>
              <a:t>dom</a:t>
            </a:r>
            <a:r>
              <a:rPr kumimoji="0" lang="en-US" altLang="en-US" b="0" i="0" u="none" strike="noStrike" cap="none" normalizeH="0" baseline="0">
                <a:ln>
                  <a:noFill/>
                </a:ln>
                <a:solidFill>
                  <a:srgbClr val="E81554"/>
                </a:solidFill>
                <a:effectLst/>
                <a:latin typeface="ui-monospace"/>
                <a:cs typeface="Open Sans" panose="020B0606030504020204" pitchFamily="34" charset="0"/>
              </a:rPr>
              <a:t>": "^5.2.0",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"react-scripts": "4.0.0",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 "web-vitals": "^0.2.4"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solidFill>
                  <a:srgbClr val="E81554"/>
                </a:solidFill>
                <a:effectLst/>
                <a:latin typeface="ui-monospace"/>
                <a:cs typeface="Open Sans" panose="020B0606030504020204" pitchFamily="34" charset="0"/>
              </a:rPr>
              <a:t>}, </a:t>
            </a:r>
            <a:endParaRPr kumimoji="0" lang="en-US" altLang="en-US" b="0" i="0" u="none" strike="noStrike" cap="none" normalizeH="0" baseline="0">
              <a:ln>
                <a:noFill/>
              </a:ln>
              <a:solidFill>
                <a:srgbClr val="3C3C3C"/>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C3C3C"/>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837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3B78F-1B6E-7B52-1FA0-90D6BF86BC8B}"/>
              </a:ext>
            </a:extLst>
          </p:cNvPr>
          <p:cNvSpPr txBox="1"/>
          <p:nvPr/>
        </p:nvSpPr>
        <p:spPr>
          <a:xfrm>
            <a:off x="902736" y="236384"/>
            <a:ext cx="11049777" cy="2414122"/>
          </a:xfrm>
          <a:prstGeom prst="rect">
            <a:avLst/>
          </a:prstGeom>
          <a:noFill/>
        </p:spPr>
        <p:txBody>
          <a:bodyPr wrap="square">
            <a:spAutoFit/>
          </a:bodyPr>
          <a:lstStyle/>
          <a:p>
            <a:pPr algn="l">
              <a:lnSpc>
                <a:spcPct val="200000"/>
              </a:lnSpc>
            </a:pPr>
            <a:br>
              <a:rPr lang="en-US" b="1" i="0">
                <a:solidFill>
                  <a:srgbClr val="3C3C3C"/>
                </a:solidFill>
                <a:effectLst/>
                <a:latin typeface="Open Sans" panose="020B0606030504020204" pitchFamily="34" charset="0"/>
              </a:rPr>
            </a:br>
            <a:r>
              <a:rPr lang="en-US" sz="2400" b="1" i="0">
                <a:solidFill>
                  <a:srgbClr val="3C3C3C"/>
                </a:solidFill>
                <a:effectLst/>
                <a:latin typeface="Open Sans" panose="020B0606030504020204" pitchFamily="34" charset="0"/>
              </a:rPr>
              <a:t>Expected Outcome :</a:t>
            </a:r>
          </a:p>
          <a:p>
            <a:pPr algn="l">
              <a:lnSpc>
                <a:spcPct val="200000"/>
              </a:lnSpc>
            </a:pPr>
            <a:r>
              <a:rPr lang="en-US" b="0" i="0">
                <a:solidFill>
                  <a:srgbClr val="3C3C3C"/>
                </a:solidFill>
                <a:effectLst/>
                <a:latin typeface="Open Sans" panose="020B0606030504020204" pitchFamily="34" charset="0"/>
              </a:rPr>
              <a:t>               You should be able to successfully install the React application with all the required dependencies. You can check the </a:t>
            </a:r>
            <a:r>
              <a:rPr lang="en-US" b="0" i="0" err="1">
                <a:solidFill>
                  <a:srgbClr val="3C3C3C"/>
                </a:solidFill>
                <a:effectLst/>
                <a:latin typeface="Open Sans" panose="020B0606030504020204" pitchFamily="34" charset="0"/>
              </a:rPr>
              <a:t>package.json</a:t>
            </a:r>
            <a:r>
              <a:rPr lang="en-US" b="0" i="0">
                <a:solidFill>
                  <a:srgbClr val="3C3C3C"/>
                </a:solidFill>
                <a:effectLst/>
                <a:latin typeface="Open Sans" panose="020B0606030504020204" pitchFamily="34" charset="0"/>
              </a:rPr>
              <a:t> file for verification.</a:t>
            </a:r>
          </a:p>
        </p:txBody>
      </p:sp>
    </p:spTree>
    <p:extLst>
      <p:ext uri="{BB962C8B-B14F-4D97-AF65-F5344CB8AC3E}">
        <p14:creationId xmlns:p14="http://schemas.microsoft.com/office/powerpoint/2010/main" val="220569205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28BDA2A5AF9F41B00A3B400408ADEA" ma:contentTypeVersion="2" ma:contentTypeDescription="Create a new document." ma:contentTypeScope="" ma:versionID="9c5301ca637be0db4ba68ee9fde7348a">
  <xsd:schema xmlns:xsd="http://www.w3.org/2001/XMLSchema" xmlns:xs="http://www.w3.org/2001/XMLSchema" xmlns:p="http://schemas.microsoft.com/office/2006/metadata/properties" xmlns:ns3="cb026463-ab86-44dc-880e-c2d1a6b63a5e" targetNamespace="http://schemas.microsoft.com/office/2006/metadata/properties" ma:root="true" ma:fieldsID="40b5f7d0ce39fcdb8dbb04efa2b616a9" ns3:_="">
    <xsd:import namespace="cb026463-ab86-44dc-880e-c2d1a6b63a5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026463-ab86-44dc-880e-c2d1a6b63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5E112E-8F8C-40F7-AA9B-D669379BFD50}">
  <ds:schemaRefs>
    <ds:schemaRef ds:uri="cb026463-ab86-44dc-880e-c2d1a6b63a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ED9DA0-262C-49C0-B145-C1C301C49E6E}">
  <ds:schemaRefs>
    <ds:schemaRef ds:uri="http://schemas.microsoft.com/sharepoint/v3/contenttype/forms"/>
  </ds:schemaRefs>
</ds:datastoreItem>
</file>

<file path=customXml/itemProps3.xml><?xml version="1.0" encoding="utf-8"?>
<ds:datastoreItem xmlns:ds="http://schemas.openxmlformats.org/officeDocument/2006/customXml" ds:itemID="{7FB162C8-7643-4FF7-90CF-A336A09B026A}">
  <ds:schemaRefs>
    <ds:schemaRef ds:uri="http://purl.org/dc/terms/"/>
    <ds:schemaRef ds:uri="http://schemas.microsoft.com/office/infopath/2007/PartnerControls"/>
    <ds:schemaRef ds:uri="cb026463-ab86-44dc-880e-c2d1a6b63a5e"/>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GradientVTI</vt:lpstr>
      <vt:lpstr>SPRINT-2 PROJECT Team-D</vt:lpstr>
      <vt:lpstr>  Title: React JS based "WhatsApp Clone”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SPRINT-2 PROJECT Team-D</dc:title>
  <dc:creator>18211a0304</dc:creator>
  <cp:revision>1</cp:revision>
  <dcterms:created xsi:type="dcterms:W3CDTF">2022-05-23T15:52:13Z</dcterms:created>
  <dcterms:modified xsi:type="dcterms:W3CDTF">2022-05-24T11:30:02Z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0x0101006E28BDA2A5AF9F41B00A3B400408ADEA</vt:lpwstr>
  </property>
</Properties>
</file>