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6AB0FDA-1F63-4B4D-A326-4DE8FF640252}"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0C43A-4742-45BF-BFA7-1EABC845097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86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B0FDA-1F63-4B4D-A326-4DE8FF640252}"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0C43A-4742-45BF-BFA7-1EABC8450973}" type="slidenum">
              <a:rPr lang="en-IN" smtClean="0"/>
              <a:t>‹#›</a:t>
            </a:fld>
            <a:endParaRPr lang="en-IN"/>
          </a:p>
        </p:txBody>
      </p:sp>
    </p:spTree>
    <p:extLst>
      <p:ext uri="{BB962C8B-B14F-4D97-AF65-F5344CB8AC3E}">
        <p14:creationId xmlns:p14="http://schemas.microsoft.com/office/powerpoint/2010/main" val="40107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B0FDA-1F63-4B4D-A326-4DE8FF640252}"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0C43A-4742-45BF-BFA7-1EABC845097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49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B0FDA-1F63-4B4D-A326-4DE8FF640252}"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0C43A-4742-45BF-BFA7-1EABC8450973}" type="slidenum">
              <a:rPr lang="en-IN" smtClean="0"/>
              <a:t>‹#›</a:t>
            </a:fld>
            <a:endParaRPr lang="en-IN"/>
          </a:p>
        </p:txBody>
      </p:sp>
    </p:spTree>
    <p:extLst>
      <p:ext uri="{BB962C8B-B14F-4D97-AF65-F5344CB8AC3E}">
        <p14:creationId xmlns:p14="http://schemas.microsoft.com/office/powerpoint/2010/main" val="339092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B0FDA-1F63-4B4D-A326-4DE8FF640252}"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0C43A-4742-45BF-BFA7-1EABC845097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7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AB0FDA-1F63-4B4D-A326-4DE8FF64025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0C43A-4742-45BF-BFA7-1EABC8450973}" type="slidenum">
              <a:rPr lang="en-IN" smtClean="0"/>
              <a:t>‹#›</a:t>
            </a:fld>
            <a:endParaRPr lang="en-IN"/>
          </a:p>
        </p:txBody>
      </p:sp>
    </p:spTree>
    <p:extLst>
      <p:ext uri="{BB962C8B-B14F-4D97-AF65-F5344CB8AC3E}">
        <p14:creationId xmlns:p14="http://schemas.microsoft.com/office/powerpoint/2010/main" val="344166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AB0FDA-1F63-4B4D-A326-4DE8FF640252}" type="datetimeFigureOut">
              <a:rPr lang="en-IN" smtClean="0"/>
              <a:t>24-05-2022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B0C43A-4742-45BF-BFA7-1EABC8450973}" type="slidenum">
              <a:rPr lang="en-IN" smtClean="0"/>
              <a:t>‹#›</a:t>
            </a:fld>
            <a:endParaRPr lang="en-IN"/>
          </a:p>
        </p:txBody>
      </p:sp>
    </p:spTree>
    <p:extLst>
      <p:ext uri="{BB962C8B-B14F-4D97-AF65-F5344CB8AC3E}">
        <p14:creationId xmlns:p14="http://schemas.microsoft.com/office/powerpoint/2010/main" val="205493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AB0FDA-1F63-4B4D-A326-4DE8FF640252}"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B0C43A-4742-45BF-BFA7-1EABC8450973}" type="slidenum">
              <a:rPr lang="en-IN" smtClean="0"/>
              <a:t>‹#›</a:t>
            </a:fld>
            <a:endParaRPr lang="en-IN"/>
          </a:p>
        </p:txBody>
      </p:sp>
    </p:spTree>
    <p:extLst>
      <p:ext uri="{BB962C8B-B14F-4D97-AF65-F5344CB8AC3E}">
        <p14:creationId xmlns:p14="http://schemas.microsoft.com/office/powerpoint/2010/main" val="285062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B0FDA-1F63-4B4D-A326-4DE8FF640252}" type="datetimeFigureOut">
              <a:rPr lang="en-IN" smtClean="0"/>
              <a:t>24-05-2022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B0C43A-4742-45BF-BFA7-1EABC8450973}" type="slidenum">
              <a:rPr lang="en-IN" smtClean="0"/>
              <a:t>‹#›</a:t>
            </a:fld>
            <a:endParaRPr lang="en-IN"/>
          </a:p>
        </p:txBody>
      </p:sp>
    </p:spTree>
    <p:extLst>
      <p:ext uri="{BB962C8B-B14F-4D97-AF65-F5344CB8AC3E}">
        <p14:creationId xmlns:p14="http://schemas.microsoft.com/office/powerpoint/2010/main" val="1482063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B0FDA-1F63-4B4D-A326-4DE8FF64025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0C43A-4742-45BF-BFA7-1EABC8450973}" type="slidenum">
              <a:rPr lang="en-IN" smtClean="0"/>
              <a:t>‹#›</a:t>
            </a:fld>
            <a:endParaRPr lang="en-IN"/>
          </a:p>
        </p:txBody>
      </p:sp>
    </p:spTree>
    <p:extLst>
      <p:ext uri="{BB962C8B-B14F-4D97-AF65-F5344CB8AC3E}">
        <p14:creationId xmlns:p14="http://schemas.microsoft.com/office/powerpoint/2010/main" val="19649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AB0FDA-1F63-4B4D-A326-4DE8FF640252}"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0C43A-4742-45BF-BFA7-1EABC845097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37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AB0FDA-1F63-4B4D-A326-4DE8FF640252}" type="datetimeFigureOut">
              <a:rPr lang="en-IN" smtClean="0"/>
              <a:t>24-05-2022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B0C43A-4742-45BF-BFA7-1EABC845097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046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958D-C1A5-53CA-8FCA-A49E8D19FD22}"/>
              </a:ext>
            </a:extLst>
          </p:cNvPr>
          <p:cNvSpPr>
            <a:spLocks noGrp="1"/>
          </p:cNvSpPr>
          <p:nvPr>
            <p:ph type="ctrTitle"/>
          </p:nvPr>
        </p:nvSpPr>
        <p:spPr/>
        <p:txBody>
          <a:bodyPr/>
          <a:lstStyle/>
          <a:p>
            <a:r>
              <a:rPr lang="en-US" dirty="0"/>
              <a:t>E Commerce Website</a:t>
            </a:r>
            <a:endParaRPr lang="en-IN" dirty="0"/>
          </a:p>
        </p:txBody>
      </p:sp>
      <p:sp>
        <p:nvSpPr>
          <p:cNvPr id="3" name="Subtitle 2">
            <a:extLst>
              <a:ext uri="{FF2B5EF4-FFF2-40B4-BE49-F238E27FC236}">
                <a16:creationId xmlns:a16="http://schemas.microsoft.com/office/drawing/2014/main" id="{051631E4-42AB-540D-5B9F-6A097D3D51F2}"/>
              </a:ext>
            </a:extLst>
          </p:cNvPr>
          <p:cNvSpPr>
            <a:spLocks noGrp="1"/>
          </p:cNvSpPr>
          <p:nvPr>
            <p:ph type="subTitle" idx="1"/>
          </p:nvPr>
        </p:nvSpPr>
        <p:spPr/>
        <p:txBody>
          <a:bodyPr>
            <a:normAutofit/>
          </a:bodyPr>
          <a:lstStyle/>
          <a:p>
            <a:r>
              <a:rPr lang="en-US" dirty="0"/>
              <a:t>By Group 2</a:t>
            </a:r>
          </a:p>
          <a:p>
            <a:r>
              <a:rPr lang="en-US" dirty="0" err="1"/>
              <a:t>Tejeswar</a:t>
            </a:r>
            <a:endParaRPr lang="en-US" dirty="0"/>
          </a:p>
          <a:p>
            <a:r>
              <a:rPr lang="en-US" dirty="0"/>
              <a:t>Subramanyam </a:t>
            </a:r>
          </a:p>
          <a:p>
            <a:r>
              <a:rPr lang="en-US" dirty="0"/>
              <a:t>Mamatha</a:t>
            </a:r>
            <a:endParaRPr lang="en-IN" dirty="0"/>
          </a:p>
        </p:txBody>
      </p:sp>
    </p:spTree>
    <p:extLst>
      <p:ext uri="{BB962C8B-B14F-4D97-AF65-F5344CB8AC3E}">
        <p14:creationId xmlns:p14="http://schemas.microsoft.com/office/powerpoint/2010/main" val="277585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A68D-FE90-BEB8-39E1-D84626C6450E}"/>
              </a:ext>
            </a:extLst>
          </p:cNvPr>
          <p:cNvSpPr>
            <a:spLocks noGrp="1"/>
          </p:cNvSpPr>
          <p:nvPr>
            <p:ph type="title"/>
          </p:nvPr>
        </p:nvSpPr>
        <p:spPr/>
        <p:txBody>
          <a:bodyPr/>
          <a:lstStyle/>
          <a:p>
            <a:r>
              <a:rPr lang="en-US" dirty="0"/>
              <a:t>Intro</a:t>
            </a:r>
            <a:endParaRPr lang="en-IN" dirty="0"/>
          </a:p>
        </p:txBody>
      </p:sp>
      <p:sp>
        <p:nvSpPr>
          <p:cNvPr id="3" name="Content Placeholder 2">
            <a:extLst>
              <a:ext uri="{FF2B5EF4-FFF2-40B4-BE49-F238E27FC236}">
                <a16:creationId xmlns:a16="http://schemas.microsoft.com/office/drawing/2014/main" id="{0EBA42F1-4B42-829B-62F7-F1F44EA79DB2}"/>
              </a:ext>
            </a:extLst>
          </p:cNvPr>
          <p:cNvSpPr>
            <a:spLocks noGrp="1"/>
          </p:cNvSpPr>
          <p:nvPr>
            <p:ph idx="1"/>
          </p:nvPr>
        </p:nvSpPr>
        <p:spPr/>
        <p:txBody>
          <a:bodyPr>
            <a:normAutofit/>
          </a:bodyPr>
          <a:lstStyle/>
          <a:p>
            <a:pPr>
              <a:buFont typeface="Wingdings" panose="05000000000000000000" pitchFamily="2" charset="2"/>
              <a:buChar char="q"/>
            </a:pPr>
            <a:r>
              <a:rPr lang="en-US" sz="1800" dirty="0">
                <a:effectLst/>
                <a:latin typeface="Carlito"/>
                <a:ea typeface="Carlito"/>
                <a:cs typeface="Carlito"/>
              </a:rPr>
              <a:t>Electronic commerce, also known as ecommerce is a type of industry where buying and selling of a product is conducted over electronic systems such as the internet.</a:t>
            </a:r>
          </a:p>
          <a:p>
            <a:pPr>
              <a:buFont typeface="Wingdings" panose="05000000000000000000" pitchFamily="2" charset="2"/>
              <a:buChar char="q"/>
            </a:pPr>
            <a:r>
              <a:rPr lang="en-US" sz="1800" dirty="0">
                <a:effectLst/>
                <a:latin typeface="Carlito"/>
                <a:ea typeface="Carlito"/>
                <a:cs typeface="Carlito"/>
              </a:rPr>
              <a:t>In fast paced life of today when everyone is squeezed for time, the majority of people are finicky when it comes to doing physical shopping. Logistically, a consumer finds a product more interesting and attractive when they find it on the website of a retailer directly and are able to see item’s details online.</a:t>
            </a:r>
          </a:p>
          <a:p>
            <a:pPr marL="82550" marR="190500" indent="-6350">
              <a:lnSpc>
                <a:spcPct val="103000"/>
              </a:lnSpc>
              <a:spcBef>
                <a:spcPts val="615"/>
              </a:spcBef>
              <a:spcAft>
                <a:spcPts val="0"/>
              </a:spcAft>
            </a:pPr>
            <a:r>
              <a:rPr lang="en-US" sz="1800" dirty="0">
                <a:effectLst/>
                <a:latin typeface="Carlito"/>
                <a:ea typeface="Carlito"/>
                <a:cs typeface="Carlito"/>
              </a:rPr>
              <a:t>The customers of today are not only attracted because online shopping is very convenient, but also because they have broader selections, highly competitive prices, better information about</a:t>
            </a:r>
            <a:r>
              <a:rPr lang="en-IN" sz="1800" dirty="0">
                <a:latin typeface="Carlito"/>
                <a:ea typeface="Carlito"/>
                <a:cs typeface="Carlito"/>
              </a:rPr>
              <a:t> </a:t>
            </a:r>
            <a:r>
              <a:rPr lang="en-US" sz="1800" dirty="0">
                <a:effectLst/>
                <a:latin typeface="Carlito"/>
                <a:ea typeface="Carlito"/>
                <a:cs typeface="Carlito"/>
              </a:rPr>
              <a:t>the product (including people’s reviews) and extremely simplified navigation for searching regarding the product.</a:t>
            </a:r>
          </a:p>
          <a:p>
            <a:pPr marL="82550" marR="74930">
              <a:lnSpc>
                <a:spcPct val="103000"/>
              </a:lnSpc>
              <a:spcAft>
                <a:spcPts val="0"/>
              </a:spcAft>
            </a:pPr>
            <a:r>
              <a:rPr lang="en-US" sz="1800" dirty="0">
                <a:effectLst/>
                <a:latin typeface="Carlito"/>
                <a:ea typeface="Carlito"/>
                <a:cs typeface="Carlito"/>
              </a:rPr>
              <a:t>Further, instead of using the available platforms, manufacturers can bring a concept of designing their own web store to sell their products directly to the masses.</a:t>
            </a:r>
            <a:endParaRPr lang="en-IN" sz="1800" b="1" u="sng" kern="0" dirty="0">
              <a:effectLst/>
              <a:uFill>
                <a:solidFill>
                  <a:srgbClr val="000000"/>
                </a:solidFill>
              </a:uFill>
              <a:latin typeface="Carlito"/>
              <a:ea typeface="Carlito"/>
              <a:cs typeface="Carlito"/>
            </a:endParaRPr>
          </a:p>
          <a:p>
            <a:pPr marL="82550" marR="190500" indent="-6350">
              <a:lnSpc>
                <a:spcPct val="103000"/>
              </a:lnSpc>
              <a:spcBef>
                <a:spcPts val="615"/>
              </a:spcBef>
              <a:spcAft>
                <a:spcPts val="0"/>
              </a:spcAft>
            </a:pPr>
            <a:endParaRPr lang="en-US" sz="1800" dirty="0">
              <a:effectLst/>
              <a:latin typeface="Carlito"/>
              <a:ea typeface="Carlito"/>
              <a:cs typeface="Carlito"/>
            </a:endParaRPr>
          </a:p>
          <a:p>
            <a:pPr marL="82550" marR="190500" indent="-6350">
              <a:lnSpc>
                <a:spcPct val="103000"/>
              </a:lnSpc>
              <a:spcBef>
                <a:spcPts val="615"/>
              </a:spcBef>
              <a:spcAft>
                <a:spcPts val="0"/>
              </a:spcAft>
            </a:pPr>
            <a:endParaRPr lang="en-IN" sz="1800" dirty="0">
              <a:effectLst/>
              <a:latin typeface="Carlito"/>
              <a:ea typeface="Carlito"/>
              <a:cs typeface="Carlito"/>
            </a:endParaRPr>
          </a:p>
          <a:p>
            <a:endParaRPr lang="en-IN" dirty="0"/>
          </a:p>
        </p:txBody>
      </p:sp>
    </p:spTree>
    <p:extLst>
      <p:ext uri="{BB962C8B-B14F-4D97-AF65-F5344CB8AC3E}">
        <p14:creationId xmlns:p14="http://schemas.microsoft.com/office/powerpoint/2010/main" val="99487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9D10-B337-ED86-95FF-3044E23025E0}"/>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D0B92171-C649-1183-89BD-4F9A8ACC17E9}"/>
              </a:ext>
            </a:extLst>
          </p:cNvPr>
          <p:cNvSpPr>
            <a:spLocks noGrp="1"/>
          </p:cNvSpPr>
          <p:nvPr>
            <p:ph idx="1"/>
          </p:nvPr>
        </p:nvSpPr>
        <p:spPr/>
        <p:txBody>
          <a:bodyPr/>
          <a:lstStyle/>
          <a:p>
            <a:pPr marL="76200" marR="159385">
              <a:spcBef>
                <a:spcPts val="555"/>
              </a:spcBef>
              <a:spcAft>
                <a:spcPts val="0"/>
              </a:spcAft>
            </a:pPr>
            <a:r>
              <a:rPr lang="en-US" sz="1800" dirty="0">
                <a:solidFill>
                  <a:srgbClr val="464646"/>
                </a:solidFill>
                <a:effectLst/>
                <a:latin typeface="Carlito"/>
                <a:ea typeface="Carlito"/>
                <a:cs typeface="Carlito"/>
              </a:rPr>
              <a:t>As you know people are now going online to shop for clothes, appliances, furniture, and a lot more. Websites like Flipkart, Myntra, Amazon, Snapdeal, </a:t>
            </a:r>
            <a:r>
              <a:rPr lang="en-US" sz="1800" dirty="0" err="1">
                <a:solidFill>
                  <a:srgbClr val="464646"/>
                </a:solidFill>
                <a:effectLst/>
                <a:latin typeface="Carlito"/>
                <a:ea typeface="Carlito"/>
                <a:cs typeface="Carlito"/>
              </a:rPr>
              <a:t>Jabong</a:t>
            </a:r>
            <a:r>
              <a:rPr lang="en-US" sz="1800" dirty="0">
                <a:solidFill>
                  <a:srgbClr val="464646"/>
                </a:solidFill>
                <a:effectLst/>
                <a:latin typeface="Carlito"/>
                <a:ea typeface="Carlito"/>
                <a:cs typeface="Carlito"/>
              </a:rPr>
              <a:t>, etc. are all examples of the enormous success of eCommerce in India. Due to these firms, India is one of the fastest-growing eCommerce markets in Asia/Pacific with China investing as much. Many analysts believe that the advent of 3G/4G speed in net connectivity has been a major cog in the wheel for such growth in this market. India has been the heart of the e-commerce market since 2016 and it’s still growing with a tremendous growth rate of 70%.The consumer base is expected to hit 900 million in 2024, and this ensures that any ecommerce website would soon be the best business in India, as far as profits and growth are concerned.</a:t>
            </a:r>
            <a:endParaRPr lang="en-IN" sz="1800" dirty="0">
              <a:effectLst/>
              <a:latin typeface="Carlito"/>
              <a:ea typeface="Carlito"/>
              <a:cs typeface="Carlito"/>
            </a:endParaRPr>
          </a:p>
          <a:p>
            <a:pPr marR="333375" algn="just">
              <a:lnSpc>
                <a:spcPct val="107000"/>
              </a:lnSpc>
              <a:spcBef>
                <a:spcPts val="765"/>
              </a:spcBef>
              <a:spcAft>
                <a:spcPts val="0"/>
              </a:spcAft>
            </a:pPr>
            <a:r>
              <a:rPr lang="en-US" sz="1800" dirty="0">
                <a:effectLst/>
                <a:latin typeface="Carlito"/>
                <a:ea typeface="Carlito"/>
                <a:cs typeface="Carlito"/>
              </a:rPr>
              <a:t> </a:t>
            </a:r>
            <a:endParaRPr lang="en-IN" sz="1800" dirty="0">
              <a:effectLst/>
              <a:latin typeface="Carlito"/>
              <a:ea typeface="Carlito"/>
              <a:cs typeface="Carlito"/>
            </a:endParaRPr>
          </a:p>
          <a:p>
            <a:endParaRPr lang="en-IN" dirty="0"/>
          </a:p>
        </p:txBody>
      </p:sp>
    </p:spTree>
    <p:extLst>
      <p:ext uri="{BB962C8B-B14F-4D97-AF65-F5344CB8AC3E}">
        <p14:creationId xmlns:p14="http://schemas.microsoft.com/office/powerpoint/2010/main" val="398579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95D3-AE12-2FBA-7DBF-15EDA509E95F}"/>
              </a:ext>
            </a:extLst>
          </p:cNvPr>
          <p:cNvSpPr>
            <a:spLocks noGrp="1"/>
          </p:cNvSpPr>
          <p:nvPr>
            <p:ph type="title"/>
          </p:nvPr>
        </p:nvSpPr>
        <p:spPr/>
        <p:txBody>
          <a:bodyPr/>
          <a:lstStyle/>
          <a:p>
            <a:r>
              <a:rPr lang="en-US" dirty="0"/>
              <a:t>Functional Requirements</a:t>
            </a:r>
            <a:endParaRPr lang="en-IN" dirty="0"/>
          </a:p>
        </p:txBody>
      </p:sp>
      <p:sp>
        <p:nvSpPr>
          <p:cNvPr id="3" name="Content Placeholder 2">
            <a:extLst>
              <a:ext uri="{FF2B5EF4-FFF2-40B4-BE49-F238E27FC236}">
                <a16:creationId xmlns:a16="http://schemas.microsoft.com/office/drawing/2014/main" id="{13C81160-FD06-3DC6-4037-133ED184F044}"/>
              </a:ext>
            </a:extLst>
          </p:cNvPr>
          <p:cNvSpPr>
            <a:spLocks noGrp="1"/>
          </p:cNvSpPr>
          <p:nvPr>
            <p:ph idx="1"/>
          </p:nvPr>
        </p:nvSpPr>
        <p:spPr/>
        <p:txBody>
          <a:bodyPr/>
          <a:lstStyle/>
          <a:p>
            <a:pPr marL="73025" marR="190500" indent="-6350">
              <a:lnSpc>
                <a:spcPct val="135000"/>
              </a:lnSpc>
              <a:spcBef>
                <a:spcPts val="625"/>
              </a:spcBef>
              <a:spcAft>
                <a:spcPts val="0"/>
              </a:spcAft>
            </a:pPr>
            <a:r>
              <a:rPr lang="en-US" sz="1800" dirty="0">
                <a:effectLst/>
                <a:latin typeface="Carlito"/>
                <a:ea typeface="Carlito"/>
                <a:cs typeface="Carlito"/>
              </a:rPr>
              <a:t>Following are the services which this system will provide.</a:t>
            </a:r>
          </a:p>
          <a:p>
            <a:pPr marL="342900" lvl="0" indent="-342900">
              <a:spcBef>
                <a:spcPts val="725"/>
              </a:spcBef>
              <a:buSzPts val="1050"/>
              <a:buFont typeface="Carlito"/>
              <a:buChar char="•"/>
              <a:tabLst>
                <a:tab pos="266065" algn="l"/>
              </a:tabLst>
            </a:pPr>
            <a:r>
              <a:rPr lang="en-US" sz="1800" dirty="0">
                <a:effectLst/>
                <a:latin typeface="Carlito"/>
                <a:ea typeface="Carlito"/>
                <a:cs typeface="Carlito"/>
              </a:rPr>
              <a:t>Home</a:t>
            </a:r>
            <a:endParaRPr lang="en-IN" sz="1800" dirty="0">
              <a:effectLst/>
              <a:latin typeface="Carlito"/>
              <a:ea typeface="Carlito"/>
              <a:cs typeface="Carlito"/>
            </a:endParaRPr>
          </a:p>
          <a:p>
            <a:pPr marL="342900" lvl="0" indent="-342900">
              <a:spcBef>
                <a:spcPts val="720"/>
              </a:spcBef>
              <a:buSzPts val="1050"/>
              <a:buFont typeface="Carlito"/>
              <a:buChar char="•"/>
              <a:tabLst>
                <a:tab pos="266065" algn="l"/>
              </a:tabLst>
            </a:pPr>
            <a:r>
              <a:rPr lang="en-US" sz="1800" dirty="0">
                <a:effectLst/>
                <a:latin typeface="Carlito"/>
                <a:ea typeface="Carlito"/>
                <a:cs typeface="Carlito"/>
              </a:rPr>
              <a:t>Category list and products</a:t>
            </a:r>
            <a:endParaRPr lang="en-IN" sz="1800" dirty="0">
              <a:effectLst/>
              <a:latin typeface="Carlito"/>
              <a:ea typeface="Carlito"/>
              <a:cs typeface="Carlito"/>
            </a:endParaRPr>
          </a:p>
          <a:p>
            <a:pPr marL="342900" lvl="0" indent="-342900">
              <a:spcBef>
                <a:spcPts val="720"/>
              </a:spcBef>
              <a:buSzPts val="1050"/>
              <a:buFont typeface="Carlito"/>
              <a:buChar char="•"/>
              <a:tabLst>
                <a:tab pos="266065" algn="l"/>
              </a:tabLst>
            </a:pPr>
            <a:r>
              <a:rPr lang="en-US" sz="1800" dirty="0">
                <a:effectLst/>
                <a:latin typeface="Carlito"/>
                <a:ea typeface="Carlito"/>
                <a:cs typeface="Carlito"/>
              </a:rPr>
              <a:t>Adding to cart</a:t>
            </a:r>
          </a:p>
          <a:p>
            <a:pPr marL="342900" lvl="0" indent="-342900">
              <a:spcBef>
                <a:spcPts val="720"/>
              </a:spcBef>
              <a:buSzPts val="1050"/>
              <a:buFont typeface="Carlito"/>
              <a:buChar char="•"/>
              <a:tabLst>
                <a:tab pos="266065" algn="l"/>
              </a:tabLst>
            </a:pPr>
            <a:r>
              <a:rPr lang="en-US" sz="1800" dirty="0">
                <a:latin typeface="Carlito"/>
                <a:ea typeface="Carlito"/>
                <a:cs typeface="Carlito"/>
              </a:rPr>
              <a:t>Login and register</a:t>
            </a:r>
          </a:p>
          <a:p>
            <a:pPr marL="342900" lvl="0" indent="-342900">
              <a:spcBef>
                <a:spcPts val="720"/>
              </a:spcBef>
              <a:buSzPts val="1050"/>
              <a:buFont typeface="Carlito"/>
              <a:buChar char="•"/>
              <a:tabLst>
                <a:tab pos="266065" algn="l"/>
              </a:tabLst>
            </a:pPr>
            <a:r>
              <a:rPr lang="en-US" sz="1800" dirty="0">
                <a:effectLst/>
                <a:latin typeface="Carlito"/>
                <a:ea typeface="Carlito"/>
                <a:cs typeface="Carlito"/>
              </a:rPr>
              <a:t>Checkout</a:t>
            </a:r>
            <a:endParaRPr lang="en-IN" sz="1800" dirty="0">
              <a:effectLst/>
              <a:latin typeface="Carlito"/>
              <a:ea typeface="Carlito"/>
              <a:cs typeface="Carlito"/>
            </a:endParaRPr>
          </a:p>
        </p:txBody>
      </p:sp>
    </p:spTree>
    <p:extLst>
      <p:ext uri="{BB962C8B-B14F-4D97-AF65-F5344CB8AC3E}">
        <p14:creationId xmlns:p14="http://schemas.microsoft.com/office/powerpoint/2010/main" val="292643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7E95-3576-E23C-1543-2D5C8CAF7C66}"/>
              </a:ext>
            </a:extLst>
          </p:cNvPr>
          <p:cNvSpPr>
            <a:spLocks noGrp="1"/>
          </p:cNvSpPr>
          <p:nvPr>
            <p:ph type="title"/>
          </p:nvPr>
        </p:nvSpPr>
        <p:spPr/>
        <p:txBody>
          <a:bodyPr/>
          <a:lstStyle/>
          <a:p>
            <a:r>
              <a:rPr lang="en-US" dirty="0"/>
              <a:t>App Components</a:t>
            </a:r>
            <a:endParaRPr lang="en-IN" dirty="0"/>
          </a:p>
        </p:txBody>
      </p:sp>
      <p:sp>
        <p:nvSpPr>
          <p:cNvPr id="3" name="Content Placeholder 2">
            <a:extLst>
              <a:ext uri="{FF2B5EF4-FFF2-40B4-BE49-F238E27FC236}">
                <a16:creationId xmlns:a16="http://schemas.microsoft.com/office/drawing/2014/main" id="{A8C5C4BF-50C2-5ABC-B086-E40B6FCBF6C6}"/>
              </a:ext>
            </a:extLst>
          </p:cNvPr>
          <p:cNvSpPr>
            <a:spLocks noGrp="1"/>
          </p:cNvSpPr>
          <p:nvPr>
            <p:ph idx="1"/>
          </p:nvPr>
        </p:nvSpPr>
        <p:spPr/>
        <p:txBody>
          <a:bodyPr/>
          <a:lstStyle/>
          <a:p>
            <a:pPr>
              <a:buFont typeface="Arial" panose="020B0604020202020204" pitchFamily="34" charset="0"/>
              <a:buChar char="•"/>
            </a:pPr>
            <a:r>
              <a:rPr lang="en-US" dirty="0"/>
              <a:t>Slider Component</a:t>
            </a:r>
          </a:p>
          <a:p>
            <a:pPr>
              <a:buFont typeface="Arial" panose="020B0604020202020204" pitchFamily="34" charset="0"/>
              <a:buChar char="•"/>
            </a:pPr>
            <a:r>
              <a:rPr lang="en-US" dirty="0"/>
              <a:t>Navbar</a:t>
            </a:r>
          </a:p>
          <a:p>
            <a:pPr>
              <a:buFont typeface="Arial" panose="020B0604020202020204" pitchFamily="34" charset="0"/>
              <a:buChar char="•"/>
            </a:pPr>
            <a:r>
              <a:rPr lang="en-US" dirty="0"/>
              <a:t>Footer Component</a:t>
            </a:r>
          </a:p>
          <a:p>
            <a:pPr>
              <a:buFont typeface="Arial" panose="020B0604020202020204" pitchFamily="34" charset="0"/>
              <a:buChar char="•"/>
            </a:pPr>
            <a:r>
              <a:rPr lang="en-US" dirty="0"/>
              <a:t>Announcement Component</a:t>
            </a:r>
          </a:p>
          <a:p>
            <a:pPr>
              <a:buFont typeface="Arial" panose="020B0604020202020204" pitchFamily="34" charset="0"/>
              <a:buChar char="•"/>
            </a:pPr>
            <a:r>
              <a:rPr lang="en-US" dirty="0"/>
              <a:t>Categories</a:t>
            </a:r>
          </a:p>
          <a:p>
            <a:pPr>
              <a:buFont typeface="Arial" panose="020B0604020202020204" pitchFamily="34" charset="0"/>
              <a:buChar char="•"/>
            </a:pPr>
            <a:r>
              <a:rPr lang="en-US" dirty="0"/>
              <a:t>Products</a:t>
            </a:r>
          </a:p>
          <a:p>
            <a:pPr>
              <a:buFont typeface="Arial" panose="020B0604020202020204" pitchFamily="34" charset="0"/>
              <a:buChar char="•"/>
            </a:pPr>
            <a:r>
              <a:rPr lang="en-US" dirty="0" err="1"/>
              <a:t>Productlist</a:t>
            </a:r>
            <a:endParaRPr lang="en-IN" dirty="0"/>
          </a:p>
        </p:txBody>
      </p:sp>
    </p:spTree>
    <p:extLst>
      <p:ext uri="{BB962C8B-B14F-4D97-AF65-F5344CB8AC3E}">
        <p14:creationId xmlns:p14="http://schemas.microsoft.com/office/powerpoint/2010/main" val="246768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75AE-FFC5-A1B9-798D-245B405ED12D}"/>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DACC3E21-0D53-298F-5CF5-A835AE7D1CA6}"/>
              </a:ext>
            </a:extLst>
          </p:cNvPr>
          <p:cNvSpPr>
            <a:spLocks noGrp="1"/>
          </p:cNvSpPr>
          <p:nvPr>
            <p:ph idx="1"/>
          </p:nvPr>
        </p:nvSpPr>
        <p:spPr/>
        <p:txBody>
          <a:bodyPr/>
          <a:lstStyle/>
          <a:p>
            <a:pPr>
              <a:buFont typeface="Wingdings" panose="05000000000000000000" pitchFamily="2" charset="2"/>
              <a:buChar char="§"/>
            </a:pPr>
            <a:r>
              <a:rPr lang="en-US" dirty="0"/>
              <a:t>Home Page</a:t>
            </a:r>
          </a:p>
          <a:p>
            <a:pPr>
              <a:buFont typeface="Wingdings" panose="05000000000000000000" pitchFamily="2" charset="2"/>
              <a:buChar char="§"/>
            </a:pPr>
            <a:r>
              <a:rPr lang="en-US" dirty="0"/>
              <a:t>Login page</a:t>
            </a:r>
          </a:p>
          <a:p>
            <a:pPr>
              <a:buFont typeface="Wingdings" panose="05000000000000000000" pitchFamily="2" charset="2"/>
              <a:buChar char="§"/>
            </a:pPr>
            <a:r>
              <a:rPr lang="en-US" dirty="0"/>
              <a:t>Register Page</a:t>
            </a:r>
          </a:p>
          <a:p>
            <a:pPr>
              <a:buFont typeface="Wingdings" panose="05000000000000000000" pitchFamily="2" charset="2"/>
              <a:buChar char="§"/>
            </a:pPr>
            <a:r>
              <a:rPr lang="en-US" dirty="0"/>
              <a:t>Products Page</a:t>
            </a:r>
          </a:p>
          <a:p>
            <a:pPr>
              <a:buFont typeface="Wingdings" panose="05000000000000000000" pitchFamily="2" charset="2"/>
              <a:buChar char="§"/>
            </a:pPr>
            <a:r>
              <a:rPr lang="en-US" dirty="0"/>
              <a:t>Cart Page</a:t>
            </a:r>
            <a:endParaRPr lang="en-IN" dirty="0"/>
          </a:p>
        </p:txBody>
      </p:sp>
    </p:spTree>
    <p:extLst>
      <p:ext uri="{BB962C8B-B14F-4D97-AF65-F5344CB8AC3E}">
        <p14:creationId xmlns:p14="http://schemas.microsoft.com/office/powerpoint/2010/main" val="3801623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8AF2-6949-D0C2-C89B-D6B694617CF0}"/>
              </a:ext>
            </a:extLst>
          </p:cNvPr>
          <p:cNvSpPr>
            <a:spLocks noGrp="1"/>
          </p:cNvSpPr>
          <p:nvPr>
            <p:ph type="title"/>
          </p:nvPr>
        </p:nvSpPr>
        <p:spPr/>
        <p:txBody>
          <a:bodyPr/>
          <a:lstStyle/>
          <a:p>
            <a:r>
              <a:rPr lang="en-US" dirty="0"/>
              <a:t>Software And Hardware </a:t>
            </a:r>
            <a:r>
              <a:rPr lang="en-US" dirty="0" err="1"/>
              <a:t>REquirements</a:t>
            </a:r>
            <a:endParaRPr lang="en-IN" dirty="0"/>
          </a:p>
        </p:txBody>
      </p:sp>
      <p:sp>
        <p:nvSpPr>
          <p:cNvPr id="3" name="Content Placeholder 2">
            <a:extLst>
              <a:ext uri="{FF2B5EF4-FFF2-40B4-BE49-F238E27FC236}">
                <a16:creationId xmlns:a16="http://schemas.microsoft.com/office/drawing/2014/main" id="{1CDFA2D3-5B28-FC1A-F800-D80A591F364B}"/>
              </a:ext>
            </a:extLst>
          </p:cNvPr>
          <p:cNvSpPr>
            <a:spLocks noGrp="1"/>
          </p:cNvSpPr>
          <p:nvPr>
            <p:ph idx="1"/>
          </p:nvPr>
        </p:nvSpPr>
        <p:spPr/>
        <p:txBody>
          <a:bodyPr/>
          <a:lstStyle/>
          <a:p>
            <a:pPr>
              <a:buFont typeface="Wingdings" panose="05000000000000000000" pitchFamily="2" charset="2"/>
              <a:buChar char="§"/>
            </a:pPr>
            <a:r>
              <a:rPr lang="en-US" dirty="0"/>
              <a:t>Development Environment in JavaScript IDE</a:t>
            </a:r>
          </a:p>
          <a:p>
            <a:pPr>
              <a:buFont typeface="Wingdings" panose="05000000000000000000" pitchFamily="2" charset="2"/>
              <a:buChar char="§"/>
            </a:pPr>
            <a:r>
              <a:rPr lang="en-US" dirty="0"/>
              <a:t>React</a:t>
            </a:r>
          </a:p>
          <a:p>
            <a:pPr>
              <a:buFont typeface="Wingdings" panose="05000000000000000000" pitchFamily="2" charset="2"/>
              <a:buChar char="§"/>
            </a:pPr>
            <a:r>
              <a:rPr lang="en-US" dirty="0"/>
              <a:t>OS is Windows 7 or above</a:t>
            </a:r>
          </a:p>
          <a:p>
            <a:pPr>
              <a:buFont typeface="Wingdings" panose="05000000000000000000" pitchFamily="2" charset="2"/>
              <a:buChar char="§"/>
            </a:pPr>
            <a:r>
              <a:rPr lang="en-US" dirty="0"/>
              <a:t>Windows computer with 4gb ram or above</a:t>
            </a:r>
            <a:endParaRPr lang="en-IN" dirty="0"/>
          </a:p>
        </p:txBody>
      </p:sp>
    </p:spTree>
    <p:extLst>
      <p:ext uri="{BB962C8B-B14F-4D97-AF65-F5344CB8AC3E}">
        <p14:creationId xmlns:p14="http://schemas.microsoft.com/office/powerpoint/2010/main" val="384802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9DE5-8407-24CC-EFDE-92F74B08060B}"/>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18412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TotalTime>
  <Words>407</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Carlito</vt:lpstr>
      <vt:lpstr>Tw Cen MT</vt:lpstr>
      <vt:lpstr>Tw Cen MT Condensed</vt:lpstr>
      <vt:lpstr>Wingdings</vt:lpstr>
      <vt:lpstr>Wingdings 3</vt:lpstr>
      <vt:lpstr>Integral</vt:lpstr>
      <vt:lpstr>E Commerce Website</vt:lpstr>
      <vt:lpstr>Intro</vt:lpstr>
      <vt:lpstr>Scope</vt:lpstr>
      <vt:lpstr>Functional Requirements</vt:lpstr>
      <vt:lpstr>App Components</vt:lpstr>
      <vt:lpstr>Pages</vt:lpstr>
      <vt:lpstr>Software And Hardware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 Website</dc:title>
  <dc:creator>subbu charu</dc:creator>
  <cp:lastModifiedBy>subbu charu</cp:lastModifiedBy>
  <cp:revision>2</cp:revision>
  <dcterms:created xsi:type="dcterms:W3CDTF">2022-05-24T03:11:45Z</dcterms:created>
  <dcterms:modified xsi:type="dcterms:W3CDTF">2022-05-24T03:27:34Z</dcterms:modified>
</cp:coreProperties>
</file>