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5" r:id="rId3"/>
    <p:sldId id="268" r:id="rId4"/>
    <p:sldId id="267" r:id="rId5"/>
    <p:sldId id="266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B8D0-CB9B-4228-96F3-AC5E6B270968}" type="datetimeFigureOut">
              <a:rPr lang="en-US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1B4F-8499-4725-880F-F6EFDE14CF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B4B4D3-8363-4434-8BD8-639AB40C65C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.ua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75" y="5182633"/>
            <a:ext cx="11733213" cy="922892"/>
          </a:xfrm>
        </p:spPr>
        <p:txBody>
          <a:bodyPr>
            <a:noAutofit/>
          </a:bodyPr>
          <a:lstStyle/>
          <a:p>
            <a:r>
              <a:rPr lang="en-US" sz="7200" dirty="0">
                <a:latin typeface="Cambria" charset="0"/>
              </a:rPr>
              <a:t>Introduction to Web Services</a:t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/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> </a:t>
            </a:r>
            <a:br>
              <a:rPr lang="en-US" sz="7200" dirty="0">
                <a:latin typeface="Cambria" charset="0"/>
              </a:rPr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600" y="4452677"/>
            <a:ext cx="9144000" cy="754025"/>
          </a:xfrm>
        </p:spPr>
        <p:txBody>
          <a:bodyPr/>
          <a:lstStyle/>
          <a:p>
            <a:r>
              <a:rPr lang="en-US" dirty="0" smtClean="0"/>
              <a:t>CAPS</a:t>
            </a:r>
            <a:endParaRPr lang="en-US" dirty="0"/>
          </a:p>
        </p:txBody>
      </p:sp>
      <p:pic>
        <p:nvPicPr>
          <p:cNvPr id="1026" name="Picture 2" descr="CAP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7" y="284830"/>
            <a:ext cx="15621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rbel"/>
              </a:rPr>
              <a:t>Purpose of Web Service </a:t>
            </a:r>
            <a:r>
              <a:rPr lang="en-US">
                <a:latin typeface="Cambria" charset="0"/>
              </a:rPr>
              <a:t/>
            </a:r>
            <a:br>
              <a:rPr lang="en-US">
                <a:latin typeface="Cambria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Multiple clients connect to a single endpoint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Segoe UI" charset="0"/>
              </a:rPr>
              <a:t>Applications access Web services via ubiquitous Web protocols. Some examples are: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HTTP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HTTPS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FTP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TCP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SOAP</a:t>
            </a:r>
          </a:p>
          <a:p>
            <a:pPr lvl="1"/>
            <a:endParaRPr lang="en-US" sz="1800">
              <a:solidFill>
                <a:srgbClr val="FFFFFF"/>
              </a:solidFill>
              <a:latin typeface="Corbel" charset="0"/>
              <a:cs typeface="Segoe UI" charset="0"/>
            </a:endParaRP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Segoe UI" charset="0"/>
              </a:rPr>
              <a:t>Web Services can return multiple content types.  The most common are JSON, XML, and HTML</a:t>
            </a:r>
          </a:p>
        </p:txBody>
      </p:sp>
    </p:spTree>
    <p:extLst>
      <p:ext uri="{BB962C8B-B14F-4D97-AF65-F5344CB8AC3E}">
        <p14:creationId xmlns:p14="http://schemas.microsoft.com/office/powerpoint/2010/main" val="337492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301" y="1493738"/>
            <a:ext cx="10233800" cy="4351338"/>
          </a:xfrm>
        </p:spPr>
        <p:txBody>
          <a:bodyPr/>
          <a:lstStyle/>
          <a:p>
            <a:r>
              <a:rPr lang="en-US"/>
              <a:t>This is the most universally recognized protocol.</a:t>
            </a:r>
          </a:p>
          <a:p>
            <a:r>
              <a:rPr lang="en-US"/>
              <a:t>It is the foundation of data communication for the web.</a:t>
            </a:r>
          </a:p>
          <a:p>
            <a:r>
              <a:rPr lang="en-US"/>
              <a:t>Consists of a Request made by a client and a response returned from the server.</a:t>
            </a:r>
            <a:r>
              <a:rPr lang="en-US">
                <a:latin typeface="Times New Roman" charset="0"/>
                <a:cs typeface="Times New Roman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5263" y="4292600"/>
            <a:ext cx="4208462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GET /api/products/1 HTTP/1.1 Host: www.caps.ua.edu</a:t>
            </a:r>
            <a:endParaRPr lang="en-US">
              <a:solidFill>
                <a:srgbClr val="000000"/>
              </a:solidFill>
              <a:latin typeface="Courier New"/>
              <a:cs typeface="Courier New"/>
              <a:hlinkClick r:id="rId3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Accept: application/json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algn="ctr"/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0481" y="3861157"/>
            <a:ext cx="343827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HTTP Request Header 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5425" y="4311650"/>
            <a:ext cx="4602564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Courier New" charset="0"/>
                <a:cs typeface="Courier New" charset="0"/>
              </a:rPr>
              <a:t>HTTP/1.1 200 OK </a:t>
            </a:r>
          </a:p>
          <a:p>
            <a:r>
              <a:rPr lang="en-US">
                <a:solidFill>
                  <a:srgbClr val="222222"/>
                </a:solidFill>
                <a:latin typeface="Courier New" charset="0"/>
                <a:cs typeface="Courier New" charset="0"/>
              </a:rPr>
              <a:t>ContentType: application/json  Vary: Accept-Encoding </a:t>
            </a:r>
          </a:p>
          <a:p>
            <a:r>
              <a:rPr lang="en-US">
                <a:solidFill>
                  <a:srgbClr val="222222"/>
                </a:solidFill>
                <a:latin typeface="Courier New" charset="0"/>
                <a:cs typeface="Courier New" charset="0"/>
              </a:rPr>
              <a:t>Date: Wed, 11 Feb 2015 04:39:02  Content-Length: 67</a:t>
            </a:r>
            <a:r>
              <a:rPr lang="en-US">
                <a:solidFill>
                  <a:srgbClr val="222222"/>
                </a:solidFill>
                <a:latin typeface="Consolas" charset="0"/>
                <a:cs typeface="Consolas" charset="0"/>
              </a:rPr>
              <a:t> </a:t>
            </a:r>
          </a:p>
          <a:p>
            <a:pPr algn="ctr"/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endParaRPr lang="en-US">
              <a:solidFill>
                <a:srgbClr val="222222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749" y="3879850"/>
            <a:ext cx="403066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HTTP Response Header Example:</a:t>
            </a:r>
          </a:p>
        </p:txBody>
      </p:sp>
    </p:spTree>
    <p:extLst>
      <p:ext uri="{BB962C8B-B14F-4D97-AF65-F5344CB8AC3E}">
        <p14:creationId xmlns:p14="http://schemas.microsoft.com/office/powerpoint/2010/main" val="29318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Framework that makes it easy to build HTTP Services</a:t>
            </a:r>
          </a:p>
          <a:p>
            <a:r>
              <a:rPr lang="en-US"/>
              <a:t>Reaches a broad range of clients including browsers and mobile devices</a:t>
            </a:r>
          </a:p>
          <a:p>
            <a:r>
              <a:rPr lang="en-US"/>
              <a:t>Fully utilizes the functionality available in HTTP</a:t>
            </a:r>
          </a:p>
          <a:p>
            <a:r>
              <a:rPr lang="en-US"/>
              <a:t>Capable of content negotiation</a:t>
            </a:r>
          </a:p>
          <a:p>
            <a:endParaRPr lang="en-US"/>
          </a:p>
          <a:p>
            <a:pPr marL="0" indent="0">
              <a:buNone/>
            </a:pPr>
            <a:r>
              <a:rPr lang="en-US" sz="3600"/>
              <a:t>What is Content Negotiation?</a:t>
            </a:r>
          </a:p>
          <a:p>
            <a:pPr marL="0" indent="0">
              <a:buNone/>
            </a:pPr>
            <a:r>
              <a:rPr lang="en-US" u="sng"/>
              <a:t>content negotiation</a:t>
            </a:r>
            <a:r>
              <a:rPr lang="en-US"/>
              <a:t> - the process of selecting the best representation for a given response when there are multiple representations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16044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FFFFFF"/>
                </a:solidFill>
                <a:latin typeface="Corbel"/>
                <a:cs typeface="Arial" charset="0"/>
              </a:rPr>
              <a:t>SOAP</a:t>
            </a:r>
            <a:r>
              <a:rPr lang="en-US">
                <a:solidFill>
                  <a:srgbClr val="FFFFFF"/>
                </a:solidFill>
                <a:latin typeface="Corbel"/>
                <a:cs typeface="Arial" charset="0"/>
              </a:rPr>
              <a:t> (Simple Object Access Protocol) is a messaging protocol that allows programs to communicate using Hypertext Transfer Protocol (HTTP) and its Extensible Markup Language (XML) regardless of their operating system.</a:t>
            </a:r>
          </a:p>
          <a:p>
            <a:endParaRPr lang="en-US">
              <a:solidFill>
                <a:srgbClr val="FFFFFF"/>
              </a:solidFill>
              <a:latin typeface="Corbel"/>
              <a:cs typeface="Arial" charset="0"/>
            </a:endParaRP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SOAP consists of three parts: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an envelope, which defines the message structure and how to process it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a set of encoding rules for expressing instances of application-defined datatypes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a convention for representing procedure calls and responses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FFFFFF"/>
                </a:solidFill>
              </a:rPr>
              <a:t>WCF and ASMX services commonly communicate via SOAP</a:t>
            </a:r>
          </a:p>
        </p:txBody>
      </p:sp>
    </p:spTree>
    <p:extLst>
      <p:ext uri="{BB962C8B-B14F-4D97-AF65-F5344CB8AC3E}">
        <p14:creationId xmlns:p14="http://schemas.microsoft.com/office/powerpoint/2010/main" val="75824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WCF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Framework for building service-oriented applications</a:t>
            </a:r>
          </a:p>
          <a:p>
            <a:r>
              <a:rPr lang="en-US"/>
              <a:t>Based on the notion of message based communication</a:t>
            </a:r>
          </a:p>
          <a:p>
            <a:r>
              <a:rPr lang="en-US"/>
              <a:t>Anything that can be modeled as a message can be represented in a uniform way in the programming model</a:t>
            </a:r>
          </a:p>
          <a:p>
            <a:r>
              <a:rPr lang="en-US"/>
              <a:t>Capable of sending data as asynchronous messages from one endpoint to another</a:t>
            </a:r>
          </a:p>
          <a:p>
            <a:r>
              <a:rPr lang="en-US"/>
              <a:t>Can use SOAP but is not limited to using it</a:t>
            </a:r>
          </a:p>
          <a:p>
            <a:r>
              <a:rPr lang="en-US"/>
              <a:t>Multiple clients can connect at any given point</a:t>
            </a:r>
          </a:p>
          <a:p>
            <a:endParaRPr lang="en-US"/>
          </a:p>
          <a:p>
            <a:pPr marL="0" indent="0">
              <a:buNone/>
            </a:pPr>
            <a:r>
              <a:rPr lang="en-US" sz="3600"/>
              <a:t>What is a Service Client?</a:t>
            </a:r>
          </a:p>
          <a:p>
            <a:pPr marL="0" indent="0">
              <a:buNone/>
            </a:pPr>
            <a:r>
              <a:rPr lang="en-US" u="sng"/>
              <a:t>service client</a:t>
            </a:r>
            <a:r>
              <a:rPr lang="en-US"/>
              <a:t> - an application that consumes the service. (i.e. uses the methods and properties defined in the service's contract)</a:t>
            </a:r>
          </a:p>
        </p:txBody>
      </p:sp>
    </p:spTree>
    <p:extLst>
      <p:ext uri="{BB962C8B-B14F-4D97-AF65-F5344CB8AC3E}">
        <p14:creationId xmlns:p14="http://schemas.microsoft.com/office/powerpoint/2010/main" val="419644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WCF, contracts are a standardized way of defining the means of communication between the service and client</a:t>
            </a:r>
          </a:p>
          <a:p>
            <a:r>
              <a:rPr lang="en-US" dirty="0" smtClean="0"/>
              <a:t>There are five </a:t>
            </a:r>
            <a:r>
              <a:rPr lang="en-US" dirty="0"/>
              <a:t>types of contracts: </a:t>
            </a:r>
            <a:endParaRPr lang="en-US" dirty="0" smtClean="0"/>
          </a:p>
          <a:p>
            <a:pPr lvl="1"/>
            <a:r>
              <a:rPr lang="en-US" u="sng" dirty="0" smtClean="0"/>
              <a:t>service contract </a:t>
            </a:r>
            <a:r>
              <a:rPr lang="en-US" dirty="0" smtClean="0"/>
              <a:t>– defines </a:t>
            </a:r>
            <a:r>
              <a:rPr lang="en-US" dirty="0"/>
              <a:t>the operations </a:t>
            </a:r>
            <a:r>
              <a:rPr lang="en-US" dirty="0" smtClean="0"/>
              <a:t>that the service should support and expose </a:t>
            </a:r>
            <a:r>
              <a:rPr lang="en-US" dirty="0"/>
              <a:t>to </a:t>
            </a:r>
            <a:r>
              <a:rPr lang="en-US" dirty="0" smtClean="0"/>
              <a:t>the client</a:t>
            </a:r>
            <a:endParaRPr lang="en-US" u="sng" dirty="0" smtClean="0"/>
          </a:p>
          <a:p>
            <a:pPr lvl="1"/>
            <a:r>
              <a:rPr lang="en-US" u="sng" dirty="0" smtClean="0"/>
              <a:t>operation contract</a:t>
            </a:r>
            <a:r>
              <a:rPr lang="en-US" dirty="0" smtClean="0"/>
              <a:t> – defines the method signature of methods you’d like to expose to the client</a:t>
            </a:r>
            <a:endParaRPr lang="en-US" u="sng" dirty="0" smtClean="0"/>
          </a:p>
          <a:p>
            <a:pPr lvl="1"/>
            <a:r>
              <a:rPr lang="en-US" u="sng" dirty="0" smtClean="0"/>
              <a:t>data contract</a:t>
            </a:r>
            <a:r>
              <a:rPr lang="en-US" dirty="0"/>
              <a:t> </a:t>
            </a:r>
            <a:r>
              <a:rPr lang="en-US" dirty="0" smtClean="0"/>
              <a:t>–  defines a data type that will be used in exchanging data between the client and service</a:t>
            </a:r>
            <a:endParaRPr lang="en-US" u="sng" dirty="0" smtClean="0"/>
          </a:p>
          <a:p>
            <a:pPr lvl="1"/>
            <a:r>
              <a:rPr lang="en-US" u="sng" dirty="0" smtClean="0"/>
              <a:t>message contract </a:t>
            </a:r>
            <a:r>
              <a:rPr lang="en-US" dirty="0" smtClean="0"/>
              <a:t>– defines a datatype that will be used as  custom content within the SOAP message</a:t>
            </a:r>
            <a:endParaRPr lang="en-US" u="sng" dirty="0" smtClean="0"/>
          </a:p>
          <a:p>
            <a:pPr lvl="1"/>
            <a:r>
              <a:rPr lang="en-US" u="sng" dirty="0" smtClean="0"/>
              <a:t> fault contract</a:t>
            </a:r>
            <a:r>
              <a:rPr lang="en-US" dirty="0" smtClean="0"/>
              <a:t> – defines the type of fault (or service exception) that an operation should return in the case of an internal service exception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144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526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Create a new WCF Service Application.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The Service Contract will define the 3 methods from the previous exercises. 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Also, define a Data Contract for 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Contact</a:t>
            </a:r>
            <a:r>
              <a:rPr lang="en-US">
                <a:solidFill>
                  <a:srgbClr val="FFFFFF"/>
                </a:solidFill>
                <a:latin typeface="Corbel" charset="0"/>
              </a:rPr>
              <a:t> that will be used in the service.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Define Operation Contracts for the following: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279" y="5111165"/>
            <a:ext cx="9625013" cy="92333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void AddContact(Contact contact);</a:t>
            </a:r>
          </a:p>
          <a:p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List&lt;Contact&gt; GetContacts(Contact contact); </a:t>
            </a:r>
          </a:p>
          <a:p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Contact Search(int id);</a:t>
            </a:r>
          </a:p>
        </p:txBody>
      </p:sp>
    </p:spTree>
    <p:extLst>
      <p:ext uri="{BB962C8B-B14F-4D97-AF65-F5344CB8AC3E}">
        <p14:creationId xmlns:p14="http://schemas.microsoft.com/office/powerpoint/2010/main" val="1595022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13078</TotalTime>
  <Words>554</Words>
  <Application>Microsoft Office PowerPoint</Application>
  <PresentationFormat>Widescreen</PresentationFormat>
  <Paragraphs>78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Depth</vt:lpstr>
      <vt:lpstr>Introduction to Web Services    </vt:lpstr>
      <vt:lpstr>Purpose of Web Service  </vt:lpstr>
      <vt:lpstr>HTTP </vt:lpstr>
      <vt:lpstr>ASP.NET Web API</vt:lpstr>
      <vt:lpstr>SOAP</vt:lpstr>
      <vt:lpstr>WCF Services</vt:lpstr>
      <vt:lpstr>WCF Contracts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Youngblood</dc:creator>
  <cp:lastModifiedBy>Tiffany Youngblood</cp:lastModifiedBy>
  <cp:revision>51</cp:revision>
  <dcterms:created xsi:type="dcterms:W3CDTF">2014-11-25T19:24:21Z</dcterms:created>
  <dcterms:modified xsi:type="dcterms:W3CDTF">2015-02-12T00:10:20Z</dcterms:modified>
</cp:coreProperties>
</file>