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7" r:id="rId2"/>
    <p:sldId id="266" r:id="rId3"/>
    <p:sldId id="269" r:id="rId4"/>
    <p:sldId id="271" r:id="rId5"/>
    <p:sldId id="270" r:id="rId6"/>
    <p:sldId id="267" r:id="rId7"/>
    <p:sldId id="268" r:id="rId8"/>
    <p:sldId id="265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6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8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0DB8D0-CB9B-4228-96F3-AC5E6B270968}" type="datetimeFigureOut">
              <a:rPr lang="en-US"/>
              <a:t>2/13/2015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6C1B4F-8499-4725-880F-F6EFDE14CFE8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144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6C1B4F-8499-4725-880F-F6EFDE14CFE8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1628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6C1B4F-8499-4725-880F-F6EFDE14CFE8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9130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6C1B4F-8499-4725-880F-F6EFDE14CFE8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4560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6C1B4F-8499-4725-880F-F6EFDE14CFE8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8944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6C1B4F-8499-4725-880F-F6EFDE14CFE8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768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6C1B4F-8499-4725-880F-F6EFDE14CFE8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014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B4D3-8363-4434-8BD8-639AB40C65CA}" type="datetimeFigureOut">
              <a:rPr lang="en-US" smtClean="0"/>
              <a:t>2/13/2015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23884-81EE-41D7-BB14-5D82C63B6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100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B4D3-8363-4434-8BD8-639AB40C65CA}" type="datetimeFigureOut">
              <a:rPr lang="en-US" smtClean="0"/>
              <a:t>2/13/2015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23884-81EE-41D7-BB14-5D82C63B6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645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B4D3-8363-4434-8BD8-639AB40C65CA}" type="datetimeFigureOut">
              <a:rPr lang="en-US" smtClean="0"/>
              <a:t>2/13/2015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23884-81EE-41D7-BB14-5D82C63B6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3636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B4D3-8363-4434-8BD8-639AB40C65CA}" type="datetimeFigureOut">
              <a:rPr lang="en-US" smtClean="0"/>
              <a:t>2/13/2015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23884-81EE-41D7-BB14-5D82C63B63A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65739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B4D3-8363-4434-8BD8-639AB40C65CA}" type="datetimeFigureOut">
              <a:rPr lang="en-US" smtClean="0"/>
              <a:t>2/13/2015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23884-81EE-41D7-BB14-5D82C63B6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6620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B4D3-8363-4434-8BD8-639AB40C65CA}" type="datetimeFigureOut">
              <a:rPr lang="en-US" smtClean="0"/>
              <a:t>2/13/2015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23884-81EE-41D7-BB14-5D82C63B6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2359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B4D3-8363-4434-8BD8-639AB40C65CA}" type="datetimeFigureOut">
              <a:rPr lang="en-US" smtClean="0"/>
              <a:t>2/13/2015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23884-81EE-41D7-BB14-5D82C63B6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7151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B4D3-8363-4434-8BD8-639AB40C65CA}" type="datetimeFigureOut">
              <a:rPr lang="en-US" smtClean="0"/>
              <a:t>2/13/2015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23884-81EE-41D7-BB14-5D82C63B6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4198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B4D3-8363-4434-8BD8-639AB40C65CA}" type="datetimeFigureOut">
              <a:rPr lang="en-US" smtClean="0"/>
              <a:t>2/13/2015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23884-81EE-41D7-BB14-5D82C63B6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450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B4D3-8363-4434-8BD8-639AB40C65CA}" type="datetimeFigureOut">
              <a:rPr lang="en-US" smtClean="0"/>
              <a:t>2/13/2015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23884-81EE-41D7-BB14-5D82C63B6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779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B4D3-8363-4434-8BD8-639AB40C65CA}" type="datetimeFigureOut">
              <a:rPr lang="en-US" smtClean="0"/>
              <a:t>2/13/2015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23884-81EE-41D7-BB14-5D82C63B6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461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B4D3-8363-4434-8BD8-639AB40C65CA}" type="datetimeFigureOut">
              <a:rPr lang="en-US" smtClean="0"/>
              <a:t>2/13/2015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23884-81EE-41D7-BB14-5D82C63B6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346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B4D3-8363-4434-8BD8-639AB40C65CA}" type="datetimeFigureOut">
              <a:rPr lang="en-US" smtClean="0"/>
              <a:t>2/13/2015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23884-81EE-41D7-BB14-5D82C63B6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407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B4D3-8363-4434-8BD8-639AB40C65CA}" type="datetimeFigureOut">
              <a:rPr lang="en-US" smtClean="0"/>
              <a:t>2/13/2015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23884-81EE-41D7-BB14-5D82C63B6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508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B4D3-8363-4434-8BD8-639AB40C65CA}" type="datetimeFigureOut">
              <a:rPr lang="en-US" smtClean="0"/>
              <a:t>2/13/2015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23884-81EE-41D7-BB14-5D82C63B6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95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B4D3-8363-4434-8BD8-639AB40C65CA}" type="datetimeFigureOut">
              <a:rPr lang="en-US" smtClean="0"/>
              <a:t>2/13/2015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23884-81EE-41D7-BB14-5D82C63B6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464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B4D3-8363-4434-8BD8-639AB40C65CA}" type="datetimeFigureOut">
              <a:rPr lang="en-US" smtClean="0"/>
              <a:t>2/13/2015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23884-81EE-41D7-BB14-5D82C63B6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587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2B4B4D3-8363-4434-8BD8-639AB40C65CA}" type="datetimeFigureOut">
              <a:rPr lang="en-US" smtClean="0"/>
              <a:t>2/13/2015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4EC23884-81EE-41D7-BB14-5D82C63B6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0726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1775" y="5182633"/>
            <a:ext cx="11733213" cy="922892"/>
          </a:xfrm>
        </p:spPr>
        <p:txBody>
          <a:bodyPr>
            <a:noAutofit/>
          </a:bodyPr>
          <a:lstStyle/>
          <a:p>
            <a:r>
              <a:rPr lang="en-US" sz="7200" dirty="0">
                <a:latin typeface="Cambria" charset="0"/>
              </a:rPr>
              <a:t>Introduction to </a:t>
            </a:r>
            <a:r>
              <a:rPr lang="en-US" sz="7200" dirty="0" smtClean="0">
                <a:latin typeface="Cambria" charset="0"/>
              </a:rPr>
              <a:t>Databases &amp; SQL</a:t>
            </a:r>
            <a:r>
              <a:rPr lang="en-US" sz="7200" dirty="0">
                <a:latin typeface="Cambria" charset="0"/>
              </a:rPr>
              <a:t/>
            </a:r>
            <a:br>
              <a:rPr lang="en-US" sz="7200" dirty="0">
                <a:latin typeface="Cambria" charset="0"/>
              </a:rPr>
            </a:br>
            <a:r>
              <a:rPr lang="en-US" sz="7200" dirty="0">
                <a:latin typeface="Cambria" charset="0"/>
              </a:rPr>
              <a:t/>
            </a:r>
            <a:br>
              <a:rPr lang="en-US" sz="7200" dirty="0">
                <a:latin typeface="Cambria" charset="0"/>
              </a:rPr>
            </a:br>
            <a:r>
              <a:rPr lang="en-US" sz="7200" dirty="0">
                <a:latin typeface="Cambria" charset="0"/>
              </a:rPr>
              <a:t> </a:t>
            </a:r>
            <a:br>
              <a:rPr lang="en-US" sz="7200" dirty="0">
                <a:latin typeface="Cambria" charset="0"/>
              </a:rPr>
            </a:b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51600" y="4452677"/>
            <a:ext cx="9144000" cy="754025"/>
          </a:xfrm>
        </p:spPr>
        <p:txBody>
          <a:bodyPr/>
          <a:lstStyle/>
          <a:p>
            <a:r>
              <a:rPr lang="en-US" dirty="0" smtClean="0"/>
              <a:t>CAPS</a:t>
            </a:r>
            <a:endParaRPr lang="en-US" dirty="0"/>
          </a:p>
        </p:txBody>
      </p:sp>
      <p:pic>
        <p:nvPicPr>
          <p:cNvPr id="1026" name="Picture 2" descr="CAPS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07" y="284830"/>
            <a:ext cx="1562100" cy="1771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6653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SQL – Structured Query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9999" y="1825625"/>
            <a:ext cx="10847667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Basic CRUD Commands: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Create 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Read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Update*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Delete*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*You should have where clauses with these statements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TextBox 11"/>
          <p:cNvSpPr txBox="1"/>
          <p:nvPr/>
        </p:nvSpPr>
        <p:spPr>
          <a:xfrm flipH="1">
            <a:off x="3079695" y="2363327"/>
            <a:ext cx="8631941" cy="461665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0" lvl="2"/>
            <a:r>
              <a:rPr lang="en-US" sz="2400" dirty="0" smtClean="0">
                <a:solidFill>
                  <a:schemeClr val="bg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INSERT INTO </a:t>
            </a:r>
            <a:r>
              <a:rPr lang="en-US" sz="2400" dirty="0">
                <a:solidFill>
                  <a:schemeClr val="bg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Vehicles(vin, make, model, year) </a:t>
            </a:r>
            <a:r>
              <a:rPr lang="en-US" sz="2400" dirty="0" smtClean="0">
                <a:solidFill>
                  <a:schemeClr val="bg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VALUES ( </a:t>
            </a:r>
            <a:r>
              <a:rPr lang="en-US" sz="2400" dirty="0">
                <a:solidFill>
                  <a:schemeClr val="bg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‘12345ABC’, ‘Ford’, ‘Mustang’,1988</a:t>
            </a:r>
            <a:r>
              <a:rPr lang="en-US" sz="2400" dirty="0" smtClean="0">
                <a:solidFill>
                  <a:schemeClr val="bg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)</a:t>
            </a:r>
            <a:endParaRPr lang="en-US" sz="2400" dirty="0">
              <a:solidFill>
                <a:schemeClr val="bg1"/>
              </a:solidFill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5" name="TextBox 12"/>
          <p:cNvSpPr txBox="1"/>
          <p:nvPr/>
        </p:nvSpPr>
        <p:spPr>
          <a:xfrm>
            <a:off x="3079695" y="3362693"/>
            <a:ext cx="8631939" cy="461665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SELECT </a:t>
            </a:r>
            <a:r>
              <a:rPr lang="en-US" sz="2400" dirty="0">
                <a:solidFill>
                  <a:schemeClr val="bg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Vin, Make, Model </a:t>
            </a:r>
            <a:r>
              <a:rPr lang="en-US" sz="2400" dirty="0" smtClean="0">
                <a:solidFill>
                  <a:schemeClr val="bg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FROM </a:t>
            </a:r>
            <a:r>
              <a:rPr lang="en-US" sz="2400" dirty="0">
                <a:solidFill>
                  <a:schemeClr val="bg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Vehicles</a:t>
            </a:r>
          </a:p>
        </p:txBody>
      </p:sp>
      <p:sp>
        <p:nvSpPr>
          <p:cNvPr id="6" name="TextBox 13"/>
          <p:cNvSpPr txBox="1"/>
          <p:nvPr/>
        </p:nvSpPr>
        <p:spPr>
          <a:xfrm>
            <a:off x="3079695" y="4236410"/>
            <a:ext cx="8631939" cy="461665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UPDATE </a:t>
            </a:r>
            <a:r>
              <a:rPr lang="en-US" sz="2400" dirty="0">
                <a:solidFill>
                  <a:schemeClr val="bg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Vehicles </a:t>
            </a:r>
            <a:r>
              <a:rPr lang="en-US" sz="2400" dirty="0" smtClean="0">
                <a:solidFill>
                  <a:schemeClr val="bg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SET </a:t>
            </a:r>
            <a:r>
              <a:rPr lang="en-US" sz="2400" dirty="0">
                <a:solidFill>
                  <a:schemeClr val="bg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Make = “Chevrolet”</a:t>
            </a:r>
          </a:p>
        </p:txBody>
      </p:sp>
      <p:sp>
        <p:nvSpPr>
          <p:cNvPr id="7" name="TextBox 14"/>
          <p:cNvSpPr txBox="1"/>
          <p:nvPr/>
        </p:nvSpPr>
        <p:spPr>
          <a:xfrm>
            <a:off x="3079695" y="4975853"/>
            <a:ext cx="8631939" cy="461665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Delete From Models</a:t>
            </a:r>
          </a:p>
        </p:txBody>
      </p:sp>
      <p:sp>
        <p:nvSpPr>
          <p:cNvPr id="8" name="TextBox 3"/>
          <p:cNvSpPr txBox="1"/>
          <p:nvPr/>
        </p:nvSpPr>
        <p:spPr>
          <a:xfrm flipH="1">
            <a:off x="3079695" y="2363327"/>
            <a:ext cx="8631941" cy="461665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0" lvl="2"/>
            <a:r>
              <a:rPr lang="en-US" sz="2400" dirty="0" smtClean="0">
                <a:solidFill>
                  <a:schemeClr val="bg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INSERT INTO </a:t>
            </a:r>
            <a:r>
              <a:rPr lang="en-US" sz="2400" dirty="0">
                <a:solidFill>
                  <a:schemeClr val="bg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Vehicles(vin, make, model, year) </a:t>
            </a:r>
            <a:r>
              <a:rPr lang="en-US" sz="2400" dirty="0" smtClean="0">
                <a:solidFill>
                  <a:schemeClr val="bg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VALUES ( </a:t>
            </a:r>
            <a:r>
              <a:rPr lang="en-US" sz="2400" dirty="0">
                <a:solidFill>
                  <a:schemeClr val="bg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‘12345ABC’, ‘Ford’, ‘Mustang’,1988</a:t>
            </a:r>
            <a:r>
              <a:rPr lang="en-US" sz="2400" dirty="0" smtClean="0">
                <a:solidFill>
                  <a:schemeClr val="bg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)</a:t>
            </a:r>
            <a:endParaRPr lang="en-US" sz="2400" dirty="0">
              <a:solidFill>
                <a:schemeClr val="bg1"/>
              </a:solidFill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9" name="TextBox 4"/>
          <p:cNvSpPr txBox="1"/>
          <p:nvPr/>
        </p:nvSpPr>
        <p:spPr>
          <a:xfrm>
            <a:off x="3079695" y="3362693"/>
            <a:ext cx="8631939" cy="461665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SELECT </a:t>
            </a:r>
            <a:r>
              <a:rPr lang="en-US" sz="2400" dirty="0">
                <a:solidFill>
                  <a:schemeClr val="bg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Vin, Make, Model </a:t>
            </a:r>
            <a:r>
              <a:rPr lang="en-US" sz="2400" dirty="0" smtClean="0">
                <a:solidFill>
                  <a:schemeClr val="bg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FROM </a:t>
            </a:r>
            <a:r>
              <a:rPr lang="en-US" sz="2400" dirty="0">
                <a:solidFill>
                  <a:schemeClr val="bg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Vehicles</a:t>
            </a:r>
          </a:p>
        </p:txBody>
      </p:sp>
      <p:sp>
        <p:nvSpPr>
          <p:cNvPr id="10" name="TextBox 5"/>
          <p:cNvSpPr txBox="1"/>
          <p:nvPr/>
        </p:nvSpPr>
        <p:spPr>
          <a:xfrm>
            <a:off x="3079695" y="4236410"/>
            <a:ext cx="8631939" cy="461665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UPDATE </a:t>
            </a:r>
            <a:r>
              <a:rPr lang="en-US" sz="2400" dirty="0">
                <a:solidFill>
                  <a:schemeClr val="bg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Vehicles </a:t>
            </a:r>
            <a:r>
              <a:rPr lang="en-US" sz="2400" dirty="0" smtClean="0">
                <a:solidFill>
                  <a:schemeClr val="bg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SET </a:t>
            </a:r>
            <a:r>
              <a:rPr lang="en-US" sz="2400" dirty="0">
                <a:solidFill>
                  <a:schemeClr val="bg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Make = “Chevrolet”</a:t>
            </a:r>
          </a:p>
        </p:txBody>
      </p:sp>
      <p:sp>
        <p:nvSpPr>
          <p:cNvPr id="11" name="TextBox 6"/>
          <p:cNvSpPr txBox="1"/>
          <p:nvPr/>
        </p:nvSpPr>
        <p:spPr>
          <a:xfrm>
            <a:off x="3079695" y="4975853"/>
            <a:ext cx="8631939" cy="461665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DELETE FROM Models</a:t>
            </a:r>
            <a:endParaRPr lang="en-US" sz="2400" dirty="0">
              <a:solidFill>
                <a:schemeClr val="bg1"/>
              </a:solidFill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71919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Clause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order to restrict the records that a query affects we use  a WHERE clause</a:t>
            </a:r>
          </a:p>
          <a:p>
            <a:r>
              <a:rPr lang="en-US" dirty="0" smtClean="0"/>
              <a:t>This will only delete the record with the Id of 5.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This will update any records that currently have a Make of “Chevy”</a:t>
            </a:r>
          </a:p>
        </p:txBody>
      </p:sp>
      <p:sp>
        <p:nvSpPr>
          <p:cNvPr id="5" name="Rectangle 4"/>
          <p:cNvSpPr/>
          <p:nvPr/>
        </p:nvSpPr>
        <p:spPr>
          <a:xfrm>
            <a:off x="1410348" y="3310170"/>
            <a:ext cx="3688347" cy="461665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DELETE FROM Model</a:t>
            </a:r>
            <a:r>
              <a:rPr lang="en-US" sz="2400" dirty="0">
                <a:solidFill>
                  <a:schemeClr val="bg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WHERE Id = 5</a:t>
            </a:r>
            <a:endParaRPr lang="en-US" sz="2400" dirty="0">
              <a:solidFill>
                <a:schemeClr val="bg1"/>
              </a:solidFill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10347" y="5256380"/>
            <a:ext cx="6190146" cy="461665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UPDATE Vehicles SET Make = ‘Chevrolet’ WHERE Make = ‘Chevy’</a:t>
            </a:r>
            <a:endParaRPr lang="en-US" sz="2400" dirty="0">
              <a:solidFill>
                <a:schemeClr val="bg1"/>
              </a:solidFill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608008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7809"/>
            <a:ext cx="10515600" cy="1325563"/>
          </a:xfrm>
        </p:spPr>
        <p:txBody>
          <a:bodyPr/>
          <a:lstStyle/>
          <a:p>
            <a:r>
              <a:rPr lang="en-US" dirty="0" smtClean="0"/>
              <a:t>Creating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519606"/>
            <a:ext cx="10233800" cy="4351338"/>
          </a:xfrm>
        </p:spPr>
        <p:txBody>
          <a:bodyPr/>
          <a:lstStyle/>
          <a:p>
            <a:r>
              <a:rPr lang="en-US" dirty="0" smtClean="0"/>
              <a:t>Creating tables: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461986" y="3695275"/>
            <a:ext cx="5823954" cy="2585323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CREATE TABLE Vehicles</a:t>
            </a:r>
            <a:endParaRPr lang="en-US" dirty="0">
              <a:solidFill>
                <a:schemeClr val="bg1"/>
              </a:solidFill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r>
              <a:rPr lang="en-US" dirty="0">
                <a:solidFill>
                  <a:schemeClr val="bg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(</a:t>
            </a:r>
          </a:p>
          <a:p>
            <a:pPr lvl="1"/>
            <a:r>
              <a:rPr lang="en-US" dirty="0" err="1">
                <a:solidFill>
                  <a:schemeClr val="bg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VehicleId</a:t>
            </a:r>
            <a:r>
              <a:rPr lang="en-US" dirty="0">
                <a:solidFill>
                  <a:schemeClr val="bg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int</a:t>
            </a:r>
            <a:r>
              <a:rPr lang="en-US" dirty="0">
                <a:solidFill>
                  <a:schemeClr val="bg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 Identity(1,1) not null,</a:t>
            </a:r>
          </a:p>
          <a:p>
            <a:pPr lvl="1"/>
            <a:r>
              <a:rPr lang="en-US" dirty="0" err="1" smtClean="0">
                <a:solidFill>
                  <a:schemeClr val="bg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VehicleVIN</a:t>
            </a:r>
            <a:r>
              <a:rPr lang="en-US" dirty="0" smtClean="0">
                <a:solidFill>
                  <a:schemeClr val="bg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varchar</a:t>
            </a:r>
            <a:r>
              <a:rPr lang="en-US" dirty="0">
                <a:solidFill>
                  <a:schemeClr val="bg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(30) not null,</a:t>
            </a:r>
          </a:p>
          <a:p>
            <a:pPr lvl="1"/>
            <a:r>
              <a:rPr lang="en-US" dirty="0" err="1" smtClean="0">
                <a:solidFill>
                  <a:schemeClr val="bg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VehicleMake</a:t>
            </a:r>
            <a:r>
              <a:rPr lang="en-US" dirty="0" smtClean="0">
                <a:solidFill>
                  <a:schemeClr val="bg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varchar</a:t>
            </a:r>
            <a:r>
              <a:rPr lang="en-US" dirty="0">
                <a:solidFill>
                  <a:schemeClr val="bg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(50) not null,</a:t>
            </a:r>
          </a:p>
          <a:p>
            <a:pPr lvl="1"/>
            <a:r>
              <a:rPr lang="en-US" dirty="0" err="1">
                <a:solidFill>
                  <a:schemeClr val="bg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VehicleModel</a:t>
            </a:r>
            <a:r>
              <a:rPr lang="en-US" dirty="0">
                <a:solidFill>
                  <a:schemeClr val="bg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varchar</a:t>
            </a:r>
            <a:r>
              <a:rPr lang="en-US" dirty="0">
                <a:solidFill>
                  <a:schemeClr val="bg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(50) not null,</a:t>
            </a:r>
          </a:p>
          <a:p>
            <a:pPr lvl="1"/>
            <a:r>
              <a:rPr lang="en-US" dirty="0" err="1">
                <a:solidFill>
                  <a:schemeClr val="bg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VehicleYear</a:t>
            </a:r>
            <a:r>
              <a:rPr lang="en-US" dirty="0">
                <a:solidFill>
                  <a:schemeClr val="bg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int</a:t>
            </a:r>
            <a:r>
              <a:rPr lang="en-US" dirty="0">
                <a:solidFill>
                  <a:schemeClr val="bg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 not null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CONSTRAINT </a:t>
            </a:r>
            <a:r>
              <a:rPr lang="en-US" dirty="0" err="1">
                <a:solidFill>
                  <a:schemeClr val="bg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PK_TVehicles</a:t>
            </a:r>
            <a:r>
              <a:rPr lang="en-US" dirty="0">
                <a:solidFill>
                  <a:schemeClr val="bg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 Primary Key(</a:t>
            </a:r>
            <a:r>
              <a:rPr lang="en-US" dirty="0" err="1">
                <a:solidFill>
                  <a:schemeClr val="bg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VehicleId</a:t>
            </a:r>
            <a:r>
              <a:rPr lang="en-US" dirty="0">
                <a:solidFill>
                  <a:schemeClr val="bg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)</a:t>
            </a:r>
          </a:p>
          <a:p>
            <a:r>
              <a:rPr lang="en-US" dirty="0">
                <a:solidFill>
                  <a:schemeClr val="bg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61986" y="2078064"/>
            <a:ext cx="5823954" cy="147732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CREATE TABLE </a:t>
            </a:r>
            <a:r>
              <a:rPr lang="en-US" dirty="0" smtClean="0">
                <a:solidFill>
                  <a:schemeClr val="bg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[</a:t>
            </a:r>
            <a:r>
              <a:rPr lang="en-US" dirty="0" err="1" smtClean="0">
                <a:solidFill>
                  <a:schemeClr val="bg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TableName</a:t>
            </a:r>
            <a:r>
              <a:rPr lang="en-US" dirty="0" smtClean="0">
                <a:solidFill>
                  <a:schemeClr val="bg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]</a:t>
            </a:r>
            <a:endParaRPr lang="en-US" dirty="0">
              <a:solidFill>
                <a:schemeClr val="bg1"/>
              </a:solidFill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( 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[</a:t>
            </a:r>
            <a:r>
              <a:rPr lang="en-US" dirty="0" err="1" smtClean="0">
                <a:solidFill>
                  <a:schemeClr val="bg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FieldName</a:t>
            </a:r>
            <a:r>
              <a:rPr lang="en-US" dirty="0" smtClean="0">
                <a:solidFill>
                  <a:schemeClr val="bg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] [</a:t>
            </a:r>
            <a:r>
              <a:rPr lang="en-US" dirty="0" err="1" smtClean="0">
                <a:solidFill>
                  <a:schemeClr val="bg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DataType</a:t>
            </a:r>
            <a:r>
              <a:rPr lang="en-US" dirty="0" smtClean="0">
                <a:solidFill>
                  <a:schemeClr val="bg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] [Specifications]</a:t>
            </a:r>
            <a:endParaRPr lang="en-US" dirty="0">
              <a:solidFill>
                <a:schemeClr val="bg1"/>
              </a:solidFill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CONSTRAINT [</a:t>
            </a:r>
            <a:r>
              <a:rPr lang="en-US" dirty="0" err="1" smtClean="0">
                <a:solidFill>
                  <a:schemeClr val="bg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ConstraintName</a:t>
            </a:r>
            <a:r>
              <a:rPr lang="en-US" dirty="0" smtClean="0">
                <a:solidFill>
                  <a:schemeClr val="bg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] [Constraint Type] ([</a:t>
            </a:r>
            <a:r>
              <a:rPr lang="en-US" dirty="0" err="1" smtClean="0">
                <a:solidFill>
                  <a:schemeClr val="bg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FieldName</a:t>
            </a:r>
            <a:r>
              <a:rPr lang="en-US" dirty="0" smtClean="0">
                <a:solidFill>
                  <a:schemeClr val="bg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])</a:t>
            </a:r>
            <a:endParaRPr lang="en-US" dirty="0">
              <a:solidFill>
                <a:schemeClr val="bg1"/>
              </a:solidFill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r>
              <a:rPr lang="en-US" dirty="0">
                <a:solidFill>
                  <a:schemeClr val="bg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18294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Clause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order to restrict the records that a query affects we use  a WHERE clause</a:t>
            </a:r>
          </a:p>
          <a:p>
            <a:r>
              <a:rPr lang="en-US" dirty="0" smtClean="0"/>
              <a:t>This will only delete the record with the Id of 5.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This will update any records that currently have a Make of “Chevy”</a:t>
            </a:r>
          </a:p>
        </p:txBody>
      </p:sp>
      <p:sp>
        <p:nvSpPr>
          <p:cNvPr id="5" name="Rectangle 4"/>
          <p:cNvSpPr/>
          <p:nvPr/>
        </p:nvSpPr>
        <p:spPr>
          <a:xfrm>
            <a:off x="1410348" y="3310170"/>
            <a:ext cx="3688347" cy="461665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DELETE FROM Model</a:t>
            </a:r>
            <a:r>
              <a:rPr lang="en-US" sz="2400" dirty="0">
                <a:solidFill>
                  <a:schemeClr val="bg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WHERE Id = 5</a:t>
            </a:r>
            <a:endParaRPr lang="en-US" sz="2400" dirty="0">
              <a:solidFill>
                <a:schemeClr val="bg1"/>
              </a:solidFill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10347" y="5256380"/>
            <a:ext cx="6190146" cy="461665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UPDATE Vehicles SET Make = ‘Chevrolet’ WHERE Make = ‘Chevy’</a:t>
            </a:r>
            <a:endParaRPr lang="en-US" sz="2400" dirty="0">
              <a:solidFill>
                <a:schemeClr val="bg1"/>
              </a:solidFill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608008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457" y="181459"/>
            <a:ext cx="10515600" cy="1325563"/>
          </a:xfrm>
        </p:spPr>
        <p:txBody>
          <a:bodyPr/>
          <a:lstStyle/>
          <a:p>
            <a:r>
              <a:rPr lang="en-US"/>
              <a:t>JOINS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6694" y="1812925"/>
            <a:ext cx="4758094" cy="92333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rgbClr val="FFFFFF"/>
                </a:solidFill>
                <a:latin typeface="Corbel"/>
                <a:cs typeface="Segoe UI" charset="0"/>
              </a:rPr>
              <a:t>Inner Join </a:t>
            </a:r>
            <a:r>
              <a:rPr lang="en-US" dirty="0">
                <a:solidFill>
                  <a:srgbClr val="FFFFFF"/>
                </a:solidFill>
                <a:latin typeface="Corbel"/>
                <a:cs typeface="Segoe UI" charset="0"/>
              </a:rPr>
              <a:t>- returns all records from the left table that have a corresponding record in the right table </a:t>
            </a:r>
            <a:endParaRPr lang="en-US" dirty="0">
              <a:solidFill>
                <a:srgbClr val="FFFFFF"/>
              </a:solidFill>
              <a:latin typeface="Corbel"/>
            </a:endParaRPr>
          </a:p>
        </p:txBody>
      </p:sp>
      <p:pic>
        <p:nvPicPr>
          <p:cNvPr id="7" name="Picture 6" descr="InnerJoi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442" y="2999296"/>
            <a:ext cx="2743200" cy="285593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621463" y="1827213"/>
            <a:ext cx="4789487" cy="923330"/>
          </a:xfrm>
          <a:prstGeom prst="rect">
            <a:avLst/>
          </a:prstGeom>
          <a:noFill/>
        </p:spPr>
        <p:txBody>
          <a:bodyPr rtlCol="0">
            <a:spAutoFit/>
          </a:bodyPr>
          <a:lstStyle/>
          <a:p>
            <a:r>
              <a:rPr lang="en-US" u="sng" dirty="0">
                <a:latin typeface="Corbel"/>
                <a:cs typeface="Segoe UI" charset="0"/>
              </a:rPr>
              <a:t>Outer Join </a:t>
            </a:r>
            <a:r>
              <a:rPr lang="en-US" dirty="0">
                <a:latin typeface="Corbel"/>
                <a:cs typeface="Segoe UI" charset="0"/>
              </a:rPr>
              <a:t>- returns </a:t>
            </a:r>
            <a:r>
              <a:rPr lang="en-US" dirty="0">
                <a:solidFill>
                  <a:srgbClr val="FFFFFF"/>
                </a:solidFill>
                <a:latin typeface="Corbel"/>
                <a:cs typeface="Segoe UI" charset="0"/>
              </a:rPr>
              <a:t>all records from both tables, joining records from the left table that correspond to records from the right table</a:t>
            </a:r>
            <a:endParaRPr lang="en-US" dirty="0">
              <a:solidFill>
                <a:srgbClr val="FFFFFF"/>
              </a:solidFill>
              <a:latin typeface="Segoe UI" charset="0"/>
              <a:cs typeface="Segoe UI" charset="0"/>
            </a:endParaRPr>
          </a:p>
        </p:txBody>
      </p:sp>
      <p:pic>
        <p:nvPicPr>
          <p:cNvPr id="9" name="Picture 8" descr="OuterJoi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0123" y="2965150"/>
            <a:ext cx="2743200" cy="2855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107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457" y="181459"/>
            <a:ext cx="10515600" cy="1325563"/>
          </a:xfrm>
        </p:spPr>
        <p:txBody>
          <a:bodyPr/>
          <a:lstStyle/>
          <a:p>
            <a:r>
              <a:rPr lang="en-US" dirty="0" smtClean="0"/>
              <a:t>JOINS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63538" y="1812925"/>
            <a:ext cx="4921250" cy="1200329"/>
          </a:xfrm>
          <a:prstGeom prst="rect">
            <a:avLst/>
          </a:prstGeom>
          <a:noFill/>
        </p:spPr>
        <p:txBody>
          <a:bodyPr rtlCol="0">
            <a:spAutoFit/>
          </a:bodyPr>
          <a:lstStyle/>
          <a:p>
            <a:r>
              <a:rPr lang="en-US" u="sng" dirty="0">
                <a:solidFill>
                  <a:srgbClr val="FFFFFF"/>
                </a:solidFill>
                <a:latin typeface="Corbel"/>
                <a:cs typeface="Segoe UI" charset="0"/>
              </a:rPr>
              <a:t>Left Join </a:t>
            </a:r>
            <a:r>
              <a:rPr lang="en-US" dirty="0">
                <a:solidFill>
                  <a:srgbClr val="FFFFFF"/>
                </a:solidFill>
                <a:latin typeface="Corbel"/>
                <a:cs typeface="Segoe UI" charset="0"/>
              </a:rPr>
              <a:t>- returns </a:t>
            </a:r>
            <a:r>
              <a:rPr lang="en-US" dirty="0">
                <a:solidFill>
                  <a:srgbClr val="FFFFFF"/>
                </a:solidFill>
                <a:latin typeface="Corbel" charset="0"/>
                <a:cs typeface="Segoe UI" charset="0"/>
              </a:rPr>
              <a:t>all of the records in the left table regardless </a:t>
            </a:r>
            <a:r>
              <a:rPr lang="en-US" dirty="0" smtClean="0">
                <a:solidFill>
                  <a:srgbClr val="FFFFFF"/>
                </a:solidFill>
                <a:latin typeface="Corbel" charset="0"/>
                <a:cs typeface="Segoe UI" charset="0"/>
              </a:rPr>
              <a:t>of whether any </a:t>
            </a:r>
            <a:r>
              <a:rPr lang="en-US" dirty="0">
                <a:solidFill>
                  <a:srgbClr val="FFFFFF"/>
                </a:solidFill>
                <a:latin typeface="Corbel" charset="0"/>
                <a:cs typeface="Segoe UI" charset="0"/>
              </a:rPr>
              <a:t>of those records have a match in the right table. </a:t>
            </a:r>
            <a:r>
              <a:rPr lang="en-US" dirty="0">
                <a:solidFill>
                  <a:srgbClr val="FFFFFF"/>
                </a:solidFill>
                <a:latin typeface="Segoe UI" charset="0"/>
                <a:cs typeface="Segoe UI" charset="0"/>
              </a:rPr>
              <a:t>It will also return any matching records from the right table.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621463" y="1827213"/>
            <a:ext cx="4789487" cy="1200329"/>
          </a:xfrm>
          <a:prstGeom prst="rect">
            <a:avLst/>
          </a:prstGeom>
          <a:noFill/>
        </p:spPr>
        <p:txBody>
          <a:bodyPr rtlCol="0">
            <a:spAutoFit/>
          </a:bodyPr>
          <a:lstStyle/>
          <a:p>
            <a:r>
              <a:rPr lang="en-US" u="sng" dirty="0">
                <a:latin typeface="Corbel"/>
                <a:cs typeface="Segoe UI" charset="0"/>
              </a:rPr>
              <a:t>Right Join </a:t>
            </a:r>
            <a:r>
              <a:rPr lang="en-US" dirty="0">
                <a:latin typeface="Corbel"/>
                <a:cs typeface="Segoe UI" charset="0"/>
              </a:rPr>
              <a:t>- </a:t>
            </a:r>
            <a:r>
              <a:rPr lang="en-US" dirty="0">
                <a:latin typeface="Corbel" charset="0"/>
                <a:cs typeface="Segoe UI" charset="0"/>
              </a:rPr>
              <a:t>returns </a:t>
            </a:r>
            <a:r>
              <a:rPr lang="en-US" dirty="0">
                <a:solidFill>
                  <a:srgbClr val="FFFFFF"/>
                </a:solidFill>
                <a:latin typeface="Corbel" charset="0"/>
                <a:cs typeface="Segoe UI" charset="0"/>
              </a:rPr>
              <a:t>all of the records in the right table regardless </a:t>
            </a:r>
            <a:r>
              <a:rPr lang="en-US" dirty="0" smtClean="0">
                <a:solidFill>
                  <a:srgbClr val="FFFFFF"/>
                </a:solidFill>
                <a:latin typeface="Corbel" charset="0"/>
                <a:cs typeface="Segoe UI" charset="0"/>
              </a:rPr>
              <a:t>of whether </a:t>
            </a:r>
            <a:r>
              <a:rPr lang="en-US" dirty="0">
                <a:solidFill>
                  <a:srgbClr val="FFFFFF"/>
                </a:solidFill>
                <a:latin typeface="Corbel" charset="0"/>
                <a:cs typeface="Segoe UI" charset="0"/>
              </a:rPr>
              <a:t>any of those records have a match in the left table. </a:t>
            </a:r>
            <a:r>
              <a:rPr lang="en-US" dirty="0">
                <a:solidFill>
                  <a:srgbClr val="FFFFFF"/>
                </a:solidFill>
                <a:latin typeface="Segoe UI" charset="0"/>
                <a:cs typeface="Segoe UI" charset="0"/>
              </a:rPr>
              <a:t>It will also return any matching</a:t>
            </a:r>
            <a:r>
              <a:rPr lang="en-US" dirty="0">
                <a:solidFill>
                  <a:srgbClr val="FFFFFF"/>
                </a:solidFill>
                <a:latin typeface="Corbel"/>
                <a:cs typeface="Segoe UI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Segoe UI" charset="0"/>
                <a:cs typeface="Segoe UI" charset="0"/>
              </a:rPr>
              <a:t>records from the left table.</a:t>
            </a:r>
          </a:p>
        </p:txBody>
      </p:sp>
      <p:pic>
        <p:nvPicPr>
          <p:cNvPr id="3" name="Picture 2" descr="LeftJoi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6231" y="3015650"/>
            <a:ext cx="2743200" cy="2799567"/>
          </a:xfrm>
          <a:prstGeom prst="rect">
            <a:avLst/>
          </a:prstGeom>
        </p:spPr>
      </p:pic>
      <p:pic>
        <p:nvPicPr>
          <p:cNvPr id="4" name="Picture 3" descr="RightJoi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2231" y="3025045"/>
            <a:ext cx="2743200" cy="2799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954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Server Management Studio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</a:t>
            </a:r>
            <a:r>
              <a:rPr lang="en-US" dirty="0" smtClean="0"/>
              <a:t>sed </a:t>
            </a:r>
            <a:r>
              <a:rPr lang="en-US" dirty="0"/>
              <a:t>for configuring, managing, </a:t>
            </a:r>
            <a:r>
              <a:rPr lang="en-US"/>
              <a:t>and </a:t>
            </a:r>
            <a:r>
              <a:rPr lang="en-US" smtClean="0"/>
              <a:t>administering </a:t>
            </a:r>
            <a:r>
              <a:rPr lang="en-US" dirty="0"/>
              <a:t>components within Microsoft SQL </a:t>
            </a:r>
            <a:r>
              <a:rPr lang="en-US" dirty="0" smtClean="0"/>
              <a:t>Server</a:t>
            </a:r>
          </a:p>
          <a:p>
            <a:r>
              <a:rPr lang="en-US" dirty="0" smtClean="0"/>
              <a:t>Allows connections to multiple databases on multiple servers</a:t>
            </a:r>
          </a:p>
          <a:p>
            <a:r>
              <a:rPr lang="en-US" dirty="0" smtClean="0"/>
              <a:t>Quickly write queries and view results</a:t>
            </a:r>
          </a:p>
          <a:p>
            <a:r>
              <a:rPr lang="en-US" dirty="0" smtClean="0"/>
              <a:t>Easy navigation between tables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935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775" y="1825625"/>
            <a:ext cx="10233025" cy="45269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FFFFFF"/>
                </a:solidFill>
                <a:latin typeface="Corbel" charset="0"/>
              </a:rPr>
              <a:t>Create a table in table in the slingshot database named </a:t>
            </a:r>
            <a:r>
              <a:rPr lang="en-US" dirty="0" err="1" smtClean="0">
                <a:solidFill>
                  <a:srgbClr val="FFFFFF"/>
                </a:solidFill>
                <a:latin typeface="Corbel" charset="0"/>
              </a:rPr>
              <a:t>YourNamesContacts</a:t>
            </a:r>
            <a:r>
              <a:rPr lang="en-US" dirty="0" smtClean="0">
                <a:solidFill>
                  <a:srgbClr val="FFFFFF"/>
                </a:solidFill>
                <a:latin typeface="Corbel" charset="0"/>
              </a:rPr>
              <a:t>.  It should have a primary key that auto increments as you add records named </a:t>
            </a:r>
            <a:r>
              <a:rPr lang="en-US" dirty="0" err="1" smtClean="0">
                <a:solidFill>
                  <a:srgbClr val="FFFFFF"/>
                </a:solidFill>
                <a:latin typeface="Corbel" charset="0"/>
              </a:rPr>
              <a:t>ContactId</a:t>
            </a:r>
            <a:r>
              <a:rPr lang="en-US" dirty="0" smtClean="0">
                <a:solidFill>
                  <a:srgbClr val="FFFFFF"/>
                </a:solidFill>
                <a:latin typeface="Corbel" charset="0"/>
              </a:rPr>
              <a:t>.  It should be an integer.  You should track the first and last name of the contact as well as their email and phone number.  </a:t>
            </a:r>
          </a:p>
          <a:p>
            <a:pPr marL="0" indent="0">
              <a:buNone/>
            </a:pPr>
            <a:endParaRPr lang="en-US" dirty="0">
              <a:solidFill>
                <a:srgbClr val="FFFFFF"/>
              </a:solidFill>
              <a:latin typeface="Corbel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FFFF"/>
                </a:solidFill>
                <a:latin typeface="Corbel" charset="0"/>
              </a:rPr>
              <a:t>Write the </a:t>
            </a:r>
            <a:r>
              <a:rPr lang="en-US" dirty="0" err="1" smtClean="0">
                <a:solidFill>
                  <a:srgbClr val="FFFFFF"/>
                </a:solidFill>
                <a:latin typeface="Corbel" charset="0"/>
              </a:rPr>
              <a:t>sql</a:t>
            </a:r>
            <a:r>
              <a:rPr lang="en-US" dirty="0" smtClean="0">
                <a:solidFill>
                  <a:srgbClr val="FFFFFF"/>
                </a:solidFill>
                <a:latin typeface="Corbel" charset="0"/>
              </a:rPr>
              <a:t> to insert 5 contacts into your contact list.   </a:t>
            </a: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  <a:latin typeface="Corbel" charset="0"/>
              </a:rPr>
              <a:t>	</a:t>
            </a:r>
          </a:p>
          <a:p>
            <a:pPr marL="0" indent="0">
              <a:buNone/>
            </a:pPr>
            <a:endParaRPr lang="en-US" dirty="0">
              <a:solidFill>
                <a:srgbClr val="FFFFFF"/>
              </a:solidFill>
              <a:latin typeface="Corbel" charset="0"/>
            </a:endParaRPr>
          </a:p>
          <a:p>
            <a:pPr marL="0" indent="0">
              <a:buNone/>
            </a:pPr>
            <a:endParaRPr lang="en-US" dirty="0">
              <a:solidFill>
                <a:srgbClr val="FFFFFF"/>
              </a:solidFill>
              <a:latin typeface="Corbel" charset="0"/>
            </a:endParaRPr>
          </a:p>
          <a:p>
            <a:pPr marL="0" indent="0">
              <a:buNone/>
            </a:pPr>
            <a:endParaRPr lang="en-US" dirty="0">
              <a:solidFill>
                <a:srgbClr val="FFFFFF"/>
              </a:solidFill>
              <a:latin typeface="Corbe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5022405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13412</TotalTime>
  <Words>544</Words>
  <Application>Microsoft Office PowerPoint</Application>
  <PresentationFormat>Widescreen</PresentationFormat>
  <Paragraphs>82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Cambria</vt:lpstr>
      <vt:lpstr>Corbel</vt:lpstr>
      <vt:lpstr>Cordia New</vt:lpstr>
      <vt:lpstr>Segoe UI</vt:lpstr>
      <vt:lpstr>Depth</vt:lpstr>
      <vt:lpstr>Introduction to Databases &amp; SQL    </vt:lpstr>
      <vt:lpstr>SQL – Structured Query Language</vt:lpstr>
      <vt:lpstr>Where Clause</vt:lpstr>
      <vt:lpstr>Creating Tables</vt:lpstr>
      <vt:lpstr>Where Clause</vt:lpstr>
      <vt:lpstr>JOINS</vt:lpstr>
      <vt:lpstr>JOINS</vt:lpstr>
      <vt:lpstr>SQL Server Management Studio</vt:lpstr>
      <vt:lpstr>Assignments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Tiffany Youngblood</dc:creator>
  <cp:lastModifiedBy>Tiffany Youngblood</cp:lastModifiedBy>
  <cp:revision>81</cp:revision>
  <dcterms:created xsi:type="dcterms:W3CDTF">2014-11-25T19:24:21Z</dcterms:created>
  <dcterms:modified xsi:type="dcterms:W3CDTF">2015-02-13T22:33:30Z</dcterms:modified>
</cp:coreProperties>
</file>