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9" r:id="rId3"/>
    <p:sldId id="270" r:id="rId4"/>
    <p:sldId id="271" r:id="rId5"/>
    <p:sldId id="272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B8D0-CB9B-4228-96F3-AC5E6B270968}" type="datetimeFigureOut">
              <a:rPr lang="en-US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1B4F-8499-4725-880F-F6EFDE14CF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3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B4B4D3-8363-4434-8BD8-639AB40C65CA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75" y="5182633"/>
            <a:ext cx="11733213" cy="922892"/>
          </a:xfrm>
        </p:spPr>
        <p:txBody>
          <a:bodyPr>
            <a:noAutofit/>
          </a:bodyPr>
          <a:lstStyle/>
          <a:p>
            <a:r>
              <a:rPr lang="en-US" sz="7200" dirty="0"/>
              <a:t>Introduction to 3-Tier Architecture</a:t>
            </a:r>
            <a:br>
              <a:rPr lang="en-US" sz="7200" dirty="0"/>
            </a:br>
            <a:r>
              <a:rPr lang="en-US" sz="7200" dirty="0">
                <a:latin typeface="Cambria" charset="0"/>
              </a:rPr>
              <a:t/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/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> </a:t>
            </a:r>
            <a:br>
              <a:rPr lang="en-US" sz="7200" dirty="0">
                <a:latin typeface="Cambria" charset="0"/>
              </a:rPr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600" y="4452677"/>
            <a:ext cx="9144000" cy="754025"/>
          </a:xfrm>
        </p:spPr>
        <p:txBody>
          <a:bodyPr/>
          <a:lstStyle/>
          <a:p>
            <a:r>
              <a:rPr lang="en-US" dirty="0" smtClean="0"/>
              <a:t>CAPS</a:t>
            </a:r>
            <a:endParaRPr lang="en-US" dirty="0"/>
          </a:p>
        </p:txBody>
      </p:sp>
      <p:pic>
        <p:nvPicPr>
          <p:cNvPr id="1026" name="Picture 2" descr="CAP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7" y="284830"/>
            <a:ext cx="15621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charset="0"/>
              </a:rPr>
              <a:t>What is a 3-Tier Architecture?</a:t>
            </a:r>
            <a:endParaRPr lang="en-US" dirty="0">
              <a:solidFill>
                <a:srgbClr val="EDEDED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580233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rbel"/>
                <a:cs typeface="Segoe UI" charset="0"/>
              </a:rPr>
              <a:t>Three-tier is </a:t>
            </a:r>
            <a:r>
              <a:rPr lang="en-US" dirty="0">
                <a:solidFill>
                  <a:srgbClr val="FFFFFF"/>
                </a:solidFill>
                <a:latin typeface="Corbel"/>
                <a:cs typeface="Segoe UI" charset="0"/>
              </a:rPr>
              <a:t>a client-server architecture in which the user interface, business process (business rules) and data storage and data access are developed and maintained as independent modules or most often on separate platforms. </a:t>
            </a:r>
            <a:endParaRPr lang="en-US" dirty="0" smtClean="0">
              <a:solidFill>
                <a:srgbClr val="FFFFFF"/>
              </a:solidFill>
              <a:latin typeface="Corbel"/>
              <a:cs typeface="Segoe UI" charset="0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Corbel"/>
              <a:cs typeface="Segoe UI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cs typeface="Segoe UI" charset="0"/>
              </a:rPr>
              <a:t>This architecture allows any one of the three tiers to be upgraded or replaced independently.</a:t>
            </a:r>
            <a:endParaRPr lang="en-US" dirty="0">
              <a:solidFill>
                <a:srgbClr val="FFFFFF"/>
              </a:solidFill>
              <a:latin typeface="Corbel"/>
              <a:cs typeface="Segoe UI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Corbel"/>
              <a:cs typeface="Segoe UI" charset="0"/>
            </a:endParaRPr>
          </a:p>
        </p:txBody>
      </p:sp>
      <p:pic>
        <p:nvPicPr>
          <p:cNvPr id="1026" name="Picture 2" descr="http://simcrest.com/www/uploads/3tier%20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7" y="1690748"/>
            <a:ext cx="3826562" cy="393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3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top-most level of the application. It will commonly have the most direct interaction with the user.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implement an MVC structure</a:t>
            </a:r>
          </a:p>
          <a:p>
            <a:r>
              <a:rPr lang="en-US" dirty="0" smtClean="0"/>
              <a:t>Routes tasks or requests down to other layers</a:t>
            </a:r>
          </a:p>
          <a:p>
            <a:r>
              <a:rPr lang="en-US" dirty="0" smtClean="0"/>
              <a:t>Routes and translates results or responses into something the user can understand (like HTML)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1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Also referred to as the </a:t>
            </a:r>
            <a:r>
              <a:rPr lang="en-US" i="1" dirty="0" smtClean="0"/>
              <a:t>middle tier</a:t>
            </a:r>
            <a:r>
              <a:rPr lang="en-US" dirty="0" smtClean="0"/>
              <a:t>, the </a:t>
            </a:r>
            <a:r>
              <a:rPr lang="en-US" dirty="0"/>
              <a:t>b</a:t>
            </a:r>
            <a:r>
              <a:rPr lang="en-US" dirty="0" smtClean="0"/>
              <a:t>usiness logic tier consists of business and data rules. It houses and controls the application functionality.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Accessed initially by the presentation tier</a:t>
            </a:r>
          </a:p>
          <a:p>
            <a:r>
              <a:rPr lang="en-US" dirty="0" smtClean="0"/>
              <a:t>Will be handling the business logic, </a:t>
            </a:r>
            <a:r>
              <a:rPr lang="en-US" dirty="0" err="1" smtClean="0"/>
              <a:t>ie</a:t>
            </a:r>
            <a:r>
              <a:rPr lang="en-US" dirty="0" smtClean="0"/>
              <a:t> validations, calculations, etc.</a:t>
            </a:r>
          </a:p>
          <a:p>
            <a:r>
              <a:rPr lang="en-US" dirty="0" smtClean="0"/>
              <a:t>Responsible for passing data to the next low level layer: data tier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tier houses the database server(s) where information is stored, managed, and retrieved. Data in this tier is kept independent of application servers and business logic.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EDEDED"/>
                </a:solidFill>
                <a:latin typeface="Corbel"/>
              </a:rPr>
              <a:t>Sits on its own server</a:t>
            </a:r>
          </a:p>
          <a:p>
            <a:r>
              <a:rPr lang="en-US" dirty="0">
                <a:solidFill>
                  <a:srgbClr val="EDEDED"/>
                </a:solidFill>
                <a:latin typeface="Corbel"/>
              </a:rPr>
              <a:t>Responsible for the storage and querying of application data</a:t>
            </a:r>
          </a:p>
          <a:p>
            <a:r>
              <a:rPr lang="en-US" dirty="0">
                <a:solidFill>
                  <a:srgbClr val="EDEDED"/>
                </a:solidFill>
                <a:latin typeface="Corbel"/>
              </a:rPr>
              <a:t>Should have very tight permissions so only the middle layer can securely communicate back and forth</a:t>
            </a:r>
          </a:p>
          <a:p>
            <a:pPr marL="0" indent="0">
              <a:buNone/>
            </a:pPr>
            <a:endParaRPr lang="en-US" dirty="0">
              <a:solidFill>
                <a:srgbClr val="EDEDE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256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582"/>
            <a:ext cx="10515600" cy="1325563"/>
          </a:xfrm>
        </p:spPr>
        <p:txBody>
          <a:bodyPr/>
          <a:lstStyle/>
          <a:p>
            <a:r>
              <a:rPr lang="en-US" dirty="0">
                <a:latin typeface="Corbel" charset="0"/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322345"/>
            <a:ext cx="10233800" cy="4351338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rbel"/>
                <a:ea typeface="Verdana" charset="0"/>
                <a:cs typeface="Segoe UI" charset="0"/>
              </a:rPr>
              <a:t>Resource allocation is more flexible which can improve network performance</a:t>
            </a:r>
            <a:endParaRPr lang="en-US" dirty="0">
              <a:solidFill>
                <a:srgbClr val="FFFFFF"/>
              </a:solidFill>
              <a:latin typeface="Corbel"/>
              <a:ea typeface="Verdana" charset="0"/>
              <a:cs typeface="Verdana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rbel"/>
                <a:ea typeface="Verdana" charset="0"/>
                <a:cs typeface="Verdana" charset="0"/>
              </a:rPr>
              <a:t>Easier to develop because work can be parallel on separate tiers with minimal interaction</a:t>
            </a:r>
          </a:p>
          <a:p>
            <a:r>
              <a:rPr lang="en-US" dirty="0" smtClean="0">
                <a:solidFill>
                  <a:srgbClr val="FFFFFF"/>
                </a:solidFill>
                <a:latin typeface="Corbel"/>
                <a:ea typeface="Verdana" charset="0"/>
                <a:cs typeface="Verdana" charset="0"/>
              </a:rPr>
              <a:t>Physically </a:t>
            </a:r>
            <a:r>
              <a:rPr lang="en-US" dirty="0">
                <a:solidFill>
                  <a:srgbClr val="FFFFFF"/>
                </a:solidFill>
                <a:latin typeface="Corbel"/>
                <a:ea typeface="Verdana" charset="0"/>
                <a:cs typeface="Times New Roman" charset="0"/>
              </a:rPr>
              <a:t>separating tiers means i</a:t>
            </a:r>
            <a:r>
              <a:rPr lang="en-US" dirty="0">
                <a:solidFill>
                  <a:srgbClr val="EDEDED"/>
                </a:solidFill>
                <a:latin typeface="Corbel"/>
                <a:ea typeface="Verdana" charset="0"/>
                <a:cs typeface="Times New Roman" charset="0"/>
              </a:rPr>
              <a:t>mproved </a:t>
            </a:r>
            <a:r>
              <a:rPr lang="en-US" dirty="0" smtClean="0">
                <a:solidFill>
                  <a:srgbClr val="EDEDED"/>
                </a:solidFill>
                <a:latin typeface="Corbel"/>
                <a:ea typeface="Verdana" charset="0"/>
                <a:cs typeface="Times New Roman" charset="0"/>
              </a:rPr>
              <a:t>security</a:t>
            </a:r>
          </a:p>
          <a:p>
            <a:r>
              <a:rPr lang="en-US" dirty="0" smtClean="0">
                <a:solidFill>
                  <a:srgbClr val="EDEDED"/>
                </a:solidFill>
                <a:latin typeface="Corbel"/>
                <a:ea typeface="Verdana" charset="0"/>
                <a:cs typeface="Times New Roman" charset="0"/>
              </a:rPr>
              <a:t>Much more scalable</a:t>
            </a:r>
            <a:endParaRPr lang="en-US" dirty="0">
              <a:solidFill>
                <a:srgbClr val="EDEDED"/>
              </a:solidFill>
              <a:latin typeface="Corbel"/>
              <a:ea typeface="Verdana" charset="0"/>
              <a:cs typeface="Times New Roman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4348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rbel" charset="0"/>
              </a:rPr>
              <a:t>Drawbacks</a:t>
            </a:r>
            <a:endParaRPr lang="en-US" dirty="0">
              <a:latin typeface="Corbe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5451111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Corbel"/>
                <a:ea typeface="Verdana" charset="0"/>
                <a:cs typeface="Verdana" charset="0"/>
              </a:rPr>
              <a:t>Time consuming (which equates to being costly)</a:t>
            </a:r>
          </a:p>
          <a:p>
            <a:r>
              <a:rPr lang="en-US" dirty="0" smtClean="0">
                <a:solidFill>
                  <a:srgbClr val="FFFFFF"/>
                </a:solidFill>
                <a:latin typeface="Corbel"/>
                <a:ea typeface="Verdana" charset="0"/>
                <a:cs typeface="Verdana" charset="0"/>
              </a:rPr>
              <a:t>Very complex</a:t>
            </a:r>
            <a:endParaRPr lang="en-US" dirty="0">
              <a:solidFill>
                <a:srgbClr val="FFFFFF"/>
              </a:solidFill>
              <a:latin typeface="Corbel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526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DEDED"/>
                </a:solidFill>
                <a:latin typeface="Corbel" charset="0"/>
              </a:rPr>
              <a:t>Open your AddressBook project.   </a:t>
            </a:r>
          </a:p>
          <a:p>
            <a:pPr marL="0" indent="0">
              <a:buNone/>
            </a:pPr>
            <a:r>
              <a:rPr lang="en-US" dirty="0">
                <a:solidFill>
                  <a:srgbClr val="EDEDED"/>
                </a:solidFill>
                <a:latin typeface="Corbel" charset="0"/>
              </a:rPr>
              <a:t>Add your existing Service Project to the solution.  </a:t>
            </a:r>
          </a:p>
          <a:p>
            <a:pPr marL="0" indent="0">
              <a:buNone/>
            </a:pPr>
            <a:r>
              <a:rPr lang="en-US" dirty="0">
                <a:solidFill>
                  <a:srgbClr val="EDEDED"/>
                </a:solidFill>
                <a:latin typeface="Corbel" charset="0"/>
              </a:rPr>
              <a:t>Create a new Class Library for your models. (Remove the classes from the Service and MVC projects)</a:t>
            </a:r>
          </a:p>
          <a:p>
            <a:pPr marL="0" indent="0">
              <a:buNone/>
            </a:pPr>
            <a:r>
              <a:rPr lang="en-US" dirty="0">
                <a:solidFill>
                  <a:srgbClr val="EDEDED"/>
                </a:solidFill>
                <a:latin typeface="Corbel" charset="0"/>
              </a:rPr>
              <a:t>Create a reference to the model project in both of the other projects.</a:t>
            </a:r>
          </a:p>
          <a:p>
            <a:pPr marL="0" indent="0">
              <a:buNone/>
            </a:pPr>
            <a:r>
              <a:rPr lang="en-US" dirty="0">
                <a:solidFill>
                  <a:srgbClr val="EDEDED"/>
                </a:solidFill>
                <a:latin typeface="Corbel" charset="0"/>
              </a:rPr>
              <a:t>Create  a Service Reference in the MVC project to the Service.</a:t>
            </a:r>
          </a:p>
          <a:p>
            <a:pPr marL="0" indent="0">
              <a:buNone/>
            </a:pPr>
            <a:r>
              <a:rPr lang="en-US" dirty="0">
                <a:solidFill>
                  <a:srgbClr val="EDEDED"/>
                </a:solidFill>
                <a:latin typeface="Corbel" charset="0"/>
              </a:rPr>
              <a:t>Update ALL references (including those in your views) to the new models.</a:t>
            </a:r>
          </a:p>
        </p:txBody>
      </p:sp>
    </p:spTree>
    <p:extLst>
      <p:ext uri="{BB962C8B-B14F-4D97-AF65-F5344CB8AC3E}">
        <p14:creationId xmlns:p14="http://schemas.microsoft.com/office/powerpoint/2010/main" val="1595022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13692</TotalTime>
  <Words>316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Depth</vt:lpstr>
      <vt:lpstr>Introduction to 3-Tier Architecture     </vt:lpstr>
      <vt:lpstr>What is a 3-Tier Architecture?</vt:lpstr>
      <vt:lpstr>Presentation Tier</vt:lpstr>
      <vt:lpstr>Business Logic  Tier</vt:lpstr>
      <vt:lpstr>Data Tier</vt:lpstr>
      <vt:lpstr>Benefits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Youngblood</dc:creator>
  <cp:lastModifiedBy>Carrie Kendall</cp:lastModifiedBy>
  <cp:revision>92</cp:revision>
  <dcterms:created xsi:type="dcterms:W3CDTF">2014-11-25T19:24:21Z</dcterms:created>
  <dcterms:modified xsi:type="dcterms:W3CDTF">2015-02-16T23:51:06Z</dcterms:modified>
</cp:coreProperties>
</file>